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7" r:id="rId2"/>
    <p:sldId id="271" r:id="rId3"/>
    <p:sldId id="259" r:id="rId4"/>
    <p:sldId id="260" r:id="rId5"/>
    <p:sldId id="261" r:id="rId6"/>
    <p:sldId id="286" r:id="rId7"/>
    <p:sldId id="287" r:id="rId8"/>
    <p:sldId id="291" r:id="rId9"/>
    <p:sldId id="290" r:id="rId10"/>
    <p:sldId id="264" r:id="rId11"/>
    <p:sldId id="282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endy Payne" initials="WP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0952" autoAdjust="0"/>
  </p:normalViewPr>
  <p:slideViewPr>
    <p:cSldViewPr>
      <p:cViewPr varScale="1">
        <p:scale>
          <a:sx n="66" d="100"/>
          <a:sy n="66" d="100"/>
        </p:scale>
        <p:origin x="-43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2614F27-C73D-497F-ACD3-DABAD4A0C3DD}" type="datetimeFigureOut">
              <a:rPr lang="en-US" smtClean="0"/>
              <a:t>2/28/2018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BD5C274-34D2-456B-AFBF-AB4B32A5F3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403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5C274-34D2-456B-AFBF-AB4B32A5F34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6360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Clockwise from upper left - FDIC – insures bank deposits</a:t>
            </a:r>
            <a:endParaRPr lang="en-US" baseline="0" dirty="0" smtClean="0"/>
          </a:p>
          <a:p>
            <a:r>
              <a:rPr lang="en-US" baseline="0" dirty="0" smtClean="0"/>
              <a:t>Treasury runs a Terrorism risk insurance program</a:t>
            </a:r>
          </a:p>
          <a:p>
            <a:r>
              <a:rPr lang="en-US" baseline="0" dirty="0" smtClean="0"/>
              <a:t>National Flood Insurance Program extends insurance against floods through private insurers who administer the plans. Losses to date have far exceeded premiums. Premiums are not based on risk.</a:t>
            </a:r>
          </a:p>
          <a:p>
            <a:r>
              <a:rPr lang="en-US" baseline="0" dirty="0" smtClean="0"/>
              <a:t>USDA – insures crops through a variety of insurance plans. They cover combinations of price and yield.</a:t>
            </a:r>
          </a:p>
          <a:p>
            <a:r>
              <a:rPr lang="en-US" baseline="0" dirty="0" smtClean="0"/>
              <a:t>PBGC – Pension benefit guarantee corporation covers single- and multi-employer pensions offered by private employers.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5C274-34D2-456B-AFBF-AB4B32A5F34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535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IMF’s Fiscal Transparency</a:t>
            </a:r>
            <a:r>
              <a:rPr lang="en-US" baseline="0" dirty="0" smtClean="0"/>
              <a:t> Code calls for </a:t>
            </a:r>
            <a:r>
              <a:rPr lang="en-US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Fiscal reports should provide a comprehensive overview of the fiscal activities of the</a:t>
            </a:r>
          </a:p>
          <a:p>
            <a:r>
              <a:rPr lang="en-US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 sector and its sub-sectors, according to international standards.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73B39-CD00-48A3-A382-1ABE3A8DD4D4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0884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73B39-CD00-48A3-A382-1ABE3A8DD4D4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0884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5C274-34D2-456B-AFBF-AB4B32A5F34C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313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BDD5-5340-4A1F-8A45-DE7D4EFB4598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6084-C719-4A62-BBCF-251A2106DE40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B8F95-2712-4A40-8171-C6B0E90626DF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973C1-D683-492C-A790-7EC6C6B52816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E05B-88C2-4E62-97EC-B4577FAF6DE6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DDC80F0A-92F9-4D3A-BBA5-7053904E22FE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80282-71AB-4CE8-8828-E408256DD5A7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79A9A-0DF3-4F40-AFC6-A011B3999D23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E897C-6341-43E9-9C26-581FF7206853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40E06-1D10-413A-AFBC-B4D9C92BF391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FE3EFAA-C842-4D64-AB76-18483AAD4641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E18F0A9-73CA-4FAD-A561-D602E5BCD81C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sab.gov/" TargetMode="External"/><Relationship Id="rId2" Type="http://schemas.openxmlformats.org/officeDocument/2006/relationships/hyperlink" Target="mailto:scott_showalter@ncsu.ed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13710"/>
            <a:ext cx="2847975" cy="1685925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latin typeface="Arial" pitchFamily="-64" charset="0"/>
                <a:ea typeface="ヒラギノ角ゴ Pro W3" pitchFamily="-64" charset="-128"/>
                <a:cs typeface="ヒラギノ角ゴ Pro W3" pitchFamily="-64" charset="-128"/>
              </a:rPr>
              <a:t>            Do You Know Your</a:t>
            </a:r>
            <a:br>
              <a:rPr lang="en-US" dirty="0" smtClean="0">
                <a:latin typeface="Arial" pitchFamily="-64" charset="0"/>
                <a:ea typeface="ヒラギノ角ゴ Pro W3" pitchFamily="-64" charset="-128"/>
                <a:cs typeface="ヒラギノ角ゴ Pro W3" pitchFamily="-64" charset="-128"/>
              </a:rPr>
            </a:br>
            <a:r>
              <a:rPr lang="en-US" dirty="0" smtClean="0">
                <a:latin typeface="Arial" pitchFamily="-64" charset="0"/>
                <a:ea typeface="ヒラギノ角ゴ Pro W3" pitchFamily="-64" charset="-128"/>
                <a:cs typeface="ヒラギノ角ゴ Pro W3" pitchFamily="-64" charset="-128"/>
              </a:rPr>
              <a:t>            Risk Assumed</a:t>
            </a:r>
            <a:endParaRPr dirty="0">
              <a:latin typeface="Arial" pitchFamily="-64" charset="0"/>
              <a:ea typeface="ヒラギノ角ゴ Pro W3" pitchFamily="-64" charset="-128"/>
              <a:cs typeface="ヒラギノ角ゴ Pro W3" pitchFamily="-64" charset="-128"/>
            </a:endParaRPr>
          </a:p>
        </p:txBody>
      </p:sp>
      <p:sp>
        <p:nvSpPr>
          <p:cNvPr id="8195" name="Subtitle 4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266700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sz="2000" dirty="0" smtClean="0">
                <a:latin typeface="Arial" pitchFamily="-64" charset="0"/>
                <a:ea typeface="ＭＳ Ｐゴシック" pitchFamily="-64" charset="-128"/>
              </a:rPr>
              <a:t>D. Scott Showalter, CPA, CGFM</a:t>
            </a:r>
          </a:p>
          <a:p>
            <a:r>
              <a:rPr lang="en-US" sz="2000" dirty="0" smtClean="0">
                <a:latin typeface="Arial" pitchFamily="-64" charset="0"/>
                <a:ea typeface="ＭＳ Ｐゴシック" pitchFamily="-64" charset="-128"/>
              </a:rPr>
              <a:t>Chairman, US Federal Accounting Standards Advisory Board</a:t>
            </a:r>
          </a:p>
          <a:p>
            <a:endParaRPr lang="en-US" sz="2000" dirty="0" smtClean="0">
              <a:latin typeface="Arial" pitchFamily="-64" charset="0"/>
              <a:ea typeface="ＭＳ Ｐゴシック" pitchFamily="-64" charset="-128"/>
            </a:endParaRPr>
          </a:p>
          <a:p>
            <a:endParaRPr lang="en-US" sz="2000" b="0" dirty="0"/>
          </a:p>
          <a:p>
            <a:r>
              <a:rPr lang="en-US" sz="2000" b="0" dirty="0"/>
              <a:t> </a:t>
            </a:r>
            <a:r>
              <a:rPr lang="en-US" sz="2000" dirty="0" smtClean="0"/>
              <a:t>17th </a:t>
            </a:r>
            <a:r>
              <a:rPr lang="en-US" sz="2000" dirty="0"/>
              <a:t>Annual OECD Public Sector Accruals Symposium </a:t>
            </a:r>
            <a:endParaRPr lang="en-US" sz="2000" dirty="0">
              <a:latin typeface="Arial" pitchFamily="-64" charset="0"/>
              <a:ea typeface="ＭＳ Ｐゴシック" pitchFamily="-6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1293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ea typeface="ＭＳ Ｐゴシック" pitchFamily="-64" charset="-128"/>
              </a:rPr>
              <a:t>Challenges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3600" dirty="0" smtClean="0">
                <a:latin typeface="Arial" pitchFamily="-64" charset="0"/>
                <a:ea typeface="ＭＳ Ｐゴシック" pitchFamily="-64" charset="-128"/>
              </a:rPr>
              <a:t>Definition (what risks should be considered – explicit and/or implicit, risks all should be aware of or risks unique to the government)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3600" dirty="0" smtClean="0">
                <a:latin typeface="Arial" pitchFamily="-64" charset="0"/>
                <a:ea typeface="ＭＳ Ｐゴシック" pitchFamily="-64" charset="-128"/>
              </a:rPr>
              <a:t>Measurement </a:t>
            </a:r>
            <a:endParaRPr lang="en-US" sz="3600" dirty="0">
              <a:latin typeface="Arial" pitchFamily="-64" charset="0"/>
              <a:ea typeface="ＭＳ Ｐゴシック" pitchFamily="-64" charset="-128"/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3600" dirty="0" smtClean="0">
                <a:latin typeface="Arial" pitchFamily="-64" charset="0"/>
                <a:ea typeface="ＭＳ Ｐゴシック" pitchFamily="-64" charset="-128"/>
              </a:rPr>
              <a:t>Overload of information</a:t>
            </a:r>
            <a:endParaRPr lang="en-US" sz="3600" dirty="0">
              <a:latin typeface="Arial" pitchFamily="-64" charset="0"/>
              <a:ea typeface="ＭＳ Ｐゴシック" pitchFamily="-6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39221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Contact Information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D. Scott Showalter, CPA, CGFM</a:t>
            </a:r>
          </a:p>
          <a:p>
            <a:pPr marL="0" indent="0" algn="ctr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Chairman, FASAB</a:t>
            </a:r>
          </a:p>
          <a:p>
            <a:pPr marL="0" indent="0" algn="ctr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919.513.0526</a:t>
            </a:r>
          </a:p>
          <a:p>
            <a:pPr marL="0" indent="0" algn="ctr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scott_showalter@ncsu.edu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www.fasab.gov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85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Disclaimer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75594" y="1561730"/>
            <a:ext cx="8503920" cy="4572000"/>
          </a:xfrm>
        </p:spPr>
        <p:txBody>
          <a:bodyPr/>
          <a:lstStyle/>
          <a:p>
            <a:r>
              <a:rPr lang="en-US" dirty="0" smtClean="0"/>
              <a:t>Views expressed are those of the speaker.</a:t>
            </a:r>
            <a:endParaRPr lang="en-US" dirty="0"/>
          </a:p>
        </p:txBody>
      </p:sp>
      <p:pic>
        <p:nvPicPr>
          <p:cNvPr id="5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667000"/>
            <a:ext cx="2016548" cy="3024822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814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Overview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4800" dirty="0">
                <a:latin typeface="Arial" pitchFamily="-64" charset="0"/>
                <a:ea typeface="ＭＳ Ｐゴシック" pitchFamily="-64" charset="-128"/>
              </a:rPr>
              <a:t> </a:t>
            </a:r>
            <a:r>
              <a:rPr lang="en-US" sz="4400" dirty="0" smtClean="0">
                <a:latin typeface="Arial" pitchFamily="-64" charset="0"/>
                <a:ea typeface="ＭＳ Ｐゴシック" pitchFamily="-64" charset="-128"/>
              </a:rPr>
              <a:t>What are risks assumed?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4400" dirty="0" smtClean="0">
                <a:latin typeface="Arial" pitchFamily="-64" charset="0"/>
                <a:ea typeface="ＭＳ Ｐゴシック" pitchFamily="-64" charset="-128"/>
              </a:rPr>
              <a:t> Why do they matter?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4400" dirty="0" smtClean="0">
                <a:latin typeface="Arial" pitchFamily="-64" charset="0"/>
                <a:ea typeface="ＭＳ Ｐゴシック" pitchFamily="-64" charset="-128"/>
              </a:rPr>
              <a:t> Challenges and options for reporting?</a:t>
            </a:r>
          </a:p>
          <a:p>
            <a:endParaRPr lang="en-US" sz="4800" dirty="0" smtClean="0">
              <a:latin typeface="Arial" pitchFamily="-64" charset="0"/>
              <a:ea typeface="ＭＳ Ｐゴシック" pitchFamily="-64" charset="-12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381"/>
          <a:stretch/>
        </p:blipFill>
        <p:spPr>
          <a:xfrm>
            <a:off x="5410200" y="4403643"/>
            <a:ext cx="3581400" cy="2234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98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ea typeface="ＭＳ Ｐゴシック" pitchFamily="-64" charset="-128"/>
              </a:rPr>
              <a:t>What Are Risks Assumed?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752" y="1527048"/>
            <a:ext cx="8503920" cy="4949952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Earlier definition -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Risk assumed is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..the risk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inherent in the 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insurance or guarantee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coverage in force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. (SFFAS 5, par. 105)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Limited to insurance and guarantees.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Information provided about “expected losses” in the future but those losses were not recognized.</a:t>
            </a:r>
          </a:p>
        </p:txBody>
      </p:sp>
    </p:spTree>
    <p:extLst>
      <p:ext uri="{BB962C8B-B14F-4D97-AF65-F5344CB8AC3E}">
        <p14:creationId xmlns:p14="http://schemas.microsoft.com/office/powerpoint/2010/main" val="19417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>
                <a:ea typeface="ＭＳ Ｐゴシック" pitchFamily="-64" charset="-128"/>
              </a:rPr>
              <a:t>Examples</a:t>
            </a:r>
            <a:endParaRPr lang="en-US" sz="4400" b="1" dirty="0"/>
          </a:p>
        </p:txBody>
      </p:sp>
      <p:pic>
        <p:nvPicPr>
          <p:cNvPr id="1026" name="Picture 2" descr="C:\Users\paynew\AppData\Local\Microsoft\Windows\Temporary Internet Files\Content.IE5\GVKQHN2Y\NationalFloddInsurance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600200"/>
            <a:ext cx="1428750" cy="122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paynew\AppData\Local\Microsoft\Windows\Temporary Internet Files\Content.IE5\0P7BP5EV\blockpage[1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424237"/>
            <a:ext cx="190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paynew\AppData\Local\Microsoft\Windows\Temporary Internet Files\Content.IE5\XCQM22XA\blockpage[1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424237"/>
            <a:ext cx="190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paynew\AppData\Local\Microsoft\Windows\Temporary Internet Files\Content.IE5\5XN2M2O9\blockpage[1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424237"/>
            <a:ext cx="190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paynew\AppData\Local\Microsoft\Windows\Temporary Internet Files\Content.IE5\GVKQHN2Y\blockpage[1].gif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4219" y="3808412"/>
            <a:ext cx="190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paynew\AppData\Local\Microsoft\Windows\Temporary Internet Files\Content.IE5\0P7BP5EV\blockpage[2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2388" y="3776663"/>
            <a:ext cx="190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paynew\AppData\Local\Microsoft\Windows\Temporary Internet Files\Content.IE5\5XN2M2O9\blockpage[2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424237"/>
            <a:ext cx="190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paynew\AppData\Local\Microsoft\Windows\Temporary Internet Files\Content.IE5\GVKQHN2Y\blockpage[2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424237"/>
            <a:ext cx="190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paynew\AppData\Local\Microsoft\Windows\Temporary Internet Files\Content.IE5\GVKQHN2Y\blockpage[3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424237"/>
            <a:ext cx="190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paynew\AppData\Local\Microsoft\Windows\Temporary Internet Files\Content.IE5\0P7BP5EV\blockpage[3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424237"/>
            <a:ext cx="190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paynew\AppData\Local\Microsoft\Windows\Temporary Internet Files\Content.IE5\XCQM22XA\img_homecallout_13[1]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752600"/>
            <a:ext cx="2284788" cy="1281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C:\Users\paynew\AppData\Local\Microsoft\Windows\Temporary Internet Files\Content.IE5\GVKQHN2Y\ht_pbgc_deficit_090520[1]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962400"/>
            <a:ext cx="2857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C:\Users\paynew\AppData\Local\Microsoft\Windows\Temporary Internet Files\Content.IE5\5XN2M2O9\usda[1]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399" y="3871382"/>
            <a:ext cx="2072217" cy="2072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C:\Users\paynew\AppData\Local\Microsoft\Windows\Temporary Internet Files\Content.IE5\XCQM22XA\terrorism-logo[1]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462656"/>
            <a:ext cx="2038350" cy="140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6859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447800"/>
            <a:ext cx="8500728" cy="4800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2600" dirty="0" smtClean="0"/>
          </a:p>
          <a:p>
            <a:pPr>
              <a:spcBef>
                <a:spcPts val="1200"/>
              </a:spcBef>
              <a:spcAft>
                <a:spcPts val="1800"/>
              </a:spcAft>
            </a:pPr>
            <a: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Transparency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Considering how uncertainty might affect outcomes is important to understanding financial position and performance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ts val="1200"/>
              </a:spcBef>
              <a:spcAft>
                <a:spcPts val="1800"/>
              </a:spcAft>
            </a:pPr>
            <a: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Completeness 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Need to aggregate information that helps users weigh risks assumed by the central government as a whole. </a:t>
            </a:r>
            <a:endParaRPr 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670560"/>
          </a:xfrm>
        </p:spPr>
        <p:txBody>
          <a:bodyPr>
            <a:noAutofit/>
          </a:bodyPr>
          <a:lstStyle/>
          <a:p>
            <a:r>
              <a:rPr lang="en-US" sz="4000" b="1" dirty="0"/>
              <a:t>Why It </a:t>
            </a:r>
            <a:r>
              <a:rPr lang="en-US" sz="4000" b="1" dirty="0" smtClean="0"/>
              <a:t>Matters</a:t>
            </a:r>
            <a:endParaRPr lang="en-US" sz="4000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r>
              <a:rPr lang="en-US" dirty="0" smtClean="0"/>
              <a:t>11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4296" y="289560"/>
            <a:ext cx="1691640" cy="169164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0215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447800"/>
            <a:ext cx="8610600" cy="4664075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spcBef>
                <a:spcPts val="1200"/>
              </a:spcBef>
              <a:spcAft>
                <a:spcPts val="1200"/>
              </a:spcAft>
              <a:buNone/>
            </a:pPr>
            <a:endParaRPr lang="en-US" sz="2600" dirty="0" smtClean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5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Operating Performance </a:t>
            </a:r>
            <a:r>
              <a:rPr lang="en-US" sz="5100" dirty="0" smtClean="0"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en-US" sz="5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100" dirty="0" smtClean="0">
                <a:latin typeface="Arial" panose="020B0604020202020204" pitchFamily="34" charset="0"/>
                <a:cs typeface="Arial" panose="020B0604020202020204" pitchFamily="34" charset="0"/>
              </a:rPr>
              <a:t>cost of government actions and how costs are financed may be affected by risks and may create risks.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sz="4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Risk may be assumed without immediately affecting the   budget. Risk may accumulate over time.</a:t>
            </a:r>
            <a:r>
              <a:rPr lang="en-US" sz="4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5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Stewardship</a:t>
            </a:r>
            <a:r>
              <a:rPr lang="en-US" sz="5100" dirty="0" smtClean="0">
                <a:latin typeface="Arial" panose="020B0604020202020204" pitchFamily="34" charset="0"/>
                <a:cs typeface="Arial" panose="020B0604020202020204" pitchFamily="34" charset="0"/>
              </a:rPr>
              <a:t> – how future budgetary resources will be affected.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sz="4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Risk should be considered in assessing whether future budgetary resources are likely to be sufficient to sustain public services.</a:t>
            </a:r>
          </a:p>
          <a:p>
            <a:endParaRPr lang="en-US" sz="300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28600" y="457200"/>
            <a:ext cx="8641080" cy="670560"/>
          </a:xfrm>
        </p:spPr>
        <p:txBody>
          <a:bodyPr anchor="ctr">
            <a:noAutofit/>
          </a:bodyPr>
          <a:lstStyle/>
          <a:p>
            <a:r>
              <a:rPr lang="en-US" sz="3200" b="1" dirty="0" smtClean="0"/>
              <a:t>Does it Help Meet Reporting Objectives?</a:t>
            </a:r>
            <a:endParaRPr lang="en-US" sz="1800" b="1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r>
              <a:rPr lang="en-US" dirty="0" smtClean="0"/>
              <a:t>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65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30833" t="8519" r="31667" b="4815"/>
          <a:stretch/>
        </p:blipFill>
        <p:spPr>
          <a:xfrm>
            <a:off x="457200" y="381000"/>
            <a:ext cx="3089032" cy="401574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66699" y="4572000"/>
            <a:ext cx="861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Insurance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programs are categorized based upon the type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of revenue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received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as defined by Statement of Federal Financial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Accounting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Standards 7, </a:t>
            </a:r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Accounting 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for Revenue and Other Financing </a:t>
            </a:r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Sources</a:t>
            </a:r>
          </a:p>
          <a:p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Concepts for Reconciling </a:t>
            </a:r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Budgetary and 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Financial </a:t>
            </a:r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Accounting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0" y="1448932"/>
            <a:ext cx="499109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This Statement identifies three categories: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1) exchange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transaction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insurance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programs other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than life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insurance,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2) nonexchange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transaction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insurance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programs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and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3) life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insurance programs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234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Assessing risk information gaps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Using the IMF’s Fiscal Transparency Code: Pillar III -Risk Analysis and Management, risk analysis and disclosure principles as a general framework.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Holding roundtables with users of information to identify information they use.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Assessing whether the needed information is (and should be) included in federal financial reports.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Coordinating with the US federal government’s efforts to adopt Enterprise Risk Management (ERM)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7983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765</TotalTime>
  <Words>540</Words>
  <Application>Microsoft Office PowerPoint</Application>
  <PresentationFormat>On-screen Show (4:3)</PresentationFormat>
  <Paragraphs>70</Paragraphs>
  <Slides>11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Civic</vt:lpstr>
      <vt:lpstr>            Do You Know Your             Risk Assumed</vt:lpstr>
      <vt:lpstr>Disclaimer</vt:lpstr>
      <vt:lpstr>Overview</vt:lpstr>
      <vt:lpstr>What Are Risks Assumed?</vt:lpstr>
      <vt:lpstr>Examples</vt:lpstr>
      <vt:lpstr>Why It Matters</vt:lpstr>
      <vt:lpstr>Does it Help Meet Reporting Objectives?</vt:lpstr>
      <vt:lpstr>PowerPoint Presentation</vt:lpstr>
      <vt:lpstr>Next Steps</vt:lpstr>
      <vt:lpstr>Challenges</vt:lpstr>
      <vt:lpstr>Contact Information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Wendy M Payne</dc:creator>
  <cp:lastModifiedBy>Wendy Payne</cp:lastModifiedBy>
  <cp:revision>47</cp:revision>
  <cp:lastPrinted>2016-03-03T13:35:36Z</cp:lastPrinted>
  <dcterms:created xsi:type="dcterms:W3CDTF">2015-12-04T16:36:34Z</dcterms:created>
  <dcterms:modified xsi:type="dcterms:W3CDTF">2018-02-28T15:30:14Z</dcterms:modified>
</cp:coreProperties>
</file>