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6" r:id="rId4"/>
    <p:sldMasterId id="2147483749" r:id="rId5"/>
  </p:sldMasterIdLst>
  <p:notesMasterIdLst>
    <p:notesMasterId r:id="rId40"/>
  </p:notesMasterIdLst>
  <p:handoutMasterIdLst>
    <p:handoutMasterId r:id="rId41"/>
  </p:handoutMasterIdLst>
  <p:sldIdLst>
    <p:sldId id="256" r:id="rId6"/>
    <p:sldId id="271" r:id="rId7"/>
    <p:sldId id="274" r:id="rId8"/>
    <p:sldId id="275" r:id="rId9"/>
    <p:sldId id="312" r:id="rId10"/>
    <p:sldId id="308" r:id="rId11"/>
    <p:sldId id="309" r:id="rId12"/>
    <p:sldId id="304" r:id="rId13"/>
    <p:sldId id="313" r:id="rId14"/>
    <p:sldId id="276" r:id="rId15"/>
    <p:sldId id="278" r:id="rId16"/>
    <p:sldId id="280" r:id="rId17"/>
    <p:sldId id="281" r:id="rId18"/>
    <p:sldId id="282" r:id="rId19"/>
    <p:sldId id="285" r:id="rId20"/>
    <p:sldId id="283" r:id="rId21"/>
    <p:sldId id="286" r:id="rId22"/>
    <p:sldId id="287" r:id="rId23"/>
    <p:sldId id="288" r:id="rId24"/>
    <p:sldId id="289" r:id="rId25"/>
    <p:sldId id="290" r:id="rId26"/>
    <p:sldId id="291" r:id="rId27"/>
    <p:sldId id="292" r:id="rId28"/>
    <p:sldId id="293" r:id="rId29"/>
    <p:sldId id="294" r:id="rId30"/>
    <p:sldId id="306" r:id="rId31"/>
    <p:sldId id="296" r:id="rId32"/>
    <p:sldId id="305" r:id="rId33"/>
    <p:sldId id="310" r:id="rId34"/>
    <p:sldId id="311" r:id="rId35"/>
    <p:sldId id="307" r:id="rId36"/>
    <p:sldId id="314" r:id="rId37"/>
    <p:sldId id="302" r:id="rId38"/>
    <p:sldId id="303" r:id="rId39"/>
  </p:sldIdLst>
  <p:sldSz cx="9144000" cy="6858000" type="letter"/>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338">
          <p15:clr>
            <a:srgbClr val="A4A3A4"/>
          </p15:clr>
        </p15:guide>
        <p15:guide id="2" orient="horz" pos="300">
          <p15:clr>
            <a:srgbClr val="A4A3A4"/>
          </p15:clr>
        </p15:guide>
        <p15:guide id="3" orient="horz" pos="573">
          <p15:clr>
            <a:srgbClr val="A4A3A4"/>
          </p15:clr>
        </p15:guide>
        <p15:guide id="4" pos="2156">
          <p15:clr>
            <a:srgbClr val="A4A3A4"/>
          </p15:clr>
        </p15:guide>
        <p15:guide id="5" pos="28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lissa L Batchelor" initials="MB"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B0AB6"/>
    <a:srgbClr val="72246C"/>
    <a:srgbClr val="0085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2093" autoAdjust="0"/>
    <p:restoredTop sz="94609" autoAdjust="0"/>
  </p:normalViewPr>
  <p:slideViewPr>
    <p:cSldViewPr snapToGrid="0" snapToObjects="1" showGuides="1">
      <p:cViewPr>
        <p:scale>
          <a:sx n="95" d="100"/>
          <a:sy n="95" d="100"/>
        </p:scale>
        <p:origin x="-72" y="-72"/>
      </p:cViewPr>
      <p:guideLst>
        <p:guide orient="horz" pos="1784"/>
        <p:guide orient="horz" pos="400"/>
        <p:guide orient="horz" pos="764"/>
        <p:guide pos="2156"/>
        <p:guide pos="287"/>
      </p:guideLst>
    </p:cSldViewPr>
  </p:slideViewPr>
  <p:outlineViewPr>
    <p:cViewPr>
      <p:scale>
        <a:sx n="33" d="100"/>
        <a:sy n="33" d="100"/>
      </p:scale>
      <p:origin x="0" y="1488"/>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80" d="100"/>
          <a:sy n="80" d="100"/>
        </p:scale>
        <p:origin x="-2022" y="-24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377612520657139E-2"/>
          <c:y val="5.594868857103627E-2"/>
          <c:w val="0.94169874599008452"/>
          <c:h val="0.6687099259092103"/>
        </c:manualLayout>
      </c:layout>
      <c:barChart>
        <c:barDir val="bar"/>
        <c:grouping val="clustered"/>
        <c:varyColors val="0"/>
        <c:ser>
          <c:idx val="0"/>
          <c:order val="0"/>
          <c:tx>
            <c:strRef>
              <c:f>Sheet1!$B$1</c:f>
              <c:strCache>
                <c:ptCount val="1"/>
                <c:pt idx="0">
                  <c:v>G-PP&amp;E</c:v>
                </c:pt>
              </c:strCache>
            </c:strRef>
          </c:tx>
          <c:spPr>
            <a:solidFill>
              <a:schemeClr val="accent1"/>
            </a:solidFill>
            <a:ln>
              <a:noFill/>
            </a:ln>
            <a:effectLst/>
          </c:spPr>
          <c:invertIfNegative val="0"/>
          <c:cat>
            <c:numRef>
              <c:f>Sheet1!$A$2</c:f>
              <c:numCache>
                <c:formatCode>m/d/yyyy</c:formatCode>
                <c:ptCount val="1"/>
              </c:numCache>
            </c:numRef>
          </c:cat>
          <c:val>
            <c:numRef>
              <c:f>Sheet1!$B$2</c:f>
              <c:numCache>
                <c:formatCode>General</c:formatCode>
                <c:ptCount val="1"/>
                <c:pt idx="0">
                  <c:v>49</c:v>
                </c:pt>
              </c:numCache>
            </c:numRef>
          </c:val>
        </c:ser>
        <c:ser>
          <c:idx val="1"/>
          <c:order val="1"/>
          <c:tx>
            <c:strRef>
              <c:f>Sheet1!$C$1</c:f>
              <c:strCache>
                <c:ptCount val="1"/>
                <c:pt idx="0">
                  <c:v>Stewardship</c:v>
                </c:pt>
              </c:strCache>
            </c:strRef>
          </c:tx>
          <c:spPr>
            <a:solidFill>
              <a:schemeClr val="tx1">
                <a:lumMod val="75000"/>
                <a:lumOff val="25000"/>
              </a:schemeClr>
            </a:solidFill>
            <a:ln>
              <a:noFill/>
            </a:ln>
            <a:effectLst/>
          </c:spPr>
          <c:invertIfNegative val="0"/>
          <c:cat>
            <c:numRef>
              <c:f>Sheet1!$A$2</c:f>
              <c:numCache>
                <c:formatCode>m/d/yyyy</c:formatCode>
                <c:ptCount val="1"/>
              </c:numCache>
            </c:numRef>
          </c:cat>
          <c:val>
            <c:numRef>
              <c:f>Sheet1!$C$2</c:f>
              <c:numCache>
                <c:formatCode>General</c:formatCode>
                <c:ptCount val="1"/>
                <c:pt idx="0">
                  <c:v>553</c:v>
                </c:pt>
              </c:numCache>
            </c:numRef>
          </c:val>
        </c:ser>
        <c:dLbls>
          <c:showLegendKey val="0"/>
          <c:showVal val="0"/>
          <c:showCatName val="0"/>
          <c:showSerName val="0"/>
          <c:showPercent val="0"/>
          <c:showBubbleSize val="0"/>
        </c:dLbls>
        <c:gapWidth val="150"/>
        <c:axId val="60022144"/>
        <c:axId val="60023936"/>
      </c:barChart>
      <c:catAx>
        <c:axId val="60022144"/>
        <c:scaling>
          <c:orientation val="minMax"/>
        </c:scaling>
        <c:delete val="0"/>
        <c:axPos val="l"/>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0023936"/>
        <c:crosses val="autoZero"/>
        <c:auto val="1"/>
        <c:lblAlgn val="ctr"/>
        <c:lblOffset val="100"/>
        <c:noMultiLvlLbl val="0"/>
      </c:catAx>
      <c:valAx>
        <c:axId val="600239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00221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7-10-30T15:17:03.292" idx="1">
    <p:pos x="3867" y="253"/>
    <p:text>Robin - I added this, because I added 2 new slides with other types of guidance and provided notes that should assist with your talking points.</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7-10-30T15:17:03.292" idx="2">
    <p:pos x="3867" y="253"/>
    <p:text>Robin - I added this, because I added 2 new slides with other types of guidance and provided notes that should assist with your talking points.</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82EAAE-2DAC-4426-ABDD-078302D5D9B0}" type="doc">
      <dgm:prSet loTypeId="urn:microsoft.com/office/officeart/2005/8/layout/lProcess2" loCatId="list" qsTypeId="urn:microsoft.com/office/officeart/2005/8/quickstyle/simple5" qsCatId="simple" csTypeId="urn:microsoft.com/office/officeart/2005/8/colors/accent1_2" csCatId="accent1" phldr="1"/>
      <dgm:spPr/>
      <dgm:t>
        <a:bodyPr/>
        <a:lstStyle/>
        <a:p>
          <a:endParaRPr lang="en-US"/>
        </a:p>
      </dgm:t>
    </dgm:pt>
    <dgm:pt modelId="{7E8A6900-41B6-4739-BAA6-805565503CF3}">
      <dgm:prSet phldrT="[Text]"/>
      <dgm:spPr/>
      <dgm:t>
        <a:bodyPr/>
        <a:lstStyle/>
        <a:p>
          <a:r>
            <a:rPr lang="en-US" dirty="0" smtClean="0"/>
            <a:t>GAAP</a:t>
          </a:r>
          <a:endParaRPr lang="en-US" dirty="0"/>
        </a:p>
      </dgm:t>
    </dgm:pt>
    <dgm:pt modelId="{001AA345-0BDD-4759-86BF-41043C92CD57}" type="parTrans" cxnId="{025FAA16-F220-4941-BA17-CAC111BA2F6F}">
      <dgm:prSet/>
      <dgm:spPr/>
      <dgm:t>
        <a:bodyPr/>
        <a:lstStyle/>
        <a:p>
          <a:endParaRPr lang="en-US"/>
        </a:p>
      </dgm:t>
    </dgm:pt>
    <dgm:pt modelId="{D8CF45A6-0FBD-4C13-9FB3-95E3350A47A5}" type="sibTrans" cxnId="{025FAA16-F220-4941-BA17-CAC111BA2F6F}">
      <dgm:prSet/>
      <dgm:spPr/>
      <dgm:t>
        <a:bodyPr/>
        <a:lstStyle/>
        <a:p>
          <a:endParaRPr lang="en-US"/>
        </a:p>
      </dgm:t>
    </dgm:pt>
    <dgm:pt modelId="{7F3EB401-0392-411B-9272-5373633419AA}">
      <dgm:prSet phldrT="[Text]"/>
      <dgm:spPr/>
      <dgm:t>
        <a:bodyPr/>
        <a:lstStyle/>
        <a:p>
          <a:r>
            <a:rPr lang="en-US" dirty="0" smtClean="0"/>
            <a:t>Meet Reporting Objectives</a:t>
          </a:r>
          <a:endParaRPr lang="en-US" dirty="0"/>
        </a:p>
      </dgm:t>
    </dgm:pt>
    <dgm:pt modelId="{246211A8-3087-44A5-867F-42ADD7844C51}" type="parTrans" cxnId="{1D1E9EB6-044A-4012-BB4D-85AC9B82AC3E}">
      <dgm:prSet/>
      <dgm:spPr/>
      <dgm:t>
        <a:bodyPr/>
        <a:lstStyle/>
        <a:p>
          <a:endParaRPr lang="en-US"/>
        </a:p>
      </dgm:t>
    </dgm:pt>
    <dgm:pt modelId="{914D273D-9382-40E8-BF42-0BD74F3F5B5D}" type="sibTrans" cxnId="{1D1E9EB6-044A-4012-BB4D-85AC9B82AC3E}">
      <dgm:prSet/>
      <dgm:spPr/>
      <dgm:t>
        <a:bodyPr/>
        <a:lstStyle/>
        <a:p>
          <a:endParaRPr lang="en-US"/>
        </a:p>
      </dgm:t>
    </dgm:pt>
    <dgm:pt modelId="{15A3F7BC-B4DF-4980-96F3-EBFB496DE2F1}">
      <dgm:prSet phldrT="[Text]"/>
      <dgm:spPr/>
      <dgm:t>
        <a:bodyPr/>
        <a:lstStyle/>
        <a:p>
          <a:r>
            <a:rPr lang="en-US" dirty="0" smtClean="0"/>
            <a:t>Required by FASAB</a:t>
          </a:r>
          <a:endParaRPr lang="en-US" dirty="0"/>
        </a:p>
      </dgm:t>
    </dgm:pt>
    <dgm:pt modelId="{3F69B239-36D0-4DC1-B029-BDC49EA1B29F}" type="parTrans" cxnId="{14BA22A8-BD83-4E93-A0A1-AD1F91943AE7}">
      <dgm:prSet/>
      <dgm:spPr/>
      <dgm:t>
        <a:bodyPr/>
        <a:lstStyle/>
        <a:p>
          <a:endParaRPr lang="en-US"/>
        </a:p>
      </dgm:t>
    </dgm:pt>
    <dgm:pt modelId="{32326732-3DCC-4811-9DBC-00225EFEB07C}" type="sibTrans" cxnId="{14BA22A8-BD83-4E93-A0A1-AD1F91943AE7}">
      <dgm:prSet/>
      <dgm:spPr/>
      <dgm:t>
        <a:bodyPr/>
        <a:lstStyle/>
        <a:p>
          <a:endParaRPr lang="en-US"/>
        </a:p>
      </dgm:t>
    </dgm:pt>
    <dgm:pt modelId="{7508C3F3-D749-4411-B118-3611FE39BD3A}">
      <dgm:prSet phldrT="[Text]"/>
      <dgm:spPr/>
      <dgm:t>
        <a:bodyPr/>
        <a:lstStyle/>
        <a:p>
          <a:r>
            <a:rPr lang="en-US" dirty="0" smtClean="0"/>
            <a:t>ORFNI</a:t>
          </a:r>
          <a:endParaRPr lang="en-US" dirty="0"/>
        </a:p>
      </dgm:t>
    </dgm:pt>
    <dgm:pt modelId="{6DF96924-2823-4BBA-8790-B34740359AA9}" type="parTrans" cxnId="{3E57143D-DE48-45F8-A624-50BEBAD9C374}">
      <dgm:prSet/>
      <dgm:spPr/>
      <dgm:t>
        <a:bodyPr/>
        <a:lstStyle/>
        <a:p>
          <a:endParaRPr lang="en-US"/>
        </a:p>
      </dgm:t>
    </dgm:pt>
    <dgm:pt modelId="{AB22FD17-A882-432E-B625-DCDAEA91F814}" type="sibTrans" cxnId="{3E57143D-DE48-45F8-A624-50BEBAD9C374}">
      <dgm:prSet/>
      <dgm:spPr/>
      <dgm:t>
        <a:bodyPr/>
        <a:lstStyle/>
        <a:p>
          <a:endParaRPr lang="en-US"/>
        </a:p>
      </dgm:t>
    </dgm:pt>
    <dgm:pt modelId="{315A5BD1-050F-47A3-841A-90EF3230EF4F}">
      <dgm:prSet phldrT="[Text]"/>
      <dgm:spPr/>
      <dgm:t>
        <a:bodyPr/>
        <a:lstStyle/>
        <a:p>
          <a:r>
            <a:rPr lang="en-US" dirty="0" smtClean="0"/>
            <a:t>Meet Reporting Objectives</a:t>
          </a:r>
          <a:endParaRPr lang="en-US" dirty="0"/>
        </a:p>
      </dgm:t>
    </dgm:pt>
    <dgm:pt modelId="{DF9B0EC9-9AFD-4346-804F-23260EFE1BCD}" type="parTrans" cxnId="{14CFB0E2-1194-478F-969E-5F9E34D97A86}">
      <dgm:prSet/>
      <dgm:spPr/>
      <dgm:t>
        <a:bodyPr/>
        <a:lstStyle/>
        <a:p>
          <a:endParaRPr lang="en-US"/>
        </a:p>
      </dgm:t>
    </dgm:pt>
    <dgm:pt modelId="{952A1D16-2815-42E8-A2D0-95196CDB4D8C}" type="sibTrans" cxnId="{14CFB0E2-1194-478F-969E-5F9E34D97A86}">
      <dgm:prSet/>
      <dgm:spPr/>
      <dgm:t>
        <a:bodyPr/>
        <a:lstStyle/>
        <a:p>
          <a:endParaRPr lang="en-US"/>
        </a:p>
      </dgm:t>
    </dgm:pt>
    <dgm:pt modelId="{4469826D-F2D7-4C41-85C0-F033D35EFE4F}">
      <dgm:prSet phldrT="[Text]"/>
      <dgm:spPr/>
      <dgm:t>
        <a:bodyPr/>
        <a:lstStyle/>
        <a:p>
          <a:r>
            <a:rPr lang="en-US" dirty="0" smtClean="0"/>
            <a:t>Voluntary or</a:t>
          </a:r>
        </a:p>
        <a:p>
          <a:r>
            <a:rPr lang="en-US" dirty="0" smtClean="0"/>
            <a:t>Administrative</a:t>
          </a:r>
        </a:p>
        <a:p>
          <a:r>
            <a:rPr lang="en-US" dirty="0" smtClean="0"/>
            <a:t>Directive </a:t>
          </a:r>
          <a:endParaRPr lang="en-US" dirty="0"/>
        </a:p>
      </dgm:t>
    </dgm:pt>
    <dgm:pt modelId="{4033CAE3-3596-4A53-A30D-0AAB05121375}" type="parTrans" cxnId="{D77C2499-637C-4FEC-981B-50F5E4387274}">
      <dgm:prSet/>
      <dgm:spPr/>
      <dgm:t>
        <a:bodyPr/>
        <a:lstStyle/>
        <a:p>
          <a:endParaRPr lang="en-US"/>
        </a:p>
      </dgm:t>
    </dgm:pt>
    <dgm:pt modelId="{1A108382-0C48-4C5A-94E4-22D5EBD7154A}" type="sibTrans" cxnId="{D77C2499-637C-4FEC-981B-50F5E4387274}">
      <dgm:prSet/>
      <dgm:spPr/>
      <dgm:t>
        <a:bodyPr/>
        <a:lstStyle/>
        <a:p>
          <a:endParaRPr lang="en-US"/>
        </a:p>
      </dgm:t>
    </dgm:pt>
    <dgm:pt modelId="{2C922BED-549C-4634-8C23-075A8723C02D}">
      <dgm:prSet phldrT="[Text]"/>
      <dgm:spPr/>
      <dgm:t>
        <a:bodyPr/>
        <a:lstStyle/>
        <a:p>
          <a:r>
            <a:rPr lang="en-US" dirty="0" smtClean="0"/>
            <a:t>Limitations</a:t>
          </a:r>
          <a:endParaRPr lang="en-US" dirty="0"/>
        </a:p>
      </dgm:t>
    </dgm:pt>
    <dgm:pt modelId="{EC4CCE70-661C-4043-A807-97D06FC075E4}" type="parTrans" cxnId="{18209644-C222-4AB6-BDF3-E6F212E0593B}">
      <dgm:prSet/>
      <dgm:spPr/>
      <dgm:t>
        <a:bodyPr/>
        <a:lstStyle/>
        <a:p>
          <a:endParaRPr lang="en-US"/>
        </a:p>
      </dgm:t>
    </dgm:pt>
    <dgm:pt modelId="{B7AB9148-2CDD-4FF5-B73C-05984530D4FA}" type="sibTrans" cxnId="{18209644-C222-4AB6-BDF3-E6F212E0593B}">
      <dgm:prSet/>
      <dgm:spPr/>
      <dgm:t>
        <a:bodyPr/>
        <a:lstStyle/>
        <a:p>
          <a:endParaRPr lang="en-US"/>
        </a:p>
      </dgm:t>
    </dgm:pt>
    <dgm:pt modelId="{32BD5C72-AE40-466D-9F5D-6107357B6335}">
      <dgm:prSet phldrT="[Text]"/>
      <dgm:spPr/>
      <dgm:t>
        <a:bodyPr/>
        <a:lstStyle/>
        <a:p>
          <a:r>
            <a:rPr lang="en-US" dirty="0" smtClean="0"/>
            <a:t>Qualitative Characteristics</a:t>
          </a:r>
          <a:endParaRPr lang="en-US" dirty="0"/>
        </a:p>
      </dgm:t>
    </dgm:pt>
    <dgm:pt modelId="{1FC4CF2B-8938-4484-B215-D19E29F6C872}" type="parTrans" cxnId="{31D04CC1-C730-4800-9A3A-09937EB03BE4}">
      <dgm:prSet/>
      <dgm:spPr/>
      <dgm:t>
        <a:bodyPr/>
        <a:lstStyle/>
        <a:p>
          <a:endParaRPr lang="en-US"/>
        </a:p>
      </dgm:t>
    </dgm:pt>
    <dgm:pt modelId="{6AA89945-5D5D-4D34-ABCB-D11AA988831A}" type="sibTrans" cxnId="{31D04CC1-C730-4800-9A3A-09937EB03BE4}">
      <dgm:prSet/>
      <dgm:spPr/>
      <dgm:t>
        <a:bodyPr/>
        <a:lstStyle/>
        <a:p>
          <a:endParaRPr lang="en-US"/>
        </a:p>
      </dgm:t>
    </dgm:pt>
    <dgm:pt modelId="{4F5098D6-1AD9-456D-8253-B0DE1A41205C}" type="pres">
      <dgm:prSet presAssocID="{B882EAAE-2DAC-4426-ABDD-078302D5D9B0}" presName="theList" presStyleCnt="0">
        <dgm:presLayoutVars>
          <dgm:dir/>
          <dgm:animLvl val="lvl"/>
          <dgm:resizeHandles val="exact"/>
        </dgm:presLayoutVars>
      </dgm:prSet>
      <dgm:spPr/>
      <dgm:t>
        <a:bodyPr/>
        <a:lstStyle/>
        <a:p>
          <a:endParaRPr lang="en-US"/>
        </a:p>
      </dgm:t>
    </dgm:pt>
    <dgm:pt modelId="{2A01447E-A53F-4A17-BFB6-D6048AE2D15A}" type="pres">
      <dgm:prSet presAssocID="{7E8A6900-41B6-4739-BAA6-805565503CF3}" presName="compNode" presStyleCnt="0"/>
      <dgm:spPr/>
    </dgm:pt>
    <dgm:pt modelId="{4F062D79-76C2-4654-86C5-1268D7317B85}" type="pres">
      <dgm:prSet presAssocID="{7E8A6900-41B6-4739-BAA6-805565503CF3}" presName="aNode" presStyleLbl="bgShp" presStyleIdx="0" presStyleCnt="2"/>
      <dgm:spPr/>
      <dgm:t>
        <a:bodyPr/>
        <a:lstStyle/>
        <a:p>
          <a:endParaRPr lang="en-US"/>
        </a:p>
      </dgm:t>
    </dgm:pt>
    <dgm:pt modelId="{D951F72D-0610-4B96-BA5F-9A79DB8F05B0}" type="pres">
      <dgm:prSet presAssocID="{7E8A6900-41B6-4739-BAA6-805565503CF3}" presName="textNode" presStyleLbl="bgShp" presStyleIdx="0" presStyleCnt="2"/>
      <dgm:spPr/>
      <dgm:t>
        <a:bodyPr/>
        <a:lstStyle/>
        <a:p>
          <a:endParaRPr lang="en-US"/>
        </a:p>
      </dgm:t>
    </dgm:pt>
    <dgm:pt modelId="{E43F58F3-A329-4121-9F4B-D5A9D9E31EBA}" type="pres">
      <dgm:prSet presAssocID="{7E8A6900-41B6-4739-BAA6-805565503CF3}" presName="compChildNode" presStyleCnt="0"/>
      <dgm:spPr/>
    </dgm:pt>
    <dgm:pt modelId="{2A966B47-AD3D-442E-AD77-E4C131EE74E5}" type="pres">
      <dgm:prSet presAssocID="{7E8A6900-41B6-4739-BAA6-805565503CF3}" presName="theInnerList" presStyleCnt="0"/>
      <dgm:spPr/>
    </dgm:pt>
    <dgm:pt modelId="{9CFDA2E1-240A-48D2-B7C2-176B3C24DDB4}" type="pres">
      <dgm:prSet presAssocID="{7F3EB401-0392-411B-9272-5373633419AA}" presName="childNode" presStyleLbl="node1" presStyleIdx="0" presStyleCnt="6">
        <dgm:presLayoutVars>
          <dgm:bulletEnabled val="1"/>
        </dgm:presLayoutVars>
      </dgm:prSet>
      <dgm:spPr/>
      <dgm:t>
        <a:bodyPr/>
        <a:lstStyle/>
        <a:p>
          <a:endParaRPr lang="en-US"/>
        </a:p>
      </dgm:t>
    </dgm:pt>
    <dgm:pt modelId="{AFC52CB1-CA70-4CB9-AD40-C8F20C16D1EB}" type="pres">
      <dgm:prSet presAssocID="{7F3EB401-0392-411B-9272-5373633419AA}" presName="aSpace2" presStyleCnt="0"/>
      <dgm:spPr/>
    </dgm:pt>
    <dgm:pt modelId="{D68C1EC0-9FA2-4E3C-B5CE-D335A858D1B2}" type="pres">
      <dgm:prSet presAssocID="{15A3F7BC-B4DF-4980-96F3-EBFB496DE2F1}" presName="childNode" presStyleLbl="node1" presStyleIdx="1" presStyleCnt="6">
        <dgm:presLayoutVars>
          <dgm:bulletEnabled val="1"/>
        </dgm:presLayoutVars>
      </dgm:prSet>
      <dgm:spPr/>
      <dgm:t>
        <a:bodyPr/>
        <a:lstStyle/>
        <a:p>
          <a:endParaRPr lang="en-US"/>
        </a:p>
      </dgm:t>
    </dgm:pt>
    <dgm:pt modelId="{880BBD12-8201-46E4-A9DB-313D3EE70C28}" type="pres">
      <dgm:prSet presAssocID="{15A3F7BC-B4DF-4980-96F3-EBFB496DE2F1}" presName="aSpace2" presStyleCnt="0"/>
      <dgm:spPr/>
    </dgm:pt>
    <dgm:pt modelId="{DB660A85-0702-4B08-AF9A-E4EB81F84C74}" type="pres">
      <dgm:prSet presAssocID="{32BD5C72-AE40-466D-9F5D-6107357B6335}" presName="childNode" presStyleLbl="node1" presStyleIdx="2" presStyleCnt="6">
        <dgm:presLayoutVars>
          <dgm:bulletEnabled val="1"/>
        </dgm:presLayoutVars>
      </dgm:prSet>
      <dgm:spPr/>
      <dgm:t>
        <a:bodyPr/>
        <a:lstStyle/>
        <a:p>
          <a:endParaRPr lang="en-US"/>
        </a:p>
      </dgm:t>
    </dgm:pt>
    <dgm:pt modelId="{CFF8B6C8-7557-4D1A-A6D2-2661DD8FAADB}" type="pres">
      <dgm:prSet presAssocID="{7E8A6900-41B6-4739-BAA6-805565503CF3}" presName="aSpace" presStyleCnt="0"/>
      <dgm:spPr/>
    </dgm:pt>
    <dgm:pt modelId="{A0999A9C-CDCE-4F9A-AF1D-7CF95C86266A}" type="pres">
      <dgm:prSet presAssocID="{7508C3F3-D749-4411-B118-3611FE39BD3A}" presName="compNode" presStyleCnt="0"/>
      <dgm:spPr/>
    </dgm:pt>
    <dgm:pt modelId="{28874E3F-16AC-423A-B408-E961AA970EC2}" type="pres">
      <dgm:prSet presAssocID="{7508C3F3-D749-4411-B118-3611FE39BD3A}" presName="aNode" presStyleLbl="bgShp" presStyleIdx="1" presStyleCnt="2"/>
      <dgm:spPr/>
      <dgm:t>
        <a:bodyPr/>
        <a:lstStyle/>
        <a:p>
          <a:endParaRPr lang="en-US"/>
        </a:p>
      </dgm:t>
    </dgm:pt>
    <dgm:pt modelId="{4BEF2450-A3E6-40B0-B8A1-9D0A5E8CD9CF}" type="pres">
      <dgm:prSet presAssocID="{7508C3F3-D749-4411-B118-3611FE39BD3A}" presName="textNode" presStyleLbl="bgShp" presStyleIdx="1" presStyleCnt="2"/>
      <dgm:spPr/>
      <dgm:t>
        <a:bodyPr/>
        <a:lstStyle/>
        <a:p>
          <a:endParaRPr lang="en-US"/>
        </a:p>
      </dgm:t>
    </dgm:pt>
    <dgm:pt modelId="{ADDF97EC-1E98-4D43-9EA6-A2DE97A1196F}" type="pres">
      <dgm:prSet presAssocID="{7508C3F3-D749-4411-B118-3611FE39BD3A}" presName="compChildNode" presStyleCnt="0"/>
      <dgm:spPr/>
    </dgm:pt>
    <dgm:pt modelId="{01E19FEE-BA0E-4DAD-86AC-EE7F8D107518}" type="pres">
      <dgm:prSet presAssocID="{7508C3F3-D749-4411-B118-3611FE39BD3A}" presName="theInnerList" presStyleCnt="0"/>
      <dgm:spPr/>
    </dgm:pt>
    <dgm:pt modelId="{7F48A5AC-E01F-4617-9429-07247CB78702}" type="pres">
      <dgm:prSet presAssocID="{315A5BD1-050F-47A3-841A-90EF3230EF4F}" presName="childNode" presStyleLbl="node1" presStyleIdx="3" presStyleCnt="6">
        <dgm:presLayoutVars>
          <dgm:bulletEnabled val="1"/>
        </dgm:presLayoutVars>
      </dgm:prSet>
      <dgm:spPr/>
      <dgm:t>
        <a:bodyPr/>
        <a:lstStyle/>
        <a:p>
          <a:endParaRPr lang="en-US"/>
        </a:p>
      </dgm:t>
    </dgm:pt>
    <dgm:pt modelId="{1DAFBBF0-B0AB-40D5-B73D-E5443BF45C73}" type="pres">
      <dgm:prSet presAssocID="{315A5BD1-050F-47A3-841A-90EF3230EF4F}" presName="aSpace2" presStyleCnt="0"/>
      <dgm:spPr/>
    </dgm:pt>
    <dgm:pt modelId="{1C8CC269-3B3D-44E7-BD61-3161BA71C28E}" type="pres">
      <dgm:prSet presAssocID="{4469826D-F2D7-4C41-85C0-F033D35EFE4F}" presName="childNode" presStyleLbl="node1" presStyleIdx="4" presStyleCnt="6">
        <dgm:presLayoutVars>
          <dgm:bulletEnabled val="1"/>
        </dgm:presLayoutVars>
      </dgm:prSet>
      <dgm:spPr/>
      <dgm:t>
        <a:bodyPr/>
        <a:lstStyle/>
        <a:p>
          <a:endParaRPr lang="en-US"/>
        </a:p>
      </dgm:t>
    </dgm:pt>
    <dgm:pt modelId="{341392D8-4BEE-42DB-A22F-1504649DFE00}" type="pres">
      <dgm:prSet presAssocID="{4469826D-F2D7-4C41-85C0-F033D35EFE4F}" presName="aSpace2" presStyleCnt="0"/>
      <dgm:spPr/>
    </dgm:pt>
    <dgm:pt modelId="{375DC58F-DA1C-497A-BAE7-FDC95E589624}" type="pres">
      <dgm:prSet presAssocID="{2C922BED-549C-4634-8C23-075A8723C02D}" presName="childNode" presStyleLbl="node1" presStyleIdx="5" presStyleCnt="6">
        <dgm:presLayoutVars>
          <dgm:bulletEnabled val="1"/>
        </dgm:presLayoutVars>
      </dgm:prSet>
      <dgm:spPr/>
      <dgm:t>
        <a:bodyPr/>
        <a:lstStyle/>
        <a:p>
          <a:endParaRPr lang="en-US"/>
        </a:p>
      </dgm:t>
    </dgm:pt>
  </dgm:ptLst>
  <dgm:cxnLst>
    <dgm:cxn modelId="{53CD0AF9-B789-4191-8653-4F3A95EC17EB}" type="presOf" srcId="{7E8A6900-41B6-4739-BAA6-805565503CF3}" destId="{D951F72D-0610-4B96-BA5F-9A79DB8F05B0}" srcOrd="1" destOrd="0" presId="urn:microsoft.com/office/officeart/2005/8/layout/lProcess2"/>
    <dgm:cxn modelId="{75E7D26C-AF3D-4DA3-AB9A-BBDE33DF9E36}" type="presOf" srcId="{15A3F7BC-B4DF-4980-96F3-EBFB496DE2F1}" destId="{D68C1EC0-9FA2-4E3C-B5CE-D335A858D1B2}" srcOrd="0" destOrd="0" presId="urn:microsoft.com/office/officeart/2005/8/layout/lProcess2"/>
    <dgm:cxn modelId="{14BA22A8-BD83-4E93-A0A1-AD1F91943AE7}" srcId="{7E8A6900-41B6-4739-BAA6-805565503CF3}" destId="{15A3F7BC-B4DF-4980-96F3-EBFB496DE2F1}" srcOrd="1" destOrd="0" parTransId="{3F69B239-36D0-4DC1-B029-BDC49EA1B29F}" sibTransId="{32326732-3DCC-4811-9DBC-00225EFEB07C}"/>
    <dgm:cxn modelId="{DF52889C-CC29-455B-8B9D-63DE1BC6A22B}" type="presOf" srcId="{2C922BED-549C-4634-8C23-075A8723C02D}" destId="{375DC58F-DA1C-497A-BAE7-FDC95E589624}" srcOrd="0" destOrd="0" presId="urn:microsoft.com/office/officeart/2005/8/layout/lProcess2"/>
    <dgm:cxn modelId="{1D1E9EB6-044A-4012-BB4D-85AC9B82AC3E}" srcId="{7E8A6900-41B6-4739-BAA6-805565503CF3}" destId="{7F3EB401-0392-411B-9272-5373633419AA}" srcOrd="0" destOrd="0" parTransId="{246211A8-3087-44A5-867F-42ADD7844C51}" sibTransId="{914D273D-9382-40E8-BF42-0BD74F3F5B5D}"/>
    <dgm:cxn modelId="{1DDCB412-AA05-4225-AC11-BB93FED47B6B}" type="presOf" srcId="{7508C3F3-D749-4411-B118-3611FE39BD3A}" destId="{28874E3F-16AC-423A-B408-E961AA970EC2}" srcOrd="0" destOrd="0" presId="urn:microsoft.com/office/officeart/2005/8/layout/lProcess2"/>
    <dgm:cxn modelId="{3E57143D-DE48-45F8-A624-50BEBAD9C374}" srcId="{B882EAAE-2DAC-4426-ABDD-078302D5D9B0}" destId="{7508C3F3-D749-4411-B118-3611FE39BD3A}" srcOrd="1" destOrd="0" parTransId="{6DF96924-2823-4BBA-8790-B34740359AA9}" sibTransId="{AB22FD17-A882-432E-B625-DCDAEA91F814}"/>
    <dgm:cxn modelId="{E576F4B2-B03F-44EB-AF19-1F5FD03698AA}" type="presOf" srcId="{B882EAAE-2DAC-4426-ABDD-078302D5D9B0}" destId="{4F5098D6-1AD9-456D-8253-B0DE1A41205C}" srcOrd="0" destOrd="0" presId="urn:microsoft.com/office/officeart/2005/8/layout/lProcess2"/>
    <dgm:cxn modelId="{4D145B2B-9339-4727-ABCC-DB2BE45F8FE6}" type="presOf" srcId="{7E8A6900-41B6-4739-BAA6-805565503CF3}" destId="{4F062D79-76C2-4654-86C5-1268D7317B85}" srcOrd="0" destOrd="0" presId="urn:microsoft.com/office/officeart/2005/8/layout/lProcess2"/>
    <dgm:cxn modelId="{87C0EC9A-0278-4D17-88D1-5ABAA42E0B0D}" type="presOf" srcId="{32BD5C72-AE40-466D-9F5D-6107357B6335}" destId="{DB660A85-0702-4B08-AF9A-E4EB81F84C74}" srcOrd="0" destOrd="0" presId="urn:microsoft.com/office/officeart/2005/8/layout/lProcess2"/>
    <dgm:cxn modelId="{31D04CC1-C730-4800-9A3A-09937EB03BE4}" srcId="{7E8A6900-41B6-4739-BAA6-805565503CF3}" destId="{32BD5C72-AE40-466D-9F5D-6107357B6335}" srcOrd="2" destOrd="0" parTransId="{1FC4CF2B-8938-4484-B215-D19E29F6C872}" sibTransId="{6AA89945-5D5D-4D34-ABCB-D11AA988831A}"/>
    <dgm:cxn modelId="{6B232A1D-CB4A-4960-9117-B34587E1A3ED}" type="presOf" srcId="{315A5BD1-050F-47A3-841A-90EF3230EF4F}" destId="{7F48A5AC-E01F-4617-9429-07247CB78702}" srcOrd="0" destOrd="0" presId="urn:microsoft.com/office/officeart/2005/8/layout/lProcess2"/>
    <dgm:cxn modelId="{18209644-C222-4AB6-BDF3-E6F212E0593B}" srcId="{7508C3F3-D749-4411-B118-3611FE39BD3A}" destId="{2C922BED-549C-4634-8C23-075A8723C02D}" srcOrd="2" destOrd="0" parTransId="{EC4CCE70-661C-4043-A807-97D06FC075E4}" sibTransId="{B7AB9148-2CDD-4FF5-B73C-05984530D4FA}"/>
    <dgm:cxn modelId="{D77C2499-637C-4FEC-981B-50F5E4387274}" srcId="{7508C3F3-D749-4411-B118-3611FE39BD3A}" destId="{4469826D-F2D7-4C41-85C0-F033D35EFE4F}" srcOrd="1" destOrd="0" parTransId="{4033CAE3-3596-4A53-A30D-0AAB05121375}" sibTransId="{1A108382-0C48-4C5A-94E4-22D5EBD7154A}"/>
    <dgm:cxn modelId="{14CFB0E2-1194-478F-969E-5F9E34D97A86}" srcId="{7508C3F3-D749-4411-B118-3611FE39BD3A}" destId="{315A5BD1-050F-47A3-841A-90EF3230EF4F}" srcOrd="0" destOrd="0" parTransId="{DF9B0EC9-9AFD-4346-804F-23260EFE1BCD}" sibTransId="{952A1D16-2815-42E8-A2D0-95196CDB4D8C}"/>
    <dgm:cxn modelId="{98C85A36-D1B3-43E0-A79B-DD5707D69054}" type="presOf" srcId="{4469826D-F2D7-4C41-85C0-F033D35EFE4F}" destId="{1C8CC269-3B3D-44E7-BD61-3161BA71C28E}" srcOrd="0" destOrd="0" presId="urn:microsoft.com/office/officeart/2005/8/layout/lProcess2"/>
    <dgm:cxn modelId="{025FAA16-F220-4941-BA17-CAC111BA2F6F}" srcId="{B882EAAE-2DAC-4426-ABDD-078302D5D9B0}" destId="{7E8A6900-41B6-4739-BAA6-805565503CF3}" srcOrd="0" destOrd="0" parTransId="{001AA345-0BDD-4759-86BF-41043C92CD57}" sibTransId="{D8CF45A6-0FBD-4C13-9FB3-95E3350A47A5}"/>
    <dgm:cxn modelId="{9A225E36-0A52-41CA-A473-610E2DCC7216}" type="presOf" srcId="{7F3EB401-0392-411B-9272-5373633419AA}" destId="{9CFDA2E1-240A-48D2-B7C2-176B3C24DDB4}" srcOrd="0" destOrd="0" presId="urn:microsoft.com/office/officeart/2005/8/layout/lProcess2"/>
    <dgm:cxn modelId="{E999E714-B554-46D4-91BF-757D8ABE9B92}" type="presOf" srcId="{7508C3F3-D749-4411-B118-3611FE39BD3A}" destId="{4BEF2450-A3E6-40B0-B8A1-9D0A5E8CD9CF}" srcOrd="1" destOrd="0" presId="urn:microsoft.com/office/officeart/2005/8/layout/lProcess2"/>
    <dgm:cxn modelId="{2F11177E-9EE6-4E55-AB6E-ABD7F3B6CD56}" type="presParOf" srcId="{4F5098D6-1AD9-456D-8253-B0DE1A41205C}" destId="{2A01447E-A53F-4A17-BFB6-D6048AE2D15A}" srcOrd="0" destOrd="0" presId="urn:microsoft.com/office/officeart/2005/8/layout/lProcess2"/>
    <dgm:cxn modelId="{BD31DC0B-886C-41AD-B274-D17F54970B54}" type="presParOf" srcId="{2A01447E-A53F-4A17-BFB6-D6048AE2D15A}" destId="{4F062D79-76C2-4654-86C5-1268D7317B85}" srcOrd="0" destOrd="0" presId="urn:microsoft.com/office/officeart/2005/8/layout/lProcess2"/>
    <dgm:cxn modelId="{07FA78B2-F7CF-4249-8414-54BDADAC8AF7}" type="presParOf" srcId="{2A01447E-A53F-4A17-BFB6-D6048AE2D15A}" destId="{D951F72D-0610-4B96-BA5F-9A79DB8F05B0}" srcOrd="1" destOrd="0" presId="urn:microsoft.com/office/officeart/2005/8/layout/lProcess2"/>
    <dgm:cxn modelId="{F1C252CA-F170-447F-BB6C-8D29BA13738C}" type="presParOf" srcId="{2A01447E-A53F-4A17-BFB6-D6048AE2D15A}" destId="{E43F58F3-A329-4121-9F4B-D5A9D9E31EBA}" srcOrd="2" destOrd="0" presId="urn:microsoft.com/office/officeart/2005/8/layout/lProcess2"/>
    <dgm:cxn modelId="{691CAD36-1874-48D8-840D-005D2152C3C3}" type="presParOf" srcId="{E43F58F3-A329-4121-9F4B-D5A9D9E31EBA}" destId="{2A966B47-AD3D-442E-AD77-E4C131EE74E5}" srcOrd="0" destOrd="0" presId="urn:microsoft.com/office/officeart/2005/8/layout/lProcess2"/>
    <dgm:cxn modelId="{4302E29B-DC83-481B-87BB-6EE6DA582F3A}" type="presParOf" srcId="{2A966B47-AD3D-442E-AD77-E4C131EE74E5}" destId="{9CFDA2E1-240A-48D2-B7C2-176B3C24DDB4}" srcOrd="0" destOrd="0" presId="urn:microsoft.com/office/officeart/2005/8/layout/lProcess2"/>
    <dgm:cxn modelId="{5F032D95-2ADB-4D13-A28E-BAC8AAA8059C}" type="presParOf" srcId="{2A966B47-AD3D-442E-AD77-E4C131EE74E5}" destId="{AFC52CB1-CA70-4CB9-AD40-C8F20C16D1EB}" srcOrd="1" destOrd="0" presId="urn:microsoft.com/office/officeart/2005/8/layout/lProcess2"/>
    <dgm:cxn modelId="{11A12F00-290D-4F42-A901-0E063D0FB5B9}" type="presParOf" srcId="{2A966B47-AD3D-442E-AD77-E4C131EE74E5}" destId="{D68C1EC0-9FA2-4E3C-B5CE-D335A858D1B2}" srcOrd="2" destOrd="0" presId="urn:microsoft.com/office/officeart/2005/8/layout/lProcess2"/>
    <dgm:cxn modelId="{29891612-F050-4C93-8781-EF085213E210}" type="presParOf" srcId="{2A966B47-AD3D-442E-AD77-E4C131EE74E5}" destId="{880BBD12-8201-46E4-A9DB-313D3EE70C28}" srcOrd="3" destOrd="0" presId="urn:microsoft.com/office/officeart/2005/8/layout/lProcess2"/>
    <dgm:cxn modelId="{E458C887-1EBC-4D58-B92F-D7C77618002A}" type="presParOf" srcId="{2A966B47-AD3D-442E-AD77-E4C131EE74E5}" destId="{DB660A85-0702-4B08-AF9A-E4EB81F84C74}" srcOrd="4" destOrd="0" presId="urn:microsoft.com/office/officeart/2005/8/layout/lProcess2"/>
    <dgm:cxn modelId="{643E486E-9823-40AC-86DF-8F5F7BD52729}" type="presParOf" srcId="{4F5098D6-1AD9-456D-8253-B0DE1A41205C}" destId="{CFF8B6C8-7557-4D1A-A6D2-2661DD8FAADB}" srcOrd="1" destOrd="0" presId="urn:microsoft.com/office/officeart/2005/8/layout/lProcess2"/>
    <dgm:cxn modelId="{517031F3-0CB3-4FF0-827E-01E1F07C2881}" type="presParOf" srcId="{4F5098D6-1AD9-456D-8253-B0DE1A41205C}" destId="{A0999A9C-CDCE-4F9A-AF1D-7CF95C86266A}" srcOrd="2" destOrd="0" presId="urn:microsoft.com/office/officeart/2005/8/layout/lProcess2"/>
    <dgm:cxn modelId="{B55A036C-F3C3-4654-B255-03BD5AA8A107}" type="presParOf" srcId="{A0999A9C-CDCE-4F9A-AF1D-7CF95C86266A}" destId="{28874E3F-16AC-423A-B408-E961AA970EC2}" srcOrd="0" destOrd="0" presId="urn:microsoft.com/office/officeart/2005/8/layout/lProcess2"/>
    <dgm:cxn modelId="{F0176773-8139-4BBC-90D3-37C08DABAC4C}" type="presParOf" srcId="{A0999A9C-CDCE-4F9A-AF1D-7CF95C86266A}" destId="{4BEF2450-A3E6-40B0-B8A1-9D0A5E8CD9CF}" srcOrd="1" destOrd="0" presId="urn:microsoft.com/office/officeart/2005/8/layout/lProcess2"/>
    <dgm:cxn modelId="{969C0066-523C-4A26-83B4-C2AD5977CF1F}" type="presParOf" srcId="{A0999A9C-CDCE-4F9A-AF1D-7CF95C86266A}" destId="{ADDF97EC-1E98-4D43-9EA6-A2DE97A1196F}" srcOrd="2" destOrd="0" presId="urn:microsoft.com/office/officeart/2005/8/layout/lProcess2"/>
    <dgm:cxn modelId="{A247169C-38B7-4EAF-9C59-C051BC44A739}" type="presParOf" srcId="{ADDF97EC-1E98-4D43-9EA6-A2DE97A1196F}" destId="{01E19FEE-BA0E-4DAD-86AC-EE7F8D107518}" srcOrd="0" destOrd="0" presId="urn:microsoft.com/office/officeart/2005/8/layout/lProcess2"/>
    <dgm:cxn modelId="{3AE06E7B-3171-4F86-B2D2-023B1363F5B7}" type="presParOf" srcId="{01E19FEE-BA0E-4DAD-86AC-EE7F8D107518}" destId="{7F48A5AC-E01F-4617-9429-07247CB78702}" srcOrd="0" destOrd="0" presId="urn:microsoft.com/office/officeart/2005/8/layout/lProcess2"/>
    <dgm:cxn modelId="{0880503D-6FC8-4958-B238-3B299B672540}" type="presParOf" srcId="{01E19FEE-BA0E-4DAD-86AC-EE7F8D107518}" destId="{1DAFBBF0-B0AB-40D5-B73D-E5443BF45C73}" srcOrd="1" destOrd="0" presId="urn:microsoft.com/office/officeart/2005/8/layout/lProcess2"/>
    <dgm:cxn modelId="{C7B2590E-8120-4372-ABA5-219327D54202}" type="presParOf" srcId="{01E19FEE-BA0E-4DAD-86AC-EE7F8D107518}" destId="{1C8CC269-3B3D-44E7-BD61-3161BA71C28E}" srcOrd="2" destOrd="0" presId="urn:microsoft.com/office/officeart/2005/8/layout/lProcess2"/>
    <dgm:cxn modelId="{1F66E040-CEC9-4F3A-93C9-1132614E2E99}" type="presParOf" srcId="{01E19FEE-BA0E-4DAD-86AC-EE7F8D107518}" destId="{341392D8-4BEE-42DB-A22F-1504649DFE00}" srcOrd="3" destOrd="0" presId="urn:microsoft.com/office/officeart/2005/8/layout/lProcess2"/>
    <dgm:cxn modelId="{11B2AACF-35F1-47BC-9ECE-5FE7D3C08FB2}" type="presParOf" srcId="{01E19FEE-BA0E-4DAD-86AC-EE7F8D107518}" destId="{375DC58F-DA1C-497A-BAE7-FDC95E589624}"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1939D95F-9460-0440-9860-1A57FB5F8A2B}" type="datetimeFigureOut">
              <a:rPr lang="en-US" smtClean="0"/>
              <a:t>2/28/2018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FFBB091-2F95-4A45-9F22-28B9876BB232}" type="slidenum">
              <a:rPr lang="en-US" smtClean="0"/>
              <a:t>‹#›</a:t>
            </a:fld>
            <a:endParaRPr lang="en-US"/>
          </a:p>
        </p:txBody>
      </p:sp>
    </p:spTree>
    <p:extLst>
      <p:ext uri="{BB962C8B-B14F-4D97-AF65-F5344CB8AC3E}">
        <p14:creationId xmlns:p14="http://schemas.microsoft.com/office/powerpoint/2010/main" val="75799722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83DAA10-76F1-BB44-9D35-7CFF32032758}" type="datetimeFigureOut">
              <a:rPr lang="en-US" smtClean="0"/>
              <a:t>2/28/2018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3F9647A-3E31-3A41-A4E9-ABE8D6F99CD0}" type="slidenum">
              <a:rPr lang="en-US" smtClean="0"/>
              <a:t>‹#›</a:t>
            </a:fld>
            <a:endParaRPr lang="en-US"/>
          </a:p>
        </p:txBody>
      </p:sp>
    </p:spTree>
    <p:extLst>
      <p:ext uri="{BB962C8B-B14F-4D97-AF65-F5344CB8AC3E}">
        <p14:creationId xmlns:p14="http://schemas.microsoft.com/office/powerpoint/2010/main" val="1485223157"/>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files.fasab.gov/pdffiles/handbook_sffas_51.pdf"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www.fasab.gov/ra-insurance-programs/"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usasfacts.org/"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tell.gao.gov/fasabnote"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1400" u="sng" dirty="0" smtClean="0">
                <a:latin typeface="Arial" panose="020B0604020202020204" pitchFamily="34" charset="0"/>
                <a:cs typeface="Arial" panose="020B0604020202020204" pitchFamily="34" charset="0"/>
              </a:rPr>
              <a:t>QUESTIONS while going thru slides</a:t>
            </a:r>
          </a:p>
          <a:p>
            <a:endParaRPr lang="en-US" sz="1400" u="sng" dirty="0">
              <a:latin typeface="Arial" panose="020B0604020202020204" pitchFamily="34" charset="0"/>
              <a:cs typeface="Arial" panose="020B0604020202020204" pitchFamily="34" charset="0"/>
            </a:endParaRPr>
          </a:p>
          <a:p>
            <a:r>
              <a:rPr lang="en-US" sz="1400" u="sng" dirty="0" smtClean="0">
                <a:latin typeface="Arial" panose="020B0604020202020204" pitchFamily="34" charset="0"/>
                <a:cs typeface="Arial" panose="020B0604020202020204" pitchFamily="34" charset="0"/>
              </a:rPr>
              <a:t>Member News  - 9 </a:t>
            </a:r>
            <a:r>
              <a:rPr lang="en-US" sz="1400" u="sng" smtClean="0">
                <a:latin typeface="Arial" panose="020B0604020202020204" pitchFamily="34" charset="0"/>
                <a:cs typeface="Arial" panose="020B0604020202020204" pitchFamily="34" charset="0"/>
              </a:rPr>
              <a:t>Board Members</a:t>
            </a:r>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FASAB Bids Farewell to Department of the Treasury Representative Christina Ho – Scott Bell will be acting FASAB member</a:t>
            </a:r>
          </a:p>
          <a:p>
            <a:endParaRPr lang="en-US" sz="1400" u="sng" dirty="0">
              <a:latin typeface="Arial" panose="020B0604020202020204" pitchFamily="34" charset="0"/>
              <a:cs typeface="Arial" panose="020B0604020202020204" pitchFamily="34" charset="0"/>
            </a:endParaRPr>
          </a:p>
          <a:p>
            <a:endParaRPr lang="en-US" sz="1400" u="sng" dirty="0">
              <a:latin typeface="Arial" panose="020B0604020202020204" pitchFamily="34" charset="0"/>
              <a:cs typeface="Arial" panose="020B0604020202020204" pitchFamily="34" charset="0"/>
            </a:endParaRPr>
          </a:p>
          <a:p>
            <a:r>
              <a:rPr lang="en-US" sz="1400" u="sng" dirty="0">
                <a:latin typeface="Arial" panose="020B0604020202020204" pitchFamily="34" charset="0"/>
                <a:cs typeface="Arial" panose="020B0604020202020204" pitchFamily="34" charset="0"/>
              </a:rPr>
              <a:t>Staff News</a:t>
            </a:r>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FASAB Welcomes Hamayun Bajwa, intern</a:t>
            </a:r>
          </a:p>
          <a:p>
            <a:endParaRPr lang="en-US" sz="1400" dirty="0"/>
          </a:p>
        </p:txBody>
      </p:sp>
      <p:sp>
        <p:nvSpPr>
          <p:cNvPr id="4" name="Slide Number Placeholder 3"/>
          <p:cNvSpPr>
            <a:spLocks noGrp="1"/>
          </p:cNvSpPr>
          <p:nvPr>
            <p:ph type="sldNum" sz="quarter" idx="10"/>
          </p:nvPr>
        </p:nvSpPr>
        <p:spPr/>
        <p:txBody>
          <a:bodyPr/>
          <a:lstStyle/>
          <a:p>
            <a:fld id="{A3F9647A-3E31-3A41-A4E9-ABE8D6F99CD0}" type="slidenum">
              <a:rPr lang="en-US" smtClean="0"/>
              <a:t>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631976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b="1" dirty="0"/>
              <a:t>Project Objective: </a:t>
            </a:r>
            <a:endParaRPr lang="en-US" dirty="0"/>
          </a:p>
          <a:p>
            <a:endParaRPr lang="en-US" dirty="0" smtClean="0"/>
          </a:p>
          <a:p>
            <a:r>
              <a:rPr lang="en-US" dirty="0" smtClean="0"/>
              <a:t>The </a:t>
            </a:r>
            <a:r>
              <a:rPr lang="en-US" dirty="0"/>
              <a:t>issuance of </a:t>
            </a:r>
            <a:r>
              <a:rPr lang="en-US" dirty="0">
                <a:hlinkClick r:id="rId3"/>
              </a:rPr>
              <a:t>Statement of Federal Financial Accounting Standards </a:t>
            </a:r>
            <a:r>
              <a:rPr lang="en-US" dirty="0"/>
              <a:t>(SFFAS) 51, Insurance Programs, on January 18, 2017, effectively concluded the first phase of risk assumed. </a:t>
            </a:r>
            <a:endParaRPr lang="en-US" dirty="0" smtClean="0"/>
          </a:p>
          <a:p>
            <a:endParaRPr lang="en-US" dirty="0"/>
          </a:p>
          <a:p>
            <a:r>
              <a:rPr lang="en-US" dirty="0" smtClean="0"/>
              <a:t>For </a:t>
            </a:r>
            <a:r>
              <a:rPr lang="en-US" dirty="0"/>
              <a:t>the history of the risk assumed project and milestones for phase I, </a:t>
            </a:r>
            <a:r>
              <a:rPr lang="en-US" dirty="0" smtClean="0"/>
              <a:t>please</a:t>
            </a:r>
          </a:p>
          <a:p>
            <a:r>
              <a:rPr lang="en-US" dirty="0" smtClean="0"/>
              <a:t> </a:t>
            </a:r>
            <a:r>
              <a:rPr lang="en-US" dirty="0"/>
              <a:t>see </a:t>
            </a:r>
            <a:r>
              <a:rPr lang="en-US" dirty="0">
                <a:hlinkClick r:id="rId4"/>
              </a:rPr>
              <a:t>http://www.fasab.gov/ra-insurance-programs</a:t>
            </a:r>
            <a:r>
              <a:rPr lang="en-US" dirty="0" smtClean="0">
                <a:hlinkClick r:id="rId4"/>
              </a:rPr>
              <a:t>/.</a:t>
            </a:r>
            <a:endParaRPr lang="en-US" dirty="0" smtClean="0"/>
          </a:p>
          <a:p>
            <a:endParaRPr lang="en-US" dirty="0"/>
          </a:p>
          <a:p>
            <a:r>
              <a:rPr lang="en-US" dirty="0"/>
              <a:t>In phase II, the Board will holistically review significant risk events other than adverse events covered by SFFAS 51, Insurance Programs, to determine accounting standards that provide concise, meaningful, and transparent information regarding the potential impact to the fiscal health of the federal government.</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10</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344683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smtClean="0"/>
              <a:t>RISK EVENTS will fit into </a:t>
            </a:r>
            <a:r>
              <a:rPr lang="en-US" b="1" dirty="0" smtClean="0">
                <a:solidFill>
                  <a:srgbClr val="FF0000"/>
                </a:solidFill>
              </a:rPr>
              <a:t>general categories principle based </a:t>
            </a:r>
            <a:r>
              <a:rPr lang="en-US" dirty="0" smtClean="0"/>
              <a:t>STILL </a:t>
            </a:r>
            <a:r>
              <a:rPr lang="en-US" dirty="0"/>
              <a:t>defining </a:t>
            </a:r>
            <a:endParaRPr lang="en-US" dirty="0" smtClean="0"/>
          </a:p>
          <a:p>
            <a:endParaRPr lang="en-US" dirty="0"/>
          </a:p>
          <a:p>
            <a:r>
              <a:rPr lang="en-US" dirty="0" smtClean="0"/>
              <a:t>Macroeconomic disasters – 2008 crash</a:t>
            </a:r>
          </a:p>
          <a:p>
            <a:endParaRPr lang="en-US" dirty="0"/>
          </a:p>
          <a:p>
            <a:r>
              <a:rPr lang="en-US" dirty="0" smtClean="0"/>
              <a:t>Natural and environmental disasters:</a:t>
            </a:r>
          </a:p>
          <a:p>
            <a:r>
              <a:rPr lang="en-US" dirty="0"/>
              <a:t>	</a:t>
            </a:r>
            <a:r>
              <a:rPr lang="en-US" dirty="0" smtClean="0"/>
              <a:t>floods</a:t>
            </a:r>
          </a:p>
          <a:p>
            <a:r>
              <a:rPr lang="en-US" dirty="0"/>
              <a:t>	</a:t>
            </a:r>
            <a:r>
              <a:rPr lang="en-US" dirty="0" smtClean="0"/>
              <a:t>hurricanes</a:t>
            </a:r>
          </a:p>
          <a:p>
            <a:r>
              <a:rPr lang="en-US" dirty="0"/>
              <a:t>	</a:t>
            </a:r>
            <a:r>
              <a:rPr lang="en-US" dirty="0" smtClean="0"/>
              <a:t>state of emergencies</a:t>
            </a:r>
          </a:p>
          <a:p>
            <a:r>
              <a:rPr lang="en-US" dirty="0"/>
              <a:t>	</a:t>
            </a:r>
            <a:r>
              <a:rPr lang="en-US" dirty="0" smtClean="0"/>
              <a:t>fires</a:t>
            </a:r>
          </a:p>
          <a:p>
            <a:r>
              <a:rPr lang="en-US" dirty="0"/>
              <a:t>	</a:t>
            </a:r>
            <a:r>
              <a:rPr lang="en-US" dirty="0" smtClean="0"/>
              <a:t>mud slides</a:t>
            </a:r>
          </a:p>
          <a:p>
            <a:endParaRPr lang="en-US" dirty="0"/>
          </a:p>
          <a:p>
            <a:r>
              <a:rPr lang="en-US" dirty="0" smtClean="0"/>
              <a:t>Direct loans/loan  guarantees</a:t>
            </a:r>
          </a:p>
          <a:p>
            <a:endParaRPr lang="en-US" dirty="0"/>
          </a:p>
          <a:p>
            <a:r>
              <a:rPr lang="en-US" dirty="0" smtClean="0"/>
              <a:t>Cyber security</a:t>
            </a:r>
          </a:p>
          <a:p>
            <a:endParaRPr lang="en-US" dirty="0"/>
          </a:p>
          <a:p>
            <a:r>
              <a:rPr lang="en-US" dirty="0" smtClean="0"/>
              <a:t>Social unrest</a:t>
            </a:r>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063950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smtClean="0"/>
              <a:t>USAFacts a report modelled after SEC 10-K by  USAFacts Institute – </a:t>
            </a:r>
            <a:endParaRPr lang="en-US" dirty="0"/>
          </a:p>
          <a:p>
            <a:endParaRPr lang="en-US" dirty="0"/>
          </a:p>
          <a:p>
            <a:r>
              <a:rPr lang="en-US" dirty="0" smtClean="0"/>
              <a:t>Based on 2014 financial data for Federal / state / local view </a:t>
            </a:r>
          </a:p>
          <a:p>
            <a:endParaRPr lang="en-US" dirty="0">
              <a:hlinkClick r:id="rId3"/>
            </a:endParaRPr>
          </a:p>
          <a:p>
            <a:r>
              <a:rPr lang="en-US" dirty="0" smtClean="0">
                <a:hlinkClick r:id="rId3"/>
              </a:rPr>
              <a:t>www.usasfacts.org</a:t>
            </a:r>
            <a:endParaRPr lang="en-US" dirty="0"/>
          </a:p>
          <a:p>
            <a:endParaRPr lang="en-US" dirty="0" smtClean="0"/>
          </a:p>
          <a:p>
            <a:r>
              <a:rPr lang="en-US" dirty="0"/>
              <a:t>presented a separate Risk </a:t>
            </a:r>
            <a:r>
              <a:rPr lang="en-US" dirty="0" smtClean="0"/>
              <a:t>Statement - The Board not interested</a:t>
            </a:r>
          </a:p>
          <a:p>
            <a:endParaRPr lang="en-US" dirty="0"/>
          </a:p>
          <a:p>
            <a:r>
              <a:rPr lang="en-US" dirty="0" smtClean="0"/>
              <a:t>There are other models of data within USAFacts staff will present at future meetings.</a:t>
            </a:r>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12</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61952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680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14</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242736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15</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60612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16</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950007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1400" kern="1200" dirty="0" smtClean="0">
                <a:solidFill>
                  <a:schemeClr val="tx1"/>
                </a:solidFill>
                <a:effectLst/>
                <a:latin typeface="Arial" panose="020B0604020202020204" pitchFamily="34" charset="0"/>
                <a:cs typeface="Arial" panose="020B0604020202020204" pitchFamily="34" charset="0"/>
              </a:rPr>
              <a:t>Dept. of </a:t>
            </a:r>
            <a:r>
              <a:rPr lang="en-US" sz="1600" b="1" dirty="0">
                <a:solidFill>
                  <a:srgbClr val="FF0000"/>
                </a:solidFill>
                <a:latin typeface="Arial" panose="020B0604020202020204" pitchFamily="34" charset="0"/>
                <a:cs typeface="Arial" panose="020B0604020202020204" pitchFamily="34" charset="0"/>
              </a:rPr>
              <a:t>Interior</a:t>
            </a:r>
            <a:r>
              <a:rPr lang="en-US" sz="1400" kern="1200" dirty="0" smtClean="0">
                <a:solidFill>
                  <a:schemeClr val="tx1"/>
                </a:solidFill>
                <a:effectLst/>
                <a:latin typeface="Arial" panose="020B0604020202020204" pitchFamily="34" charset="0"/>
                <a:cs typeface="Arial" panose="020B0604020202020204" pitchFamily="34" charset="0"/>
              </a:rPr>
              <a:t> entities = </a:t>
            </a:r>
          </a:p>
          <a:p>
            <a:endParaRPr lang="en-US" sz="1400" kern="1200" dirty="0" smtClean="0">
              <a:solidFill>
                <a:schemeClr val="tx1"/>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b="1" kern="1200" dirty="0" smtClean="0">
                <a:solidFill>
                  <a:schemeClr val="tx1"/>
                </a:solidFill>
                <a:effectLst/>
                <a:latin typeface="Arial" panose="020B0604020202020204" pitchFamily="34" charset="0"/>
                <a:cs typeface="Arial" panose="020B0604020202020204" pitchFamily="34" charset="0"/>
              </a:rPr>
              <a:t>BLM</a:t>
            </a:r>
            <a:r>
              <a:rPr lang="en-US" sz="1400" kern="1200" dirty="0" smtClean="0">
                <a:solidFill>
                  <a:schemeClr val="tx1"/>
                </a:solidFill>
                <a:effectLst/>
                <a:latin typeface="Arial" panose="020B0604020202020204" pitchFamily="34" charset="0"/>
                <a:cs typeface="Arial" panose="020B0604020202020204" pitchFamily="34" charset="0"/>
              </a:rPr>
              <a:t> - Bureau of land Management,</a:t>
            </a:r>
          </a:p>
          <a:p>
            <a:pPr marL="285750" indent="-285750">
              <a:buFont typeface="Arial" panose="020B0604020202020204" pitchFamily="34" charset="0"/>
              <a:buChar char="•"/>
            </a:pPr>
            <a:r>
              <a:rPr lang="en-US" sz="1400" b="1" kern="1200" dirty="0" smtClean="0">
                <a:solidFill>
                  <a:schemeClr val="tx1"/>
                </a:solidFill>
                <a:effectLst/>
                <a:latin typeface="Arial" panose="020B0604020202020204" pitchFamily="34" charset="0"/>
                <a:cs typeface="Arial" panose="020B0604020202020204" pitchFamily="34" charset="0"/>
              </a:rPr>
              <a:t>NPS</a:t>
            </a:r>
            <a:r>
              <a:rPr lang="en-US" sz="1400" kern="1200" dirty="0" smtClean="0">
                <a:solidFill>
                  <a:schemeClr val="tx1"/>
                </a:solidFill>
                <a:effectLst/>
                <a:latin typeface="Arial" panose="020B0604020202020204" pitchFamily="34" charset="0"/>
                <a:cs typeface="Arial" panose="020B0604020202020204" pitchFamily="34" charset="0"/>
              </a:rPr>
              <a:t> - National Park Service,  </a:t>
            </a:r>
          </a:p>
          <a:p>
            <a:pPr marL="285750" indent="-285750">
              <a:buFont typeface="Arial" panose="020B0604020202020204" pitchFamily="34" charset="0"/>
              <a:buChar char="•"/>
            </a:pPr>
            <a:r>
              <a:rPr lang="en-US" sz="1400" b="1" kern="1200" dirty="0" smtClean="0">
                <a:solidFill>
                  <a:schemeClr val="tx1"/>
                </a:solidFill>
                <a:effectLst/>
                <a:latin typeface="Arial" panose="020B0604020202020204" pitchFamily="34" charset="0"/>
                <a:cs typeface="Arial" panose="020B0604020202020204" pitchFamily="34" charset="0"/>
              </a:rPr>
              <a:t>FWS</a:t>
            </a:r>
            <a:r>
              <a:rPr lang="en-US" sz="1400" kern="1200" dirty="0" smtClean="0">
                <a:solidFill>
                  <a:schemeClr val="tx1"/>
                </a:solidFill>
                <a:effectLst/>
                <a:latin typeface="Arial" panose="020B0604020202020204" pitchFamily="34" charset="0"/>
                <a:cs typeface="Arial" panose="020B0604020202020204" pitchFamily="34" charset="0"/>
              </a:rPr>
              <a:t> Fish and Wildlife Service</a:t>
            </a:r>
          </a:p>
          <a:p>
            <a:r>
              <a:rPr lang="en-US" sz="1400" kern="1200" dirty="0" smtClean="0">
                <a:solidFill>
                  <a:schemeClr val="tx1"/>
                </a:solidFill>
                <a:effectLst/>
                <a:latin typeface="Arial" panose="020B0604020202020204" pitchFamily="34" charset="0"/>
                <a:cs typeface="Arial" panose="020B0604020202020204" pitchFamily="34" charset="0"/>
              </a:rPr>
              <a:t> </a:t>
            </a:r>
          </a:p>
          <a:p>
            <a:r>
              <a:rPr lang="en-US" sz="1400" kern="1200" dirty="0" smtClean="0">
                <a:solidFill>
                  <a:schemeClr val="tx1"/>
                </a:solidFill>
                <a:effectLst/>
                <a:latin typeface="Arial" panose="020B0604020202020204" pitchFamily="34" charset="0"/>
                <a:cs typeface="Arial" panose="020B0604020202020204" pitchFamily="34" charset="0"/>
              </a:rPr>
              <a:t>U. S. Dept. of </a:t>
            </a:r>
            <a:r>
              <a:rPr lang="en-US" sz="1600" b="1" kern="1200" dirty="0" smtClean="0">
                <a:solidFill>
                  <a:srgbClr val="FF0000"/>
                </a:solidFill>
                <a:effectLst/>
                <a:latin typeface="Arial" panose="020B0604020202020204" pitchFamily="34" charset="0"/>
                <a:cs typeface="Arial" panose="020B0604020202020204" pitchFamily="34" charset="0"/>
              </a:rPr>
              <a:t>Agriculture</a:t>
            </a:r>
            <a:r>
              <a:rPr lang="en-US" sz="1400" kern="1200" dirty="0" smtClean="0">
                <a:solidFill>
                  <a:schemeClr val="tx1"/>
                </a:solidFill>
                <a:effectLst/>
                <a:latin typeface="Arial" panose="020B0604020202020204" pitchFamily="34" charset="0"/>
                <a:cs typeface="Arial" panose="020B0604020202020204" pitchFamily="34" charset="0"/>
              </a:rPr>
              <a:t> = </a:t>
            </a:r>
          </a:p>
          <a:p>
            <a:endParaRPr lang="en-US" sz="1400" kern="1200" dirty="0" smtClean="0">
              <a:solidFill>
                <a:schemeClr val="tx1"/>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b="1" dirty="0" smtClean="0">
                <a:latin typeface="Arial" panose="020B0604020202020204" pitchFamily="34" charset="0"/>
                <a:cs typeface="Arial" panose="020B0604020202020204" pitchFamily="34" charset="0"/>
              </a:rPr>
              <a:t>FS</a:t>
            </a:r>
            <a:r>
              <a:rPr lang="en-US" sz="1400" dirty="0" smtClean="0">
                <a:latin typeface="Arial" panose="020B0604020202020204" pitchFamily="34" charset="0"/>
                <a:cs typeface="Arial" panose="020B0604020202020204" pitchFamily="34" charset="0"/>
              </a:rPr>
              <a:t> - </a:t>
            </a:r>
            <a:r>
              <a:rPr lang="en-US" sz="1400" kern="1200" dirty="0" smtClean="0">
                <a:solidFill>
                  <a:schemeClr val="tx1"/>
                </a:solidFill>
                <a:effectLst/>
                <a:latin typeface="Arial" panose="020B0604020202020204" pitchFamily="34" charset="0"/>
                <a:cs typeface="Arial" panose="020B0604020202020204" pitchFamily="34" charset="0"/>
              </a:rPr>
              <a:t>Forest Service</a:t>
            </a:r>
          </a:p>
          <a:p>
            <a:r>
              <a:rPr lang="en-US" sz="1400" kern="1200" dirty="0" smtClean="0">
                <a:solidFill>
                  <a:schemeClr val="tx1"/>
                </a:solidFill>
                <a:effectLst/>
                <a:latin typeface="Arial" panose="020B0604020202020204" pitchFamily="34" charset="0"/>
                <a:cs typeface="Arial" panose="020B0604020202020204" pitchFamily="34" charset="0"/>
              </a:rPr>
              <a:t> </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17</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054740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59509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19</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6771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2</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39785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mtClean="0"/>
              <a:t>Monica Valentine</a:t>
            </a:r>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20</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76184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1400" b="1" dirty="0">
                <a:latin typeface="Arial" panose="020B0604020202020204" pitchFamily="34" charset="0"/>
                <a:cs typeface="Arial" panose="020B0604020202020204" pitchFamily="34" charset="0"/>
              </a:rPr>
              <a:t>IUS is Internal Use Software</a:t>
            </a:r>
          </a:p>
        </p:txBody>
      </p:sp>
      <p:sp>
        <p:nvSpPr>
          <p:cNvPr id="4" name="Slide Number Placeholder 3"/>
          <p:cNvSpPr>
            <a:spLocks noGrp="1"/>
          </p:cNvSpPr>
          <p:nvPr>
            <p:ph type="sldNum" sz="quarter" idx="10"/>
          </p:nvPr>
        </p:nvSpPr>
        <p:spPr/>
        <p:txBody>
          <a:bodyPr/>
          <a:lstStyle/>
          <a:p>
            <a:fld id="{A3F9647A-3E31-3A41-A4E9-ABE8D6F99CD0}" type="slidenum">
              <a:rPr lang="en-US" smtClean="0"/>
              <a:t>21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709262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lvl="1">
              <a:lnSpc>
                <a:spcPct val="150000"/>
              </a:lnSpc>
            </a:pPr>
            <a:r>
              <a:rPr lang="en-US" sz="1400" b="1" dirty="0">
                <a:latin typeface="Arial" panose="020B0604020202020204" pitchFamily="34" charset="0"/>
                <a:cs typeface="Arial" panose="020B0604020202020204" pitchFamily="34" charset="0"/>
              </a:rPr>
              <a:t>Federal Financial Accounting Concepts (SFFAC) 8, </a:t>
            </a:r>
            <a:r>
              <a:rPr lang="en-US" sz="1400" b="1" i="1" dirty="0">
                <a:latin typeface="Arial" panose="020B0604020202020204" pitchFamily="34" charset="0"/>
                <a:cs typeface="Arial" panose="020B0604020202020204" pitchFamily="34" charset="0"/>
              </a:rPr>
              <a:t>Federal Financial Reporting</a:t>
            </a:r>
            <a:r>
              <a:rPr lang="en-US" sz="1400" b="1" dirty="0">
                <a:latin typeface="Arial" panose="020B0604020202020204" pitchFamily="34" charset="0"/>
                <a:cs typeface="Arial" panose="020B0604020202020204" pitchFamily="34" charset="0"/>
              </a:rPr>
              <a:t>, was </a:t>
            </a:r>
            <a:r>
              <a:rPr lang="en-US" sz="1400" b="1" dirty="0" smtClean="0">
                <a:latin typeface="Arial" panose="020B0604020202020204" pitchFamily="34" charset="0"/>
                <a:cs typeface="Arial" panose="020B0604020202020204" pitchFamily="34" charset="0"/>
              </a:rPr>
              <a:t>issued Friday, September 22, 2017</a:t>
            </a:r>
          </a:p>
          <a:p>
            <a:pPr lvl="1">
              <a:lnSpc>
                <a:spcPct val="150000"/>
              </a:lnSpc>
            </a:pPr>
            <a:endParaRPr lang="en-US" sz="1400" b="1" dirty="0">
              <a:latin typeface="Arial" panose="020B0604020202020204" pitchFamily="34" charset="0"/>
              <a:cs typeface="Arial" panose="020B0604020202020204" pitchFamily="34" charset="0"/>
            </a:endParaRPr>
          </a:p>
          <a:p>
            <a:pPr lvl="1">
              <a:lnSpc>
                <a:spcPct val="150000"/>
              </a:lnSpc>
            </a:pPr>
            <a:r>
              <a:rPr lang="en-US" sz="1400" b="1" dirty="0" smtClean="0">
                <a:latin typeface="Arial" panose="020B0604020202020204" pitchFamily="34" charset="0"/>
                <a:cs typeface="Arial" panose="020B0604020202020204" pitchFamily="34" charset="0"/>
              </a:rPr>
              <a:t>WILL ADDRESS:</a:t>
            </a:r>
          </a:p>
          <a:p>
            <a:pPr lvl="1">
              <a:lnSpc>
                <a:spcPct val="150000"/>
              </a:lnSpc>
            </a:pPr>
            <a:r>
              <a:rPr lang="en-US" sz="1400" dirty="0" smtClean="0">
                <a:latin typeface="Arial" panose="020B0604020202020204" pitchFamily="34" charset="0"/>
                <a:cs typeface="Arial" panose="020B0604020202020204" pitchFamily="34" charset="0"/>
              </a:rPr>
              <a:t>role of financial statements and required supplementary information (RSI)</a:t>
            </a:r>
          </a:p>
          <a:p>
            <a:pPr lvl="1">
              <a:lnSpc>
                <a:spcPct val="150000"/>
              </a:lnSpc>
            </a:pPr>
            <a:r>
              <a:rPr lang="en-US" sz="1400" dirty="0" smtClean="0">
                <a:latin typeface="Arial" panose="020B0604020202020204" pitchFamily="34" charset="0"/>
                <a:cs typeface="Arial" panose="020B0604020202020204" pitchFamily="34" charset="0"/>
              </a:rPr>
              <a:t>content of financial statements and RSI</a:t>
            </a:r>
          </a:p>
          <a:p>
            <a:pPr lvl="1">
              <a:lnSpc>
                <a:spcPct val="150000"/>
              </a:lnSpc>
            </a:pPr>
            <a:r>
              <a:rPr lang="en-US" sz="1400" dirty="0" smtClean="0">
                <a:latin typeface="Arial" panose="020B0604020202020204" pitchFamily="34" charset="0"/>
                <a:cs typeface="Arial" panose="020B0604020202020204" pitchFamily="34" charset="0"/>
              </a:rPr>
              <a:t>presentation of budgetary information</a:t>
            </a:r>
          </a:p>
          <a:p>
            <a:pPr lvl="1">
              <a:lnSpc>
                <a:spcPct val="150000"/>
              </a:lnSpc>
            </a:pPr>
            <a:r>
              <a:rPr lang="en-US" sz="1400" dirty="0" smtClean="0">
                <a:latin typeface="Arial" panose="020B0604020202020204" pitchFamily="34" charset="0"/>
                <a:cs typeface="Arial" panose="020B0604020202020204" pitchFamily="34" charset="0"/>
              </a:rPr>
              <a:t>presentation of performance information</a:t>
            </a:r>
          </a:p>
          <a:p>
            <a:pPr lvl="1">
              <a:lnSpc>
                <a:spcPct val="150000"/>
              </a:lnSpc>
            </a:pPr>
            <a:r>
              <a:rPr lang="en-US" sz="1400" dirty="0" smtClean="0">
                <a:latin typeface="Arial" panose="020B0604020202020204" pitchFamily="34" charset="0"/>
                <a:cs typeface="Arial" panose="020B0604020202020204" pitchFamily="34" charset="0"/>
              </a:rPr>
              <a:t>summary-level information</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22</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a:xfrm>
            <a:off x="701040" y="4415790"/>
            <a:ext cx="5753548" cy="3988622"/>
          </a:xfrm>
        </p:spPr>
        <p:txBody>
          <a:bodyPr/>
          <a:lstStyle/>
          <a:p>
            <a:pPr defTabSz="465887">
              <a:spcBef>
                <a:spcPts val="600"/>
              </a:spcBef>
              <a:spcAft>
                <a:spcPts val="600"/>
              </a:spcAft>
              <a:buClr>
                <a:srgbClr val="E6051C"/>
              </a:buClr>
              <a:defRPr/>
            </a:pPr>
            <a:r>
              <a:rPr lang="en-US" altLang="en-US" dirty="0">
                <a:solidFill>
                  <a:srgbClr val="444F51"/>
                </a:solidFill>
                <a:latin typeface="Arial" panose="020B0604020202020204" pitchFamily="34" charset="0"/>
                <a:cs typeface="Arial" panose="020B0604020202020204" pitchFamily="34" charset="0"/>
              </a:rPr>
              <a:t>Relationship between financial statements and RSI (GAAP) and other reported financial and non-financial information (ORFNI</a:t>
            </a:r>
            <a:r>
              <a:rPr lang="en-US" altLang="en-US" dirty="0" smtClean="0">
                <a:solidFill>
                  <a:srgbClr val="444F51"/>
                </a:solidFill>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a:spcBef>
                <a:spcPts val="600"/>
              </a:spcBef>
              <a:spcAft>
                <a:spcPts val="600"/>
              </a:spcAft>
            </a:pPr>
            <a:r>
              <a:rPr lang="en-US" dirty="0">
                <a:latin typeface="Arial" panose="020B0604020202020204" pitchFamily="34" charset="0"/>
                <a:cs typeface="Arial" panose="020B0604020202020204" pitchFamily="34" charset="0"/>
              </a:rPr>
              <a:t>GAAP</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Contributes to achieving the objectives of federal financial reporting</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Is required by FASAB </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Has the qualitative characteristics for effective financial reporting – understandability, relevance, reliability, timeliness, consistency, comparability </a:t>
            </a:r>
          </a:p>
          <a:p>
            <a:pPr>
              <a:spcBef>
                <a:spcPts val="600"/>
              </a:spcBef>
              <a:spcAft>
                <a:spcPts val="600"/>
              </a:spcAft>
            </a:pPr>
            <a:r>
              <a:rPr lang="en-US" dirty="0">
                <a:latin typeface="Arial" panose="020B0604020202020204" pitchFamily="34" charset="0"/>
                <a:cs typeface="Arial" panose="020B0604020202020204" pitchFamily="34" charset="0"/>
              </a:rPr>
              <a:t>ORFNI</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Contributes to achieving the objectives of federal financial reporting</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May be presented voluntarily or as directed by OMB, Treasury, or legislation</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May have limitations</a:t>
            </a:r>
          </a:p>
          <a:p>
            <a:pPr marL="628650" lvl="1" indent="-1714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May not have the qualitative characteristics for effective financial reporting, such as reliability</a:t>
            </a:r>
          </a:p>
          <a:p>
            <a:pPr marL="628650" lvl="1" indent="-1714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May lack exposure to same level of internal controls as GAAP</a:t>
            </a:r>
          </a:p>
          <a:p>
            <a:pPr marL="628650" lvl="1" indent="-1714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May not be subject to certain procedures required by </a:t>
            </a:r>
            <a:r>
              <a:rPr lang="en-US" dirty="0" smtClean="0">
                <a:latin typeface="Arial" panose="020B0604020202020204" pitchFamily="34" charset="0"/>
                <a:cs typeface="Arial" panose="020B0604020202020204" pitchFamily="34" charset="0"/>
              </a:rPr>
              <a:t>GAGAS</a:t>
            </a:r>
          </a:p>
          <a:p>
            <a:pPr lvl="2"/>
            <a:r>
              <a:rPr lang="en-US" dirty="0" smtClean="0">
                <a:latin typeface="Arial" panose="020B0604020202020204" pitchFamily="34" charset="0"/>
                <a:cs typeface="Arial" panose="020B0604020202020204" pitchFamily="34" charset="0"/>
              </a:rPr>
              <a:t>- generally </a:t>
            </a:r>
            <a:r>
              <a:rPr lang="en-US" dirty="0">
                <a:latin typeface="Arial" panose="020B0604020202020204" pitchFamily="34" charset="0"/>
                <a:cs typeface="Arial" panose="020B0604020202020204" pitchFamily="34" charset="0"/>
              </a:rPr>
              <a:t>accepted government auditing standards</a:t>
            </a:r>
            <a:endParaRPr lang="en-US" altLang="en-US" dirty="0">
              <a:solidFill>
                <a:srgbClr val="444F51"/>
              </a:solidFill>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24</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381396" lvl="1" indent="-279532" defTabSz="465887">
              <a:spcBef>
                <a:spcPct val="20000"/>
              </a:spcBef>
              <a:buClr>
                <a:srgbClr val="17BF70"/>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Streamline reporting and increase user access</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Reduce excessive information</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Reduce redundant information</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Reduce boilerplate information</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Use visual representations</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25</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lvl="0"/>
            <a:r>
              <a:rPr lang="en-US" sz="1600" dirty="0" smtClean="0"/>
              <a:t>August 2017 The Board supported</a:t>
            </a:r>
          </a:p>
          <a:p>
            <a:pPr lvl="0"/>
            <a:endParaRPr lang="en-US" sz="1600" dirty="0" smtClean="0"/>
          </a:p>
          <a:p>
            <a:pPr marL="285750" lvl="0" indent="-285750">
              <a:buFont typeface="Arial" panose="020B0604020202020204" pitchFamily="34" charset="0"/>
              <a:buChar char="•"/>
            </a:pPr>
            <a:r>
              <a:rPr lang="en-US" sz="1600" dirty="0" smtClean="0"/>
              <a:t> the proposal to require reporting entities to inform readers on where to obtain the entity’s annual performance report (APR) rather than providing detailed performance information in MD&amp;A. </a:t>
            </a:r>
            <a:endParaRPr lang="en-US" sz="1600" dirty="0" smtClean="0">
              <a:latin typeface="Arial" panose="020B0604020202020204" pitchFamily="34" charset="0"/>
              <a:cs typeface="Arial" panose="020B0604020202020204" pitchFamily="34" charset="0"/>
            </a:endParaRPr>
          </a:p>
          <a:p>
            <a:endParaRPr lang="en-US" sz="1600" dirty="0" smtClean="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US" sz="1600" dirty="0" smtClean="0"/>
              <a:t>the </a:t>
            </a:r>
            <a:r>
              <a:rPr lang="en-US" sz="1600" dirty="0"/>
              <a:t>draft Exposure Draft (ED) proposing to rescind </a:t>
            </a:r>
            <a:r>
              <a:rPr lang="en-US" sz="1600" b="1" dirty="0"/>
              <a:t>required supplementary stewardship information (RSSI</a:t>
            </a:r>
            <a:r>
              <a:rPr lang="en-US" sz="1600" dirty="0"/>
              <a:t>) because users can access RSSI from other sources, such as the U.S. Budget and Agency Annual Performance Reports. </a:t>
            </a:r>
            <a:endParaRPr lang="en-US" sz="1600" dirty="0" smtClean="0"/>
          </a:p>
          <a:p>
            <a:pPr marL="285750" lvl="0" indent="-285750">
              <a:buFont typeface="Arial" panose="020B0604020202020204" pitchFamily="34" charset="0"/>
              <a:buChar char="•"/>
            </a:pPr>
            <a:endParaRPr lang="en-US" sz="1600" dirty="0" smtClean="0"/>
          </a:p>
          <a:p>
            <a:pPr marL="742950" lvl="1" indent="-285750">
              <a:buFont typeface="Arial" panose="020B0604020202020204" pitchFamily="34" charset="0"/>
              <a:buChar char="•"/>
            </a:pPr>
            <a:r>
              <a:rPr lang="en-US" sz="1600" dirty="0" smtClean="0"/>
              <a:t>However</a:t>
            </a:r>
            <a:r>
              <a:rPr lang="en-US" sz="1600" dirty="0"/>
              <a:t>, the Board requested the draft ED include a comprehensive discussion of the rationale to rescind RSSI which FASAB staff will present at the October 2017 meeting. </a:t>
            </a:r>
          </a:p>
        </p:txBody>
      </p:sp>
      <p:sp>
        <p:nvSpPr>
          <p:cNvPr id="4" name="Slide Number Placeholder 3"/>
          <p:cNvSpPr>
            <a:spLocks noGrp="1"/>
          </p:cNvSpPr>
          <p:nvPr>
            <p:ph type="sldNum" sz="quarter" idx="10"/>
          </p:nvPr>
        </p:nvSpPr>
        <p:spPr/>
        <p:txBody>
          <a:bodyPr/>
          <a:lstStyle/>
          <a:p>
            <a:fld id="{A3F9647A-3E31-3A41-A4E9-ABE8D6F99CD0}" type="slidenum">
              <a:rPr lang="en-US" smtClean="0"/>
              <a:t>26</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972045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79532" indent="-279532" defTabSz="465887">
              <a:spcBef>
                <a:spcPct val="20000"/>
              </a:spcBef>
              <a:buClr>
                <a:srgbClr val="E6051C"/>
              </a:buClr>
              <a:buFont typeface="Wingdings" charset="2"/>
              <a:buChar char="§"/>
              <a:defRPr/>
            </a:pPr>
            <a:r>
              <a:rPr lang="en-US" sz="1800" dirty="0">
                <a:solidFill>
                  <a:srgbClr val="444F51"/>
                </a:solidFill>
                <a:latin typeface="Arial"/>
              </a:rPr>
              <a:t>Potential Features for the Long Term</a:t>
            </a:r>
          </a:p>
          <a:p>
            <a:pPr marL="559064" lvl="1" indent="-279532" defTabSz="465887">
              <a:spcBef>
                <a:spcPct val="50000"/>
              </a:spcBef>
              <a:buClr>
                <a:srgbClr val="026C8F"/>
              </a:buClr>
              <a:buSzPct val="100000"/>
              <a:buFont typeface="Wingdings" charset="2"/>
              <a:buChar char="§"/>
              <a:defRPr/>
            </a:pPr>
            <a:r>
              <a:rPr lang="en-US" sz="1800" dirty="0">
                <a:solidFill>
                  <a:srgbClr val="444F51"/>
                </a:solidFill>
                <a:latin typeface="Arial"/>
                <a:ea typeface="Times New Roman"/>
                <a:cs typeface="Times New Roman"/>
              </a:rPr>
              <a:t>Electronic, internet-based presentation</a:t>
            </a:r>
          </a:p>
          <a:p>
            <a:pPr marL="559064" lvl="1" indent="-279532" defTabSz="465887">
              <a:spcBef>
                <a:spcPct val="50000"/>
              </a:spcBef>
              <a:buClr>
                <a:srgbClr val="026C8F"/>
              </a:buClr>
              <a:buSzPct val="100000"/>
              <a:buFont typeface="Wingdings" charset="2"/>
              <a:buChar char="§"/>
              <a:defRPr/>
            </a:pPr>
            <a:r>
              <a:rPr lang="en-US" sz="1800" dirty="0">
                <a:solidFill>
                  <a:srgbClr val="444F51"/>
                </a:solidFill>
                <a:latin typeface="Arial"/>
                <a:ea typeface="Times New Roman"/>
                <a:cs typeface="Times New Roman"/>
              </a:rPr>
              <a:t>Topic areas - separate required information (management’s discussion and analyses (MD&amp;A), financial statements, and required supplementary information (RSI)) for each topic</a:t>
            </a:r>
          </a:p>
          <a:p>
            <a:pPr marL="559064" lvl="1" indent="-279532" defTabSz="465887">
              <a:spcBef>
                <a:spcPct val="50000"/>
              </a:spcBef>
              <a:buClr>
                <a:srgbClr val="026C8F"/>
              </a:buClr>
              <a:buSzPct val="100000"/>
              <a:buFont typeface="Wingdings" charset="2"/>
              <a:buChar char="§"/>
              <a:defRPr/>
            </a:pPr>
            <a:r>
              <a:rPr lang="en-US" altLang="en-US" sz="1800" dirty="0">
                <a:solidFill>
                  <a:srgbClr val="444F51"/>
                </a:solidFill>
                <a:latin typeface="Arial"/>
                <a:cs typeface="Arial" panose="020B0604020202020204" pitchFamily="34" charset="0"/>
              </a:rPr>
              <a:t>ability to review highly aggregated and disaggregated data </a:t>
            </a:r>
          </a:p>
          <a:p>
            <a:pPr marL="559064" lvl="1" indent="-279532" defTabSz="465887">
              <a:spcBef>
                <a:spcPct val="50000"/>
              </a:spcBef>
              <a:buClr>
                <a:srgbClr val="026C8F"/>
              </a:buClr>
              <a:buSzPct val="100000"/>
              <a:buFont typeface="Wingdings" charset="2"/>
              <a:buChar char="§"/>
              <a:defRPr/>
            </a:pPr>
            <a:r>
              <a:rPr lang="en-US" altLang="en-US" sz="1800" dirty="0">
                <a:solidFill>
                  <a:srgbClr val="444F51"/>
                </a:solidFill>
                <a:latin typeface="Arial"/>
                <a:cs typeface="Arial" panose="020B0604020202020204" pitchFamily="34" charset="0"/>
              </a:rPr>
              <a:t>ability to customize data for analysis</a:t>
            </a:r>
          </a:p>
          <a:p>
            <a:endParaRPr lang="en-US" sz="2400" dirty="0"/>
          </a:p>
        </p:txBody>
      </p:sp>
      <p:sp>
        <p:nvSpPr>
          <p:cNvPr id="4" name="Slide Number Placeholder 3"/>
          <p:cNvSpPr>
            <a:spLocks noGrp="1"/>
          </p:cNvSpPr>
          <p:nvPr>
            <p:ph type="sldNum" sz="quarter" idx="10"/>
          </p:nvPr>
        </p:nvSpPr>
        <p:spPr/>
        <p:txBody>
          <a:bodyPr/>
          <a:lstStyle/>
          <a:p>
            <a:fld id="{A3F9647A-3E31-3A41-A4E9-ABE8D6F99CD0}" type="slidenum">
              <a:rPr lang="en-US" smtClean="0"/>
              <a:t>27</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1400" dirty="0" smtClean="0">
                <a:latin typeface="Arial" panose="020B0604020202020204" pitchFamily="34" charset="0"/>
                <a:cs typeface="Arial" panose="020B0604020202020204" pitchFamily="34" charset="0"/>
              </a:rPr>
              <a:t>The note disclosure project is just starting</a:t>
            </a:r>
            <a:r>
              <a:rPr lang="en-US" sz="1400" dirty="0">
                <a:latin typeface="Arial" panose="020B0604020202020204" pitchFamily="34" charset="0"/>
                <a:cs typeface="Arial" panose="020B0604020202020204" pitchFamily="34" charset="0"/>
              </a:rPr>
              <a:t>, </a:t>
            </a:r>
            <a:endParaRPr lang="en-US" sz="1400" dirty="0" smtClean="0">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US" sz="1400" dirty="0" smtClean="0">
                <a:latin typeface="Arial" panose="020B0604020202020204" pitchFamily="34" charset="0"/>
                <a:cs typeface="Arial" panose="020B0604020202020204" pitchFamily="34" charset="0"/>
              </a:rPr>
              <a:t>it </a:t>
            </a:r>
            <a:r>
              <a:rPr lang="en-US" sz="1400" dirty="0">
                <a:latin typeface="Arial" panose="020B0604020202020204" pitchFamily="34" charset="0"/>
                <a:cs typeface="Arial" panose="020B0604020202020204" pitchFamily="34" charset="0"/>
              </a:rPr>
              <a:t>will look at </a:t>
            </a:r>
            <a:r>
              <a:rPr lang="en-US" sz="1400" b="1" dirty="0">
                <a:latin typeface="Arial" panose="020B0604020202020204" pitchFamily="34" charset="0"/>
                <a:cs typeface="Arial" panose="020B0604020202020204" pitchFamily="34" charset="0"/>
              </a:rPr>
              <a:t>the principle for the note disclosure </a:t>
            </a:r>
            <a:r>
              <a:rPr lang="en-US" sz="1400" dirty="0">
                <a:latin typeface="Arial" panose="020B0604020202020204" pitchFamily="34" charset="0"/>
                <a:cs typeface="Arial" panose="020B0604020202020204" pitchFamily="34" charset="0"/>
              </a:rPr>
              <a:t>and a </a:t>
            </a:r>
            <a:endParaRPr lang="en-US" sz="1400" dirty="0" smtClean="0">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US" sz="1400" dirty="0" smtClean="0">
                <a:latin typeface="Arial" panose="020B0604020202020204" pitchFamily="34" charset="0"/>
                <a:cs typeface="Arial" panose="020B0604020202020204" pitchFamily="34" charset="0"/>
              </a:rPr>
              <a:t>couple </a:t>
            </a:r>
            <a:r>
              <a:rPr lang="en-US" sz="1400" dirty="0">
                <a:latin typeface="Arial" panose="020B0604020202020204" pitchFamily="34" charset="0"/>
                <a:cs typeface="Arial" panose="020B0604020202020204" pitchFamily="34" charset="0"/>
              </a:rPr>
              <a:t>of </a:t>
            </a:r>
            <a:r>
              <a:rPr lang="en-US" sz="1400" b="1" dirty="0">
                <a:latin typeface="Arial" panose="020B0604020202020204" pitchFamily="34" charset="0"/>
                <a:cs typeface="Arial" panose="020B0604020202020204" pitchFamily="34" charset="0"/>
              </a:rPr>
              <a:t>pilot notes</a:t>
            </a:r>
            <a:r>
              <a:rPr lang="en-US" sz="1400" dirty="0" smtClean="0">
                <a:latin typeface="Arial" panose="020B0604020202020204" pitchFamily="34" charset="0"/>
                <a:cs typeface="Arial" panose="020B0604020202020204" pitchFamily="34" charset="0"/>
              </a:rPr>
              <a:t>, such as FBWT </a:t>
            </a:r>
          </a:p>
          <a:p>
            <a:pPr marL="171450" indent="-171450">
              <a:lnSpc>
                <a:spcPct val="150000"/>
              </a:lnSpc>
              <a:buFont typeface="Arial" panose="020B0604020202020204" pitchFamily="34" charset="0"/>
              <a:buChar char="•"/>
            </a:pPr>
            <a:r>
              <a:rPr lang="en-US" sz="1400" dirty="0" smtClean="0">
                <a:latin typeface="Arial" panose="020B0604020202020204" pitchFamily="34" charset="0"/>
                <a:cs typeface="Arial" panose="020B0604020202020204" pitchFamily="34" charset="0"/>
              </a:rPr>
              <a:t>the </a:t>
            </a:r>
            <a:r>
              <a:rPr lang="en-US" sz="1400" b="1" dirty="0">
                <a:latin typeface="Arial" panose="020B0604020202020204" pitchFamily="34" charset="0"/>
                <a:cs typeface="Arial" panose="020B0604020202020204" pitchFamily="34" charset="0"/>
              </a:rPr>
              <a:t>project plan is still subject </a:t>
            </a:r>
            <a:r>
              <a:rPr lang="en-US" sz="1400" b="1" dirty="0" smtClean="0">
                <a:latin typeface="Arial" panose="020B0604020202020204" pitchFamily="34" charset="0"/>
                <a:cs typeface="Arial" panose="020B0604020202020204" pitchFamily="34" charset="0"/>
              </a:rPr>
              <a:t>to the Board’s </a:t>
            </a:r>
            <a:r>
              <a:rPr lang="en-US" sz="1400" b="1" dirty="0">
                <a:latin typeface="Arial" panose="020B0604020202020204" pitchFamily="34" charset="0"/>
                <a:cs typeface="Arial" panose="020B0604020202020204" pitchFamily="34" charset="0"/>
              </a:rPr>
              <a:t>approval </a:t>
            </a:r>
            <a:r>
              <a:rPr lang="en-US" sz="1400" dirty="0">
                <a:latin typeface="Arial" panose="020B0604020202020204" pitchFamily="34" charset="0"/>
                <a:cs typeface="Arial" panose="020B0604020202020204" pitchFamily="34" charset="0"/>
              </a:rPr>
              <a:t>and </a:t>
            </a:r>
            <a:endParaRPr lang="en-US" sz="1400" dirty="0" smtClean="0">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US" sz="1400" dirty="0" smtClean="0">
                <a:latin typeface="Arial" panose="020B0604020202020204" pitchFamily="34" charset="0"/>
                <a:cs typeface="Arial" panose="020B0604020202020204" pitchFamily="34" charset="0"/>
              </a:rPr>
              <a:t>we </a:t>
            </a:r>
            <a:r>
              <a:rPr lang="en-US" sz="1400" dirty="0">
                <a:latin typeface="Arial" panose="020B0604020202020204" pitchFamily="34" charset="0"/>
                <a:cs typeface="Arial" panose="020B0604020202020204" pitchFamily="34" charset="0"/>
              </a:rPr>
              <a:t>have a </a:t>
            </a:r>
            <a:r>
              <a:rPr lang="en-US" sz="1400" b="1" dirty="0">
                <a:latin typeface="Arial" panose="020B0604020202020204" pitchFamily="34" charset="0"/>
                <a:cs typeface="Arial" panose="020B0604020202020204" pitchFamily="34" charset="0"/>
              </a:rPr>
              <a:t>working group </a:t>
            </a:r>
            <a:r>
              <a:rPr lang="en-US" sz="1400" dirty="0" smtClean="0">
                <a:latin typeface="Arial" panose="020B0604020202020204" pitchFamily="34" charset="0"/>
                <a:cs typeface="Arial" panose="020B0604020202020204" pitchFamily="34" charset="0"/>
              </a:rPr>
              <a:t>starting </a:t>
            </a:r>
            <a:r>
              <a:rPr lang="en-US" sz="1400" dirty="0">
                <a:latin typeface="Arial" panose="020B0604020202020204" pitchFamily="34" charset="0"/>
                <a:cs typeface="Arial" panose="020B0604020202020204" pitchFamily="34" charset="0"/>
              </a:rPr>
              <a:t>to work on it. </a:t>
            </a:r>
            <a:endParaRPr lang="en-US" sz="1400" dirty="0" smtClean="0">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400" b="1" dirty="0" smtClean="0">
                <a:latin typeface="Arial" panose="020B0604020202020204" pitchFamily="34" charset="0"/>
                <a:cs typeface="Arial" panose="020B0604020202020204" pitchFamily="34" charset="0"/>
                <a:hlinkClick r:id="rId3"/>
              </a:rPr>
              <a:t>Just completed a Note </a:t>
            </a:r>
            <a:r>
              <a:rPr lang="en-US" sz="1400" b="1" dirty="0">
                <a:latin typeface="Arial" panose="020B0604020202020204" pitchFamily="34" charset="0"/>
                <a:cs typeface="Arial" panose="020B0604020202020204" pitchFamily="34" charset="0"/>
                <a:hlinkClick r:id="rId3"/>
              </a:rPr>
              <a:t>Disclosure </a:t>
            </a:r>
            <a:r>
              <a:rPr lang="en-US" sz="1400" b="1" dirty="0" smtClean="0">
                <a:latin typeface="Arial" panose="020B0604020202020204" pitchFamily="34" charset="0"/>
                <a:cs typeface="Arial" panose="020B0604020202020204" pitchFamily="34" charset="0"/>
                <a:hlinkClick r:id="rId3"/>
              </a:rPr>
              <a:t>Survey</a:t>
            </a:r>
            <a:r>
              <a:rPr lang="en-US" sz="1400" b="1" dirty="0" smtClean="0">
                <a:latin typeface="Arial" panose="020B0604020202020204" pitchFamily="34" charset="0"/>
                <a:cs typeface="Arial" panose="020B0604020202020204" pitchFamily="34" charset="0"/>
              </a:rPr>
              <a:t> on 9/22 – being tallied and presented at Oct meeting</a:t>
            </a:r>
          </a:p>
          <a:p>
            <a:r>
              <a:rPr lang="en-US" sz="1400" dirty="0">
                <a:latin typeface="Arial" panose="020B0604020202020204" pitchFamily="34" charset="0"/>
                <a:cs typeface="Arial" panose="020B0604020202020204" pitchFamily="34" charset="0"/>
              </a:rPr>
              <a:t/>
            </a:r>
            <a:br>
              <a:rPr lang="en-US" sz="1400" dirty="0">
                <a:latin typeface="Arial" panose="020B0604020202020204" pitchFamily="34" charset="0"/>
                <a:cs typeface="Arial" panose="020B0604020202020204" pitchFamily="34" charset="0"/>
              </a:rPr>
            </a:br>
            <a:endParaRPr lang="en-US" sz="14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For more information or to join working group, you can contact </a:t>
            </a:r>
            <a:r>
              <a:rPr lang="en-US" sz="1400" b="1" dirty="0" smtClean="0">
                <a:latin typeface="Arial" panose="020B0604020202020204" pitchFamily="34" charset="0"/>
                <a:cs typeface="Arial" panose="020B0604020202020204" pitchFamily="34" charset="0"/>
              </a:rPr>
              <a:t>Grace Wu</a:t>
            </a:r>
            <a:endParaRPr lang="en-US" sz="1400" b="1" dirty="0">
              <a:latin typeface="Arial" panose="020B0604020202020204" pitchFamily="34" charset="0"/>
              <a:cs typeface="Arial" panose="020B0604020202020204" pitchFamily="34" charset="0"/>
            </a:endParaRPr>
          </a:p>
          <a:p>
            <a:endParaRPr lang="en-US" b="1" dirty="0" smtClean="0">
              <a:hlinkClick r:id="rId3"/>
            </a:endParaRPr>
          </a:p>
          <a:p>
            <a:endParaRPr lang="en-US" b="1" dirty="0">
              <a:hlinkClick r:id="rId3"/>
            </a:endParaRPr>
          </a:p>
        </p:txBody>
      </p:sp>
      <p:sp>
        <p:nvSpPr>
          <p:cNvPr id="4" name="Slide Number Placeholder 3"/>
          <p:cNvSpPr>
            <a:spLocks noGrp="1"/>
          </p:cNvSpPr>
          <p:nvPr>
            <p:ph type="sldNum" sz="quarter" idx="10"/>
          </p:nvPr>
        </p:nvSpPr>
        <p:spPr/>
        <p:txBody>
          <a:bodyPr/>
          <a:lstStyle/>
          <a:p>
            <a:fld id="{A3F9647A-3E31-3A41-A4E9-ABE8D6F99CD0}" type="slidenum">
              <a:rPr lang="en-US" smtClean="0"/>
              <a:t>28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181457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31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91323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64114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32</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64114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2400" dirty="0" smtClean="0"/>
              <a:t>2016 Survey – too long, many did not finish</a:t>
            </a:r>
          </a:p>
          <a:p>
            <a:endParaRPr lang="en-US" sz="2400" dirty="0" smtClean="0"/>
          </a:p>
          <a:p>
            <a:r>
              <a:rPr lang="en-US" sz="2400" dirty="0" smtClean="0"/>
              <a:t>2017 Survey</a:t>
            </a:r>
            <a:r>
              <a:rPr lang="en-US" sz="2400" baseline="0" dirty="0" smtClean="0"/>
              <a:t> – will be shorter and easier to complete</a:t>
            </a:r>
            <a:endParaRPr lang="en-US" sz="2400" dirty="0"/>
          </a:p>
        </p:txBody>
      </p:sp>
      <p:sp>
        <p:nvSpPr>
          <p:cNvPr id="4" name="Slide Number Placeholder 3"/>
          <p:cNvSpPr>
            <a:spLocks noGrp="1"/>
          </p:cNvSpPr>
          <p:nvPr>
            <p:ph type="sldNum" sz="quarter" idx="10"/>
          </p:nvPr>
        </p:nvSpPr>
        <p:spPr/>
        <p:txBody>
          <a:bodyPr/>
          <a:lstStyle/>
          <a:p>
            <a:fld id="{A3F9647A-3E31-3A41-A4E9-ABE8D6F99CD0}" type="slidenum">
              <a:rPr lang="en-US" smtClean="0"/>
              <a:t>33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sz="2400" dirty="0"/>
          </a:p>
        </p:txBody>
      </p:sp>
      <p:sp>
        <p:nvSpPr>
          <p:cNvPr id="4" name="Slide Number Placeholder 3"/>
          <p:cNvSpPr>
            <a:spLocks noGrp="1"/>
          </p:cNvSpPr>
          <p:nvPr>
            <p:ph type="sldNum" sz="quarter" idx="10"/>
          </p:nvPr>
        </p:nvSpPr>
        <p:spPr/>
        <p:txBody>
          <a:bodyPr/>
          <a:lstStyle/>
          <a:p>
            <a:fld id="{A3F9647A-3E31-3A41-A4E9-ABE8D6F99CD0}" type="slidenum">
              <a:rPr lang="en-US" smtClean="0"/>
              <a:t>34</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a:lnSpc>
                <a:spcPct val="150000"/>
              </a:lnSpc>
            </a:pPr>
            <a:r>
              <a:rPr lang="en-US" dirty="0">
                <a:latin typeface="Arial" panose="020B0604020202020204" pitchFamily="34" charset="0"/>
                <a:cs typeface="Arial" panose="020B0604020202020204" pitchFamily="34" charset="0"/>
              </a:rPr>
              <a:t>SFFAS 50 will allow a reporting entity, under specific conditions, to apply alternative methods in establishing opening balances for general property, plant, and equipment. It amends </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SFFAS 6, </a:t>
            </a:r>
            <a:r>
              <a:rPr lang="en-US" i="1" dirty="0">
                <a:latin typeface="Arial" panose="020B0604020202020204" pitchFamily="34" charset="0"/>
                <a:cs typeface="Arial" panose="020B0604020202020204" pitchFamily="34" charset="0"/>
              </a:rPr>
              <a:t>Accounting for Property, Plant, and Equipment</a:t>
            </a:r>
            <a:r>
              <a:rPr lang="en-US" dirty="0">
                <a:latin typeface="Arial" panose="020B0604020202020204" pitchFamily="34" charset="0"/>
                <a:cs typeface="Arial" panose="020B0604020202020204" pitchFamily="34" charset="0"/>
              </a:rPr>
              <a:t>, </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SFFAS 10, </a:t>
            </a:r>
            <a:r>
              <a:rPr lang="en-US" i="1" dirty="0">
                <a:latin typeface="Arial" panose="020B0604020202020204" pitchFamily="34" charset="0"/>
                <a:cs typeface="Arial" panose="020B0604020202020204" pitchFamily="34" charset="0"/>
              </a:rPr>
              <a:t>Accounting for Internal Use Software, </a:t>
            </a:r>
            <a:r>
              <a:rPr lang="en-US" dirty="0">
                <a:latin typeface="Arial" panose="020B0604020202020204" pitchFamily="34" charset="0"/>
                <a:cs typeface="Arial" panose="020B0604020202020204" pitchFamily="34" charset="0"/>
              </a:rPr>
              <a:t>and </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SFFAS 23, </a:t>
            </a:r>
            <a:r>
              <a:rPr lang="en-US" i="1" dirty="0">
                <a:latin typeface="Arial" panose="020B0604020202020204" pitchFamily="34" charset="0"/>
                <a:cs typeface="Arial" panose="020B0604020202020204" pitchFamily="34" charset="0"/>
              </a:rPr>
              <a:t>Eliminating the Category National Defense Property, Plant, and Equipment</a:t>
            </a:r>
            <a:r>
              <a:rPr lang="en-US" dirty="0">
                <a:latin typeface="Arial" panose="020B0604020202020204" pitchFamily="34" charset="0"/>
                <a:cs typeface="Arial" panose="020B0604020202020204" pitchFamily="34" charset="0"/>
              </a:rPr>
              <a:t>, and </a:t>
            </a:r>
          </a:p>
          <a:p>
            <a:pPr marL="285750" indent="-285750">
              <a:lnSpc>
                <a:spcPct val="150000"/>
              </a:lnSpc>
              <a:buFont typeface="Arial" panose="020B0604020202020204" pitchFamily="34" charset="0"/>
              <a:buChar char="•"/>
            </a:pPr>
            <a:r>
              <a:rPr lang="en-US" b="1" dirty="0">
                <a:latin typeface="Arial" panose="020B0604020202020204" pitchFamily="34" charset="0"/>
                <a:cs typeface="Arial" panose="020B0604020202020204" pitchFamily="34" charset="0"/>
              </a:rPr>
              <a:t>rescinds </a:t>
            </a:r>
            <a:r>
              <a:rPr lang="en-US" dirty="0">
                <a:latin typeface="Arial" panose="020B0604020202020204" pitchFamily="34" charset="0"/>
                <a:cs typeface="Arial" panose="020B0604020202020204" pitchFamily="34" charset="0"/>
              </a:rPr>
              <a:t>SFFAS 35, </a:t>
            </a:r>
            <a:r>
              <a:rPr lang="en-US" i="1" dirty="0">
                <a:latin typeface="Arial" panose="020B0604020202020204" pitchFamily="34" charset="0"/>
                <a:cs typeface="Arial" panose="020B0604020202020204" pitchFamily="34" charset="0"/>
              </a:rPr>
              <a:t>Estimating the Historical Cost of General Property, Plant, and Equipment: Implemented FY 17</a:t>
            </a:r>
          </a:p>
          <a:p>
            <a:pPr>
              <a:lnSpc>
                <a:spcPct val="150000"/>
              </a:lnSpc>
            </a:pPr>
            <a:r>
              <a:rPr lang="en-US" i="1" dirty="0" smtClean="0">
                <a:latin typeface="Arial" panose="020B0604020202020204" pitchFamily="34" charset="0"/>
                <a:cs typeface="Arial" panose="020B0604020202020204" pitchFamily="34" charset="0"/>
              </a:rPr>
              <a:t>SFFAS </a:t>
            </a:r>
            <a:r>
              <a:rPr lang="en-US" i="1" dirty="0">
                <a:latin typeface="Arial" panose="020B0604020202020204" pitchFamily="34" charset="0"/>
                <a:cs typeface="Arial" panose="020B0604020202020204" pitchFamily="34" charset="0"/>
              </a:rPr>
              <a:t>51 - FY 18 implementation</a:t>
            </a:r>
          </a:p>
          <a:p>
            <a:pPr>
              <a:lnSpc>
                <a:spcPct val="150000"/>
              </a:lnSpc>
            </a:pPr>
            <a:r>
              <a:rPr lang="en-US" i="1" dirty="0">
                <a:latin typeface="Arial" panose="020B0604020202020204" pitchFamily="34" charset="0"/>
                <a:cs typeface="Arial" panose="020B0604020202020204" pitchFamily="34" charset="0"/>
              </a:rPr>
              <a:t>Tax Expenditures – FY 18</a:t>
            </a:r>
          </a:p>
          <a:p>
            <a:pPr>
              <a:lnSpc>
                <a:spcPct val="150000"/>
              </a:lnSpc>
            </a:pPr>
            <a:r>
              <a:rPr lang="en-US" i="1" dirty="0">
                <a:latin typeface="Arial" panose="020B0604020202020204" pitchFamily="34" charset="0"/>
                <a:cs typeface="Arial" panose="020B0604020202020204" pitchFamily="34" charset="0"/>
              </a:rPr>
              <a:t>BAR – pending 90 sponsor </a:t>
            </a:r>
            <a:r>
              <a:rPr lang="en-US" i="1" dirty="0" smtClean="0">
                <a:latin typeface="Arial" panose="020B0604020202020204" pitchFamily="34" charset="0"/>
                <a:cs typeface="Arial" panose="020B0604020202020204" pitchFamily="34" charset="0"/>
              </a:rPr>
              <a:t>review</a:t>
            </a:r>
          </a:p>
          <a:p>
            <a:pPr>
              <a:lnSpc>
                <a:spcPct val="150000"/>
              </a:lnSpc>
            </a:pPr>
            <a:r>
              <a:rPr lang="en-US" i="1" dirty="0" smtClean="0">
                <a:latin typeface="Arial" panose="020B0604020202020204" pitchFamily="34" charset="0"/>
                <a:cs typeface="Arial" panose="020B0604020202020204" pitchFamily="34" charset="0"/>
              </a:rPr>
              <a:t>SFFAC – Reporting Model Concept – Sept 22</a:t>
            </a:r>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4</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61722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a:xfrm>
            <a:off x="568168" y="4415790"/>
            <a:ext cx="5608320" cy="4183380"/>
          </a:xfrm>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5</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61722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a:xfrm>
            <a:off x="689561" y="4415790"/>
            <a:ext cx="5608320" cy="4183380"/>
          </a:xfrm>
        </p:spPr>
        <p:txBody>
          <a:bodyPr/>
          <a:lstStyle/>
          <a:p>
            <a:r>
              <a:rPr lang="en-US" dirty="0"/>
              <a:t>The Accounting and Auditing Policy Committee (AAPC) is a permanent committee authorized to improve federal financial reporting through the timely identification, discussion, and recommendation of solutions to accounting and auditing issues.</a:t>
            </a:r>
          </a:p>
          <a:p>
            <a:r>
              <a:rPr lang="en-US" dirty="0" smtClean="0"/>
              <a:t>Guidance </a:t>
            </a:r>
            <a:r>
              <a:rPr lang="en-US" dirty="0"/>
              <a:t>in the form of Technical Releases is developed by AAPC and must be reviewed by FASAB before being issued. AAPC may not amend existing standards nor promulgate new standards</a:t>
            </a:r>
            <a:r>
              <a:rPr lang="en-US" dirty="0" smtClean="0"/>
              <a:t>.</a:t>
            </a:r>
          </a:p>
          <a:p>
            <a:endParaRPr lang="en-US" dirty="0"/>
          </a:p>
          <a:p>
            <a:r>
              <a:rPr lang="en-US" dirty="0" smtClean="0"/>
              <a:t>SFFAS </a:t>
            </a:r>
            <a:r>
              <a:rPr lang="en-US" dirty="0"/>
              <a:t>50</a:t>
            </a:r>
            <a:r>
              <a:rPr lang="en-US" i="1" dirty="0"/>
              <a:t>, Establishing Opening Balances for General Property, Plant, and Equipment</a:t>
            </a:r>
            <a:r>
              <a:rPr lang="en-US" dirty="0"/>
              <a:t>, permits a reporting entity, under specific conditions, to apply alternative methods in establishing opening balances for general </a:t>
            </a:r>
            <a:r>
              <a:rPr lang="en-US" dirty="0" smtClean="0"/>
              <a:t>PP&amp;E. These 2 TRs relate to SFFAS 50.</a:t>
            </a:r>
          </a:p>
          <a:p>
            <a:endParaRPr lang="en-US" dirty="0"/>
          </a:p>
          <a:p>
            <a:r>
              <a:rPr lang="en-US" b="1" u="sng" dirty="0"/>
              <a:t>TR 17 </a:t>
            </a:r>
            <a:r>
              <a:rPr lang="en-US" dirty="0"/>
              <a:t>amends </a:t>
            </a:r>
            <a:r>
              <a:rPr lang="en-US" dirty="0" smtClean="0"/>
              <a:t>previously issued </a:t>
            </a:r>
            <a:r>
              <a:rPr lang="en-US" dirty="0"/>
              <a:t>TRs to acknowledge the rescission of SFFAS 35. It also clarifies that </a:t>
            </a:r>
            <a:r>
              <a:rPr lang="en-US" dirty="0" smtClean="0"/>
              <a:t>all standards-level </a:t>
            </a:r>
            <a:r>
              <a:rPr lang="en-US" dirty="0"/>
              <a:t>implementation guidance for general property, plant, and </a:t>
            </a:r>
            <a:r>
              <a:rPr lang="en-US" dirty="0" smtClean="0"/>
              <a:t>equipment (</a:t>
            </a:r>
            <a:r>
              <a:rPr lang="en-US" dirty="0"/>
              <a:t>with the exception of certain provisions applicable to internal use software) resides </a:t>
            </a:r>
            <a:r>
              <a:rPr lang="en-US" dirty="0" smtClean="0"/>
              <a:t>in SFFAS </a:t>
            </a:r>
            <a:r>
              <a:rPr lang="en-US" dirty="0"/>
              <a:t>6, as amended.</a:t>
            </a:r>
          </a:p>
          <a:p>
            <a:endParaRPr lang="en-US" dirty="0" smtClean="0"/>
          </a:p>
          <a:p>
            <a:r>
              <a:rPr lang="en-US" b="1" u="sng" dirty="0"/>
              <a:t>TR </a:t>
            </a:r>
            <a:r>
              <a:rPr lang="en-US" b="1" u="sng" dirty="0" smtClean="0"/>
              <a:t>18 </a:t>
            </a:r>
            <a:r>
              <a:rPr lang="en-US" dirty="0" smtClean="0"/>
              <a:t>provides </a:t>
            </a:r>
            <a:r>
              <a:rPr lang="en-US" dirty="0"/>
              <a:t>additional guidance to those reporting entities in applying in SFFAS 50. It </a:t>
            </a:r>
            <a:r>
              <a:rPr lang="en-US" dirty="0" smtClean="0"/>
              <a:t>explains </a:t>
            </a:r>
            <a:r>
              <a:rPr lang="en-US" dirty="0"/>
              <a:t>the alternative valuation methods in greater detail and describes examples of the acceptable types of documentation that may support the valuation as outlined in SFFAS 6</a:t>
            </a:r>
            <a:r>
              <a:rPr lang="en-US" dirty="0" smtClean="0"/>
              <a:t>, </a:t>
            </a:r>
            <a:r>
              <a:rPr lang="en-US" dirty="0"/>
              <a:t>as amended.</a:t>
            </a:r>
          </a:p>
        </p:txBody>
      </p:sp>
      <p:sp>
        <p:nvSpPr>
          <p:cNvPr id="4" name="Slide Number Placeholder 3"/>
          <p:cNvSpPr>
            <a:spLocks noGrp="1"/>
          </p:cNvSpPr>
          <p:nvPr>
            <p:ph type="sldNum" sz="quarter" idx="10"/>
          </p:nvPr>
        </p:nvSpPr>
        <p:spPr/>
        <p:txBody>
          <a:bodyPr/>
          <a:lstStyle/>
          <a:p>
            <a:fld id="{A3F9647A-3E31-3A41-A4E9-ABE8D6F99CD0}" type="slidenum">
              <a:rPr lang="en-US" smtClean="0"/>
              <a:t>6</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48755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a:t>Intragovernmental Exchange Transactions Technical Bulletin </a:t>
            </a:r>
            <a:r>
              <a:rPr lang="en-US" dirty="0" smtClean="0"/>
              <a:t>clarifies </a:t>
            </a:r>
            <a:r>
              <a:rPr lang="en-US" dirty="0"/>
              <a:t>existing standards regarding intragovernmental exchange transactions </a:t>
            </a:r>
            <a:r>
              <a:rPr lang="fr-FR" dirty="0"/>
              <a:t>(SFFAS 5 </a:t>
            </a:r>
            <a:r>
              <a:rPr lang="fr-FR" dirty="0" err="1"/>
              <a:t>Liabilities</a:t>
            </a:r>
            <a:r>
              <a:rPr lang="fr-FR" dirty="0"/>
              <a:t>/SFFAS 7 Revenue)</a:t>
            </a:r>
            <a:r>
              <a:rPr lang="en-US" dirty="0" smtClean="0"/>
              <a:t>by </a:t>
            </a:r>
            <a:r>
              <a:rPr lang="en-US" dirty="0"/>
              <a:t>addressing areas not directly covered in existing Statements. This TB provides guidance to aid in determining whether intragovernmental arrangements are exchange transactions. Specifically, it addresses whether value has been sacrificed and received by the parties to a transaction. </a:t>
            </a:r>
            <a:r>
              <a:rPr lang="en-US" dirty="0" smtClean="0"/>
              <a:t>It will </a:t>
            </a:r>
            <a:r>
              <a:rPr lang="en-US" dirty="0"/>
              <a:t>help agencies identify intragovernmental exchange transactions in a reasonably consistent manner </a:t>
            </a:r>
          </a:p>
          <a:p>
            <a:r>
              <a:rPr lang="en-US" dirty="0"/>
              <a:t> </a:t>
            </a:r>
          </a:p>
          <a:p>
            <a:r>
              <a:rPr lang="en-US" dirty="0"/>
              <a:t>Assigning Assets to Component Reporting Entities Technical Bulletin clarifies existing standards by addressing areas not directly covered in existing Statements regarding which component reporting entity should report an asset and the related depreciation, deferred maintenance, and repair. This TB provides guidance that assets may be assigned by a reporting entity to its component reporting entities on a rational and consistent basis.  </a:t>
            </a:r>
            <a:r>
              <a:rPr lang="en-US" dirty="0" smtClean="0"/>
              <a:t>It will </a:t>
            </a:r>
            <a:r>
              <a:rPr lang="en-US" dirty="0"/>
              <a:t>help reporting for large and complex organizations so that reporting is better aligned with their operations. It also fills a void that existed in current standards.</a:t>
            </a:r>
            <a:endParaRPr lang="en-US" dirty="0" smtClean="0"/>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7</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346215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a:xfrm>
            <a:off x="406400" y="4415790"/>
            <a:ext cx="5976471" cy="4183380"/>
          </a:xfrm>
        </p:spPr>
        <p:txBody>
          <a:bodyPr/>
          <a:lstStyle/>
          <a:p>
            <a:r>
              <a:rPr lang="en-US" dirty="0"/>
              <a:t> </a:t>
            </a:r>
          </a:p>
          <a:p>
            <a:pPr lvl="0"/>
            <a:r>
              <a:rPr lang="en-US" b="1" dirty="0"/>
              <a:t>Amending Inter-entity Cost </a:t>
            </a:r>
            <a:r>
              <a:rPr lang="en-US" b="1" dirty="0" smtClean="0"/>
              <a:t>Provisions  </a:t>
            </a:r>
            <a:r>
              <a:rPr lang="en-US" dirty="0" smtClean="0"/>
              <a:t>is in the midst of due process. </a:t>
            </a:r>
            <a:r>
              <a:rPr lang="en-US" b="1" dirty="0"/>
              <a:t> </a:t>
            </a:r>
            <a:endParaRPr lang="en-US" b="1" dirty="0" smtClean="0"/>
          </a:p>
          <a:p>
            <a:pPr lvl="0"/>
            <a:endParaRPr lang="en-US" b="1" dirty="0"/>
          </a:p>
          <a:p>
            <a:pPr lvl="0"/>
            <a:r>
              <a:rPr lang="en-US" dirty="0"/>
              <a:t>This Statement would revise SFFAS 4 to provide for recognition of inter-entity costs by business-type activities and rescind the following:</a:t>
            </a:r>
          </a:p>
          <a:p>
            <a:pPr lvl="1"/>
            <a:r>
              <a:rPr lang="en-US" dirty="0"/>
              <a:t>a. SFFAS 30, </a:t>
            </a:r>
            <a:r>
              <a:rPr lang="en-US" i="1" dirty="0"/>
              <a:t>Inter-entity Cost Implementation: Amending SFFAS 4, Managerial Cost Accounting Standards and Concepts</a:t>
            </a:r>
          </a:p>
          <a:p>
            <a:pPr lvl="1"/>
            <a:r>
              <a:rPr lang="en-US" dirty="0"/>
              <a:t>b. Interpretation 6, </a:t>
            </a:r>
            <a:r>
              <a:rPr lang="en-US" i="1" dirty="0"/>
              <a:t>Accounting for Imputed Intra-departmental Costs: An Interpretation of SFFAS No. 4</a:t>
            </a:r>
            <a:endParaRPr lang="en-US" i="1" dirty="0" smtClean="0"/>
          </a:p>
          <a:p>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48830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9</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64114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3"/>
          </a:xfrm>
        </p:spPr>
        <p:txBody>
          <a:bodyPr/>
          <a:lstStyle>
            <a:lvl1pPr>
              <a:defRPr lang="en-US" smtClean="0">
                <a:solidFill>
                  <a:srgbClr val="FFFFFF"/>
                </a:solidFill>
              </a:defRPr>
            </a:lvl1pPr>
            <a:extLst/>
          </a:lstStyle>
          <a:p>
            <a:endParaRPr lang="en-US" dirty="0"/>
          </a:p>
        </p:txBody>
      </p:sp>
      <p:sp>
        <p:nvSpPr>
          <p:cNvPr id="18" name="Footer Placeholder 17"/>
          <p:cNvSpPr>
            <a:spLocks noGrp="1"/>
          </p:cNvSpPr>
          <p:nvPr>
            <p:ph type="ftr" sz="quarter" idx="11"/>
          </p:nvPr>
        </p:nvSpPr>
        <p:spPr>
          <a:xfrm>
            <a:off x="2819400" y="6557947"/>
            <a:ext cx="2927722" cy="228600"/>
          </a:xfrm>
        </p:spPr>
        <p:txBody>
          <a:bodyPr/>
          <a:lstStyle>
            <a:lvl1pPr>
              <a:defRPr lang="en-US" dirty="0">
                <a:solidFill>
                  <a:srgbClr val="FFFFFF"/>
                </a:solidFill>
              </a:defRPr>
            </a:lvl1pPr>
            <a:extLst/>
          </a:lstStyle>
          <a:p>
            <a:r>
              <a:rPr lang="en-US" smtClean="0"/>
              <a:t>FASAB Update</a:t>
            </a:r>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A84A37A-AFC2-4A01-80A1-FC20F2C0D5BB}" type="slidenum">
              <a:rPr lang="en-US" smtClean="0"/>
              <a:pPr/>
              <a:t>‹#›</a:t>
            </a:fld>
            <a:endParaRPr lang="en-US" dirty="0"/>
          </a:p>
        </p:txBody>
      </p:sp>
      <p:pic>
        <p:nvPicPr>
          <p:cNvPr id="10" name="Picture 9" descr="Background1-01.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9144000" cy="6864096"/>
          </a:xfrm>
          <a:prstGeom prst="rect">
            <a:avLst/>
          </a:prstGeom>
        </p:spPr>
      </p:pic>
      <p:pic>
        <p:nvPicPr>
          <p:cNvPr id="11" name="Picture 10" descr="Association_KO.png"/>
          <p:cNvPicPr>
            <a:picLocks noChangeAspect="1"/>
          </p:cNvPicPr>
          <p:nvPr userDrawn="1"/>
        </p:nvPicPr>
        <p:blipFill rotWithShape="1">
          <a:blip r:embed="rId4">
            <a:extLst>
              <a:ext uri="{28A0092B-C50C-407E-A947-70E740481C1C}">
                <a14:useLocalDpi xmlns:a14="http://schemas.microsoft.com/office/drawing/2010/main" val="0"/>
              </a:ext>
            </a:extLst>
          </a:blip>
          <a:srcRect l="18519" t="32806" r="17806" b="32722"/>
          <a:stretch/>
        </p:blipFill>
        <p:spPr>
          <a:xfrm>
            <a:off x="507712" y="704988"/>
            <a:ext cx="1394460" cy="559448"/>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FASAB Update</a:t>
            </a:r>
            <a:endParaRPr lang="en-US"/>
          </a:p>
        </p:txBody>
      </p:sp>
      <p:sp>
        <p:nvSpPr>
          <p:cNvPr id="6" name="Slide Number Placeholder 5"/>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6"/>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3"/>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3"/>
          </a:xfrm>
        </p:spPr>
        <p:txBody>
          <a:bodyPr/>
          <a:lstStyle>
            <a:extLst/>
          </a:lstStyle>
          <a:p>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r>
              <a:rPr lang="en-US" smtClean="0"/>
              <a:t>FASAB Update</a:t>
            </a:r>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0FBB8BA-9C6A-4A48-A369-70FBD2FA98D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7771070" cy="577731"/>
          </a:xfrm>
        </p:spPr>
        <p:txBody>
          <a:bodyPr lIns="0" tIns="0" rIns="0" bIns="0" anchor="t">
            <a:noAutofit/>
          </a:bodyPr>
          <a:lstStyle>
            <a:lvl1pPr algn="l">
              <a:defRPr sz="2200" baseline="0">
                <a:solidFill>
                  <a:srgbClr val="002060"/>
                </a:solidFill>
              </a:defRPr>
            </a:lvl1pPr>
          </a:lstStyle>
          <a:p>
            <a:r>
              <a:rPr lang="en-US" dirty="0" smtClean="0"/>
              <a:t>Click to edit Master title style</a:t>
            </a:r>
            <a:endParaRPr lang="en-US" dirty="0"/>
          </a:p>
        </p:txBody>
      </p:sp>
      <p:sp>
        <p:nvSpPr>
          <p:cNvPr id="8" name="Footer Placeholder 4"/>
          <p:cNvSpPr>
            <a:spLocks noGrp="1"/>
          </p:cNvSpPr>
          <p:nvPr>
            <p:ph type="ftr" sz="quarter" idx="11"/>
          </p:nvPr>
        </p:nvSpPr>
        <p:spPr>
          <a:xfrm>
            <a:off x="457200" y="6403820"/>
            <a:ext cx="822960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31" y="1110512"/>
            <a:ext cx="7771071" cy="4466167"/>
          </a:xfrm>
        </p:spPr>
        <p:txBody>
          <a:bodyPr lIns="0" tIns="0" rIns="0" bIns="0">
            <a:noAutofit/>
          </a:bodyPr>
          <a:lstStyle>
            <a:lvl1pPr marL="192024" indent="-192024">
              <a:lnSpc>
                <a:spcPts val="2200"/>
              </a:lnSpc>
              <a:spcBef>
                <a:spcPts val="0"/>
              </a:spcBef>
              <a:spcAft>
                <a:spcPts val="1200"/>
              </a:spcAft>
              <a:buClr>
                <a:schemeClr val="tx2"/>
              </a:buClr>
              <a:defRPr sz="1600">
                <a:solidFill>
                  <a:schemeClr val="bg2"/>
                </a:solidFill>
              </a:defRPr>
            </a:lvl1pPr>
            <a:lvl2pPr marL="411480" indent="-192024">
              <a:lnSpc>
                <a:spcPts val="2200"/>
              </a:lnSpc>
              <a:spcBef>
                <a:spcPts val="0"/>
              </a:spcBef>
              <a:spcAft>
                <a:spcPts val="1200"/>
              </a:spcAft>
              <a:defRPr sz="1600">
                <a:solidFill>
                  <a:schemeClr val="bg2"/>
                </a:solidFill>
              </a:defRPr>
            </a:lvl2pPr>
            <a:lvl3pPr marL="640080" indent="-192024">
              <a:lnSpc>
                <a:spcPts val="2200"/>
              </a:lnSpc>
              <a:spcBef>
                <a:spcPts val="0"/>
              </a:spcBef>
              <a:spcAft>
                <a:spcPts val="1200"/>
              </a:spcAft>
              <a:defRPr sz="1600">
                <a:solidFill>
                  <a:schemeClr val="bg2"/>
                </a:solidFill>
              </a:defRPr>
            </a:lvl3pPr>
            <a:lvl4pPr marL="868680" indent="-192024">
              <a:lnSpc>
                <a:spcPts val="2200"/>
              </a:lnSpc>
              <a:spcBef>
                <a:spcPts val="0"/>
              </a:spcBef>
              <a:spcAft>
                <a:spcPts val="1200"/>
              </a:spcAft>
              <a:defRPr sz="1600">
                <a:solidFill>
                  <a:schemeClr val="bg2"/>
                </a:solidFill>
              </a:defRPr>
            </a:lvl4pPr>
            <a:lvl5pPr marL="1097280" indent="-192024">
              <a:lnSpc>
                <a:spcPts val="2200"/>
              </a:lnSpc>
              <a:spcBef>
                <a:spcPts val="0"/>
              </a:spcBef>
              <a:spcAft>
                <a:spcPts val="1200"/>
              </a:spcAft>
              <a:defRPr sz="1600">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01415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31" y="532781"/>
            <a:ext cx="3649921" cy="585216"/>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8529" y="1600201"/>
            <a:ext cx="3651250" cy="4525963"/>
          </a:xfrm>
        </p:spPr>
        <p:txBody>
          <a:bodyPr lIns="0" tIns="0" rIns="0">
            <a:noAutofit/>
          </a:bodyPr>
          <a:lstStyle>
            <a:lvl1pPr marL="0" indent="0">
              <a:lnSpc>
                <a:spcPts val="2200"/>
              </a:lnSpc>
              <a:spcBef>
                <a:spcPts val="0"/>
              </a:spcBef>
              <a:spcAft>
                <a:spcPts val="900"/>
              </a:spcAft>
              <a:buNone/>
              <a:defRPr sz="1600">
                <a:solidFill>
                  <a:schemeClr val="bg2"/>
                </a:solidFill>
              </a:defRPr>
            </a:lvl1pPr>
            <a:lvl2pPr marL="192024" indent="-192024">
              <a:lnSpc>
                <a:spcPts val="2200"/>
              </a:lnSpc>
              <a:spcBef>
                <a:spcPts val="0"/>
              </a:spcBef>
              <a:spcAft>
                <a:spcPts val="900"/>
              </a:spcAft>
              <a:buFont typeface="Arial"/>
              <a:buChar char="•"/>
              <a:defRPr sz="1600">
                <a:solidFill>
                  <a:schemeClr val="bg2"/>
                </a:solidFill>
              </a:defRPr>
            </a:lvl2pPr>
            <a:lvl3pPr marL="411480" indent="-192024">
              <a:lnSpc>
                <a:spcPts val="2200"/>
              </a:lnSpc>
              <a:spcBef>
                <a:spcPts val="0"/>
              </a:spcBef>
              <a:spcAft>
                <a:spcPts val="900"/>
              </a:spcAft>
              <a:buFont typeface="Lucida Grande"/>
              <a:buChar char="­"/>
              <a:defRPr sz="1600">
                <a:solidFill>
                  <a:schemeClr val="bg2"/>
                </a:solidFill>
              </a:defRPr>
            </a:lvl3pPr>
            <a:lvl4pPr marL="640080" indent="-192024">
              <a:lnSpc>
                <a:spcPts val="2200"/>
              </a:lnSpc>
              <a:spcBef>
                <a:spcPts val="0"/>
              </a:spcBef>
              <a:spcAft>
                <a:spcPts val="900"/>
              </a:spcAft>
              <a:buFont typeface="Arial"/>
              <a:buChar char="•"/>
              <a:defRPr sz="1600">
                <a:solidFill>
                  <a:schemeClr val="bg2"/>
                </a:solidFill>
              </a:defRPr>
            </a:lvl4pPr>
            <a:lvl5pPr marL="822960" indent="-192024">
              <a:lnSpc>
                <a:spcPts val="2200"/>
              </a:lnSpc>
              <a:spcBef>
                <a:spcPts val="0"/>
              </a:spcBef>
              <a:spcAft>
                <a:spcPts val="900"/>
              </a:spcAft>
              <a:defRPr sz="16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457200" y="6403820"/>
            <a:ext cx="365125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4" name="Straight Connector 13"/>
          <p:cNvCxnSpPr/>
          <p:nvPr userDrawn="1"/>
        </p:nvCxnSpPr>
        <p:spPr>
          <a:xfrm>
            <a:off x="457200" y="6370596"/>
            <a:ext cx="3657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4" name="Picture 3" descr="Background10-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6060" y="0"/>
            <a:ext cx="4567940" cy="6858000"/>
          </a:xfrm>
          <a:prstGeom prst="rect">
            <a:avLst/>
          </a:prstGeom>
        </p:spPr>
      </p:pic>
    </p:spTree>
    <p:extLst>
      <p:ext uri="{BB962C8B-B14F-4D97-AF65-F5344CB8AC3E}">
        <p14:creationId xmlns:p14="http://schemas.microsoft.com/office/powerpoint/2010/main" val="2031022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1"/>
            <a:ext cx="4793093" cy="585216"/>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8529" y="1600201"/>
            <a:ext cx="4794422" cy="4525963"/>
          </a:xfrm>
        </p:spPr>
        <p:txBody>
          <a:bodyPr lIns="0" tIns="0" rIns="0">
            <a:noAutofit/>
          </a:bodyPr>
          <a:lstStyle>
            <a:lvl1pPr marL="0" indent="0">
              <a:lnSpc>
                <a:spcPts val="2200"/>
              </a:lnSpc>
              <a:spcBef>
                <a:spcPts val="0"/>
              </a:spcBef>
              <a:spcAft>
                <a:spcPts val="900"/>
              </a:spcAft>
              <a:buNone/>
              <a:defRPr sz="1600">
                <a:solidFill>
                  <a:schemeClr val="bg2"/>
                </a:solidFill>
              </a:defRPr>
            </a:lvl1pPr>
            <a:lvl2pPr marL="192024" indent="-192024">
              <a:lnSpc>
                <a:spcPts val="2200"/>
              </a:lnSpc>
              <a:spcBef>
                <a:spcPts val="0"/>
              </a:spcBef>
              <a:spcAft>
                <a:spcPts val="900"/>
              </a:spcAft>
              <a:buFont typeface="Arial"/>
              <a:buChar char="•"/>
              <a:defRPr sz="1600">
                <a:solidFill>
                  <a:schemeClr val="bg2"/>
                </a:solidFill>
              </a:defRPr>
            </a:lvl2pPr>
            <a:lvl3pPr marL="411480" indent="-192024">
              <a:lnSpc>
                <a:spcPts val="2200"/>
              </a:lnSpc>
              <a:spcBef>
                <a:spcPts val="0"/>
              </a:spcBef>
              <a:spcAft>
                <a:spcPts val="900"/>
              </a:spcAft>
              <a:buFont typeface="Lucida Grande"/>
              <a:buChar char="­"/>
              <a:defRPr sz="1600">
                <a:solidFill>
                  <a:schemeClr val="bg2"/>
                </a:solidFill>
              </a:defRPr>
            </a:lvl3pPr>
            <a:lvl4pPr marL="640080" indent="-192024">
              <a:lnSpc>
                <a:spcPts val="2200"/>
              </a:lnSpc>
              <a:spcBef>
                <a:spcPts val="0"/>
              </a:spcBef>
              <a:spcAft>
                <a:spcPts val="900"/>
              </a:spcAft>
              <a:buFont typeface="Arial"/>
              <a:buChar char="•"/>
              <a:defRPr sz="1600">
                <a:solidFill>
                  <a:schemeClr val="bg2"/>
                </a:solidFill>
              </a:defRPr>
            </a:lvl4pPr>
            <a:lvl5pPr marL="822960" indent="-192024">
              <a:lnSpc>
                <a:spcPts val="2200"/>
              </a:lnSpc>
              <a:spcBef>
                <a:spcPts val="0"/>
              </a:spcBef>
              <a:spcAft>
                <a:spcPts val="900"/>
              </a:spcAft>
              <a:defRPr sz="16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4"/>
          <p:cNvSpPr>
            <a:spLocks noGrp="1"/>
          </p:cNvSpPr>
          <p:nvPr>
            <p:ph type="ftr" sz="quarter" idx="11"/>
          </p:nvPr>
        </p:nvSpPr>
        <p:spPr>
          <a:xfrm>
            <a:off x="457200" y="6403820"/>
            <a:ext cx="4794422"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8" name="Straight Connector 7"/>
          <p:cNvCxnSpPr/>
          <p:nvPr userDrawn="1"/>
        </p:nvCxnSpPr>
        <p:spPr>
          <a:xfrm>
            <a:off x="457200" y="6370596"/>
            <a:ext cx="480276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10" name="Picture 9" descr="Background11-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1752" y="0"/>
            <a:ext cx="3042248" cy="6858000"/>
          </a:xfrm>
          <a:prstGeom prst="rect">
            <a:avLst/>
          </a:prstGeom>
        </p:spPr>
      </p:pic>
    </p:spTree>
    <p:extLst>
      <p:ext uri="{BB962C8B-B14F-4D97-AF65-F5344CB8AC3E}">
        <p14:creationId xmlns:p14="http://schemas.microsoft.com/office/powerpoint/2010/main" val="29272457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5943600"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8" name="Footer Placeholder 4"/>
          <p:cNvSpPr>
            <a:spLocks noGrp="1"/>
          </p:cNvSpPr>
          <p:nvPr>
            <p:ph type="ftr" sz="quarter" idx="11"/>
          </p:nvPr>
        </p:nvSpPr>
        <p:spPr>
          <a:xfrm>
            <a:off x="457200" y="6403820"/>
            <a:ext cx="594360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29" y="1110512"/>
            <a:ext cx="5943600" cy="4466167"/>
          </a:xfrm>
        </p:spPr>
        <p:txBody>
          <a:bodyPr lIns="0" tIns="0" rIns="0" bIns="0">
            <a:noAutofit/>
          </a:bodyPr>
          <a:lstStyle>
            <a:lvl1pPr marL="192024" indent="-192024">
              <a:lnSpc>
                <a:spcPts val="2000"/>
              </a:lnSpc>
              <a:spcBef>
                <a:spcPts val="0"/>
              </a:spcBef>
              <a:spcAft>
                <a:spcPts val="1200"/>
              </a:spcAft>
              <a:buClr>
                <a:schemeClr val="tx2"/>
              </a:buClr>
              <a:defRPr sz="14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72482" y="0"/>
            <a:ext cx="2283970" cy="6858000"/>
          </a:xfrm>
          <a:prstGeom prst="rect">
            <a:avLst/>
          </a:prstGeom>
        </p:spPr>
      </p:pic>
      <p:sp>
        <p:nvSpPr>
          <p:cNvPr id="9" name="Text Placeholder 12"/>
          <p:cNvSpPr>
            <a:spLocks noGrp="1"/>
          </p:cNvSpPr>
          <p:nvPr>
            <p:ph type="body" sz="quarter" idx="15"/>
          </p:nvPr>
        </p:nvSpPr>
        <p:spPr>
          <a:xfrm>
            <a:off x="7134449" y="1116727"/>
            <a:ext cx="1737360" cy="4389967"/>
          </a:xfrm>
        </p:spPr>
        <p:txBody>
          <a:bodyPr lIns="0" tIns="0" rIns="0" bIns="0">
            <a:noAutofit/>
          </a:bodyPr>
          <a:lstStyle>
            <a:lvl1pPr marL="0" indent="0">
              <a:lnSpc>
                <a:spcPts val="2000"/>
              </a:lnSpc>
              <a:spcBef>
                <a:spcPts val="0"/>
              </a:spcBef>
              <a:spcAft>
                <a:spcPts val="900"/>
              </a:spcAft>
              <a:buNone/>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3893093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6079430"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8" name="Footer Placeholder 4"/>
          <p:cNvSpPr>
            <a:spLocks noGrp="1"/>
          </p:cNvSpPr>
          <p:nvPr>
            <p:ph type="ftr" sz="quarter" idx="11"/>
          </p:nvPr>
        </p:nvSpPr>
        <p:spPr>
          <a:xfrm>
            <a:off x="457200" y="6403820"/>
            <a:ext cx="608076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608076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28" y="1110512"/>
            <a:ext cx="6079431" cy="4466167"/>
          </a:xfrm>
        </p:spPr>
        <p:txBody>
          <a:bodyPr lIns="0" tIns="0" rIns="0" bIns="0">
            <a:noAutofit/>
          </a:bodyPr>
          <a:lstStyle>
            <a:lvl1pPr marL="192024" indent="-192024">
              <a:lnSpc>
                <a:spcPts val="2200"/>
              </a:lnSpc>
              <a:spcBef>
                <a:spcPts val="0"/>
              </a:spcBef>
              <a:spcAft>
                <a:spcPts val="1200"/>
              </a:spcAft>
              <a:buClr>
                <a:schemeClr val="tx2"/>
              </a:buClr>
              <a:defRPr sz="1600">
                <a:solidFill>
                  <a:schemeClr val="bg2"/>
                </a:solidFill>
              </a:defRPr>
            </a:lvl1pPr>
            <a:lvl2pPr marL="411480" indent="-192024">
              <a:lnSpc>
                <a:spcPts val="2200"/>
              </a:lnSpc>
              <a:spcBef>
                <a:spcPts val="0"/>
              </a:spcBef>
              <a:spcAft>
                <a:spcPts val="1200"/>
              </a:spcAft>
              <a:defRPr sz="1600">
                <a:solidFill>
                  <a:schemeClr val="bg2"/>
                </a:solidFill>
              </a:defRPr>
            </a:lvl2pPr>
            <a:lvl3pPr marL="640080" indent="-192024">
              <a:lnSpc>
                <a:spcPts val="2200"/>
              </a:lnSpc>
              <a:spcBef>
                <a:spcPts val="0"/>
              </a:spcBef>
              <a:spcAft>
                <a:spcPts val="1200"/>
              </a:spcAft>
              <a:defRPr sz="1600">
                <a:solidFill>
                  <a:schemeClr val="bg2"/>
                </a:solidFill>
              </a:defRPr>
            </a:lvl3pPr>
            <a:lvl4pPr marL="868680" indent="-192024">
              <a:lnSpc>
                <a:spcPts val="2200"/>
              </a:lnSpc>
              <a:spcBef>
                <a:spcPts val="0"/>
              </a:spcBef>
              <a:spcAft>
                <a:spcPts val="1200"/>
              </a:spcAft>
              <a:defRPr sz="1600">
                <a:solidFill>
                  <a:schemeClr val="bg2"/>
                </a:solidFill>
              </a:defRPr>
            </a:lvl4pPr>
            <a:lvl5pPr marL="1097280" indent="-192024">
              <a:lnSpc>
                <a:spcPts val="2200"/>
              </a:lnSpc>
              <a:spcBef>
                <a:spcPts val="0"/>
              </a:spcBef>
              <a:spcAft>
                <a:spcPts val="1200"/>
              </a:spcAft>
              <a:defRPr sz="16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Background9-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12192"/>
            <a:ext cx="2293114" cy="6885456"/>
          </a:xfrm>
          <a:prstGeom prst="rect">
            <a:avLst/>
          </a:prstGeom>
        </p:spPr>
      </p:pic>
    </p:spTree>
    <p:extLst>
      <p:ext uri="{BB962C8B-B14F-4D97-AF65-F5344CB8AC3E}">
        <p14:creationId xmlns:p14="http://schemas.microsoft.com/office/powerpoint/2010/main" val="3698949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3" name="Picture 2"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0"/>
            <a:ext cx="2283970" cy="6858000"/>
          </a:xfrm>
          <a:prstGeom prst="rect">
            <a:avLst/>
          </a:prstGeom>
        </p:spPr>
      </p:pic>
      <p:sp>
        <p:nvSpPr>
          <p:cNvPr id="2" name="Title 1"/>
          <p:cNvSpPr>
            <a:spLocks noGrp="1"/>
          </p:cNvSpPr>
          <p:nvPr>
            <p:ph type="title"/>
          </p:nvPr>
        </p:nvSpPr>
        <p:spPr>
          <a:xfrm>
            <a:off x="458529" y="532785"/>
            <a:ext cx="5943600"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6" name="Text Placeholder 5"/>
          <p:cNvSpPr>
            <a:spLocks noGrp="1"/>
          </p:cNvSpPr>
          <p:nvPr>
            <p:ph type="body" sz="quarter" idx="13"/>
          </p:nvPr>
        </p:nvSpPr>
        <p:spPr>
          <a:xfrm>
            <a:off x="458529" y="1147127"/>
            <a:ext cx="5943600" cy="353992"/>
          </a:xfrm>
        </p:spPr>
        <p:txBody>
          <a:bodyPr lIns="0" tIns="0" rIns="0" bIns="0">
            <a:noAutofit/>
          </a:bodyPr>
          <a:lstStyle>
            <a:lvl1pPr marL="0" indent="0">
              <a:lnSpc>
                <a:spcPts val="1500"/>
              </a:lnSpc>
              <a:spcBef>
                <a:spcPts val="0"/>
              </a:spcBef>
              <a:spcAft>
                <a:spcPts val="0"/>
              </a:spcAft>
              <a:buClr>
                <a:schemeClr val="tx2"/>
              </a:buClr>
              <a:buNone/>
              <a:defRPr sz="11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smtClean="0"/>
              <a:t>Click to edit Master text styles</a:t>
            </a:r>
          </a:p>
        </p:txBody>
      </p:sp>
      <p:sp>
        <p:nvSpPr>
          <p:cNvPr id="8" name="Footer Placeholder 4"/>
          <p:cNvSpPr>
            <a:spLocks noGrp="1"/>
          </p:cNvSpPr>
          <p:nvPr>
            <p:ph type="ftr" sz="quarter" idx="11"/>
          </p:nvPr>
        </p:nvSpPr>
        <p:spPr>
          <a:xfrm>
            <a:off x="457200" y="6403820"/>
            <a:ext cx="593725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457203" y="1828804"/>
            <a:ext cx="5939383" cy="4086455"/>
          </a:xfrm>
        </p:spPr>
        <p:txBody>
          <a:bodyPr>
            <a:normAutofit/>
          </a:bodyPr>
          <a:lstStyle>
            <a:lvl1pPr marL="0" indent="0">
              <a:buNone/>
              <a:defRPr sz="1200"/>
            </a:lvl1pPr>
          </a:lstStyle>
          <a:p>
            <a:r>
              <a:rPr lang="en-US" smtClean="0"/>
              <a:t>Click icon to add table</a:t>
            </a:r>
            <a:endParaRPr lang="en-US" dirty="0"/>
          </a:p>
        </p:txBody>
      </p:sp>
      <p:sp>
        <p:nvSpPr>
          <p:cNvPr id="13" name="Text Placeholder 12"/>
          <p:cNvSpPr>
            <a:spLocks noGrp="1"/>
          </p:cNvSpPr>
          <p:nvPr>
            <p:ph type="body" sz="quarter" idx="15"/>
          </p:nvPr>
        </p:nvSpPr>
        <p:spPr>
          <a:xfrm>
            <a:off x="7065963" y="1828803"/>
            <a:ext cx="1737360" cy="4389967"/>
          </a:xfrm>
        </p:spPr>
        <p:txBody>
          <a:bodyPr lIns="0" tIns="0" rIns="0" bIns="0">
            <a:noAutofit/>
          </a:bodyPr>
          <a:lstStyle>
            <a:lvl1pPr marL="0" indent="0">
              <a:lnSpc>
                <a:spcPts val="1200"/>
              </a:lnSpc>
              <a:spcBef>
                <a:spcPts val="0"/>
              </a:spcBef>
              <a:spcAft>
                <a:spcPts val="900"/>
              </a:spcAft>
              <a:buNone/>
              <a:defRPr sz="10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2062246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9" name="Picture 8"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0"/>
            <a:ext cx="2283970" cy="6858000"/>
          </a:xfrm>
          <a:prstGeom prst="rect">
            <a:avLst/>
          </a:prstGeom>
        </p:spPr>
      </p:pic>
      <p:sp>
        <p:nvSpPr>
          <p:cNvPr id="2" name="Title 1"/>
          <p:cNvSpPr>
            <a:spLocks noGrp="1"/>
          </p:cNvSpPr>
          <p:nvPr>
            <p:ph type="title"/>
          </p:nvPr>
        </p:nvSpPr>
        <p:spPr>
          <a:xfrm>
            <a:off x="458529" y="532785"/>
            <a:ext cx="5943600"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8" name="Footer Placeholder 4"/>
          <p:cNvSpPr>
            <a:spLocks noGrp="1"/>
          </p:cNvSpPr>
          <p:nvPr>
            <p:ph type="ftr" sz="quarter" idx="11"/>
          </p:nvPr>
        </p:nvSpPr>
        <p:spPr>
          <a:xfrm>
            <a:off x="457200" y="6403820"/>
            <a:ext cx="593725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457203" y="1828804"/>
            <a:ext cx="5939383" cy="4086455"/>
          </a:xfrm>
        </p:spPr>
        <p:txBody>
          <a:bodyPr>
            <a:normAutofit/>
          </a:bodyPr>
          <a:lstStyle>
            <a:lvl1pPr marL="0" indent="0">
              <a:buNone/>
              <a:defRPr sz="1200"/>
            </a:lvl1pPr>
          </a:lstStyle>
          <a:p>
            <a:r>
              <a:rPr lang="en-US" smtClean="0"/>
              <a:t>Click icon to add table</a:t>
            </a:r>
            <a:endParaRPr lang="en-US" dirty="0"/>
          </a:p>
        </p:txBody>
      </p:sp>
      <p:sp>
        <p:nvSpPr>
          <p:cNvPr id="13" name="Text Placeholder 12"/>
          <p:cNvSpPr>
            <a:spLocks noGrp="1"/>
          </p:cNvSpPr>
          <p:nvPr>
            <p:ph type="body" sz="quarter" idx="15"/>
          </p:nvPr>
        </p:nvSpPr>
        <p:spPr>
          <a:xfrm>
            <a:off x="7065963" y="1810883"/>
            <a:ext cx="1737360" cy="4389967"/>
          </a:xfrm>
        </p:spPr>
        <p:txBody>
          <a:bodyPr lIns="0" tIns="0" rIns="0" bIns="0">
            <a:noAutofit/>
          </a:bodyPr>
          <a:lstStyle>
            <a:lvl1pPr marL="0" indent="0">
              <a:lnSpc>
                <a:spcPts val="1700"/>
              </a:lnSpc>
              <a:spcBef>
                <a:spcPts val="0"/>
              </a:spcBef>
              <a:spcAft>
                <a:spcPts val="900"/>
              </a:spcAft>
              <a:buNone/>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35425761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4003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217984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FASAB Update</a:t>
            </a:r>
            <a:endParaRPr lang="en-US" dirty="0"/>
          </a:p>
        </p:txBody>
      </p:sp>
      <p:sp>
        <p:nvSpPr>
          <p:cNvPr id="6" name="Slide Number Placeholder 5"/>
          <p:cNvSpPr>
            <a:spLocks noGrp="1"/>
          </p:cNvSpPr>
          <p:nvPr>
            <p:ph type="sldNum" sz="quarter" idx="12"/>
          </p:nvPr>
        </p:nvSpPr>
        <p:spPr/>
        <p:txBody>
          <a:bodyPr/>
          <a:lstStyle>
            <a:extLst/>
          </a:lstStyle>
          <a:p>
            <a:fld id="{FA84A37A-AFC2-4A01-80A1-FC20F2C0D5BB}" type="slidenum">
              <a:rPr lang="en-US" smtClean="0"/>
              <a:pPr/>
              <a:t>‹#›</a:t>
            </a:fld>
            <a:endParaRPr lang="en-US"/>
          </a:p>
        </p:txBody>
      </p:sp>
      <p:cxnSp>
        <p:nvCxnSpPr>
          <p:cNvPr id="7" name="Straight Connector 6"/>
          <p:cNvCxnSpPr/>
          <p:nvPr userDrawn="1"/>
        </p:nvCxnSpPr>
        <p:spPr>
          <a:xfrm>
            <a:off x="457200" y="6370596"/>
            <a:ext cx="3657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8" name="Picture 7" descr="Background10-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6060" y="0"/>
            <a:ext cx="456794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2" name="Title 1"/>
          <p:cNvSpPr>
            <a:spLocks noGrp="1"/>
          </p:cNvSpPr>
          <p:nvPr>
            <p:ph type="title"/>
          </p:nvPr>
        </p:nvSpPr>
        <p:spPr>
          <a:xfrm>
            <a:off x="455613" y="24003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6736295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Divi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4003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5997732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Divider">
    <p:spTree>
      <p:nvGrpSpPr>
        <p:cNvPr id="1" name=""/>
        <p:cNvGrpSpPr/>
        <p:nvPr/>
      </p:nvGrpSpPr>
      <p:grpSpPr>
        <a:xfrm>
          <a:off x="0" y="0"/>
          <a:ext cx="0" cy="0"/>
          <a:chOff x="0" y="0"/>
          <a:chExt cx="0" cy="0"/>
        </a:xfrm>
      </p:grpSpPr>
      <p:pic>
        <p:nvPicPr>
          <p:cNvPr id="3" name="Picture 2" descr="Background5-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6864096"/>
          </a:xfrm>
          <a:prstGeom prst="rect">
            <a:avLst/>
          </a:prstGeom>
        </p:spPr>
      </p:pic>
      <p:sp>
        <p:nvSpPr>
          <p:cNvPr id="2" name="Title 1"/>
          <p:cNvSpPr>
            <a:spLocks noGrp="1"/>
          </p:cNvSpPr>
          <p:nvPr>
            <p:ph type="title"/>
          </p:nvPr>
        </p:nvSpPr>
        <p:spPr>
          <a:xfrm>
            <a:off x="455613" y="24003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7660954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Divi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8940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8305014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Divider">
    <p:spTree>
      <p:nvGrpSpPr>
        <p:cNvPr id="1" name=""/>
        <p:cNvGrpSpPr/>
        <p:nvPr/>
      </p:nvGrpSpPr>
      <p:grpSpPr>
        <a:xfrm>
          <a:off x="0" y="0"/>
          <a:ext cx="0" cy="0"/>
          <a:chOff x="0" y="0"/>
          <a:chExt cx="0" cy="0"/>
        </a:xfrm>
      </p:grpSpPr>
      <p:pic>
        <p:nvPicPr>
          <p:cNvPr id="3" name="Picture 2"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6864096"/>
          </a:xfrm>
          <a:prstGeom prst="rect">
            <a:avLst/>
          </a:prstGeom>
        </p:spPr>
      </p:pic>
      <p:sp>
        <p:nvSpPr>
          <p:cNvPr id="2" name="Title 1"/>
          <p:cNvSpPr>
            <a:spLocks noGrp="1"/>
          </p:cNvSpPr>
          <p:nvPr>
            <p:ph type="title"/>
          </p:nvPr>
        </p:nvSpPr>
        <p:spPr>
          <a:xfrm>
            <a:off x="455613" y="18940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1539235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Divi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8940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9224700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Divider">
    <p:spTree>
      <p:nvGrpSpPr>
        <p:cNvPr id="1" name=""/>
        <p:cNvGrpSpPr/>
        <p:nvPr/>
      </p:nvGrpSpPr>
      <p:grpSpPr>
        <a:xfrm>
          <a:off x="0" y="0"/>
          <a:ext cx="0" cy="0"/>
          <a:chOff x="0" y="0"/>
          <a:chExt cx="0" cy="0"/>
        </a:xfrm>
      </p:grpSpPr>
      <p:pic>
        <p:nvPicPr>
          <p:cNvPr id="3" name="Picture 2"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2" name="Title 1"/>
          <p:cNvSpPr>
            <a:spLocks noGrp="1"/>
          </p:cNvSpPr>
          <p:nvPr>
            <p:ph type="title"/>
          </p:nvPr>
        </p:nvSpPr>
        <p:spPr>
          <a:xfrm>
            <a:off x="455613" y="18940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6765995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33" y="532785"/>
            <a:ext cx="4575289"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6" name="Text Placeholder 5"/>
          <p:cNvSpPr>
            <a:spLocks noGrp="1"/>
          </p:cNvSpPr>
          <p:nvPr>
            <p:ph type="body" sz="quarter" idx="13"/>
          </p:nvPr>
        </p:nvSpPr>
        <p:spPr>
          <a:xfrm>
            <a:off x="458533" y="1110516"/>
            <a:ext cx="4575289" cy="760621"/>
          </a:xfrm>
        </p:spPr>
        <p:txBody>
          <a:bodyPr lIns="0" tIns="0" rIns="0" bIns="0">
            <a:noAutofit/>
          </a:bodyPr>
          <a:lstStyle>
            <a:lvl1pPr marL="0" indent="0">
              <a:lnSpc>
                <a:spcPts val="2000"/>
              </a:lnSpc>
              <a:spcBef>
                <a:spcPts val="0"/>
              </a:spcBef>
              <a:spcAft>
                <a:spcPts val="1200"/>
              </a:spcAft>
              <a:buClr>
                <a:schemeClr val="tx2"/>
              </a:buClr>
              <a:buNone/>
              <a:defRPr sz="14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smtClean="0"/>
              <a:t>Click to edit Master text styles</a:t>
            </a:r>
          </a:p>
        </p:txBody>
      </p:sp>
      <p:sp>
        <p:nvSpPr>
          <p:cNvPr id="8" name="Footer Placeholder 4"/>
          <p:cNvSpPr>
            <a:spLocks noGrp="1"/>
          </p:cNvSpPr>
          <p:nvPr>
            <p:ph type="ftr" sz="quarter" idx="11"/>
          </p:nvPr>
        </p:nvSpPr>
        <p:spPr>
          <a:xfrm>
            <a:off x="457200" y="6403820"/>
            <a:ext cx="822960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4"/>
          </p:nvPr>
        </p:nvSpPr>
        <p:spPr>
          <a:xfrm>
            <a:off x="458530" y="2131608"/>
            <a:ext cx="4575434" cy="3780243"/>
          </a:xfrm>
        </p:spPr>
        <p:txBody>
          <a:bodyPr lIns="0" tIns="0" rIns="0" bIns="0" numCol="2" spcCol="374904">
            <a:noAutofit/>
          </a:bodyPr>
          <a:lstStyle>
            <a:lvl1pPr marL="0" indent="0">
              <a:lnSpc>
                <a:spcPts val="1200"/>
              </a:lnSpc>
              <a:spcBef>
                <a:spcPts val="0"/>
              </a:spcBef>
              <a:spcAft>
                <a:spcPts val="900"/>
              </a:spcAft>
              <a:buNone/>
              <a:defRPr sz="900" b="1">
                <a:solidFill>
                  <a:schemeClr val="tx2"/>
                </a:solidFill>
              </a:defRPr>
            </a:lvl1pPr>
            <a:lvl2pPr marL="457200" indent="0">
              <a:lnSpc>
                <a:spcPts val="1200"/>
              </a:lnSpc>
              <a:spcBef>
                <a:spcPts val="0"/>
              </a:spcBef>
              <a:spcAft>
                <a:spcPts val="900"/>
              </a:spcAft>
              <a:buNone/>
              <a:defRPr sz="900"/>
            </a:lvl2pPr>
            <a:lvl3pPr marL="914400" indent="0">
              <a:lnSpc>
                <a:spcPts val="1200"/>
              </a:lnSpc>
              <a:spcBef>
                <a:spcPts val="0"/>
              </a:spcBef>
              <a:spcAft>
                <a:spcPts val="900"/>
              </a:spcAft>
              <a:buNone/>
              <a:defRPr sz="900"/>
            </a:lvl3pPr>
            <a:lvl4pPr marL="1371600" indent="0">
              <a:lnSpc>
                <a:spcPts val="1200"/>
              </a:lnSpc>
              <a:spcBef>
                <a:spcPts val="0"/>
              </a:spcBef>
              <a:spcAft>
                <a:spcPts val="900"/>
              </a:spcAft>
              <a:buNone/>
              <a:defRPr sz="900"/>
            </a:lvl4pPr>
            <a:lvl5pPr marL="1828800" indent="0">
              <a:lnSpc>
                <a:spcPts val="1200"/>
              </a:lnSpc>
              <a:spcBef>
                <a:spcPts val="0"/>
              </a:spcBef>
              <a:spcAft>
                <a:spcPts val="900"/>
              </a:spcAft>
              <a:buNone/>
              <a:defRPr sz="900"/>
            </a:lvl5pPr>
          </a:lstStyle>
          <a:p>
            <a:pPr lvl="0"/>
            <a:r>
              <a:rPr lang="en-US" smtClean="0"/>
              <a:t>Click to edit Master text styles</a:t>
            </a:r>
          </a:p>
        </p:txBody>
      </p:sp>
      <p:sp>
        <p:nvSpPr>
          <p:cNvPr id="11" name="Picture Placeholder 10"/>
          <p:cNvSpPr>
            <a:spLocks noGrp="1"/>
          </p:cNvSpPr>
          <p:nvPr>
            <p:ph type="pic" sz="quarter" idx="15"/>
          </p:nvPr>
        </p:nvSpPr>
        <p:spPr>
          <a:xfrm>
            <a:off x="5608321" y="2131487"/>
            <a:ext cx="3078480" cy="3780367"/>
          </a:xfrm>
        </p:spPr>
        <p:txBody>
          <a:bodyPr>
            <a:normAutofit/>
          </a:bodyPr>
          <a:lstStyle>
            <a:lvl1pPr marL="0" indent="0">
              <a:buNone/>
              <a:defRPr sz="1200"/>
            </a:lvl1pPr>
          </a:lstStyle>
          <a:p>
            <a:r>
              <a:rPr lang="en-US" smtClean="0"/>
              <a:t>Click icon to add picture</a:t>
            </a:r>
            <a:endParaRPr lang="en-US"/>
          </a:p>
        </p:txBody>
      </p:sp>
    </p:spTree>
    <p:extLst>
      <p:ext uri="{BB962C8B-B14F-4D97-AF65-F5344CB8AC3E}">
        <p14:creationId xmlns:p14="http://schemas.microsoft.com/office/powerpoint/2010/main" val="6972443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8228271"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6" name="Text Placeholder 5"/>
          <p:cNvSpPr>
            <a:spLocks noGrp="1"/>
          </p:cNvSpPr>
          <p:nvPr>
            <p:ph type="body" sz="quarter" idx="13"/>
          </p:nvPr>
        </p:nvSpPr>
        <p:spPr>
          <a:xfrm>
            <a:off x="458529" y="1110271"/>
            <a:ext cx="8228271" cy="4466167"/>
          </a:xfrm>
        </p:spPr>
        <p:txBody>
          <a:bodyPr lIns="0" tIns="0" rIns="0" bIns="0" numCol="2" spcCol="374904">
            <a:noAutofit/>
          </a:bodyPr>
          <a:lstStyle>
            <a:lvl1pPr marL="192024" indent="-192024">
              <a:lnSpc>
                <a:spcPts val="2000"/>
              </a:lnSpc>
              <a:spcBef>
                <a:spcPts val="0"/>
              </a:spcBef>
              <a:spcAft>
                <a:spcPts val="900"/>
              </a:spcAft>
              <a:buClr>
                <a:schemeClr val="tx2"/>
              </a:buClr>
              <a:defRPr sz="1400">
                <a:solidFill>
                  <a:schemeClr val="bg2"/>
                </a:solidFill>
              </a:defRPr>
            </a:lvl1pPr>
            <a:lvl2pPr marL="411480" indent="-192024">
              <a:lnSpc>
                <a:spcPts val="2000"/>
              </a:lnSpc>
              <a:spcBef>
                <a:spcPts val="0"/>
              </a:spcBef>
              <a:spcAft>
                <a:spcPts val="900"/>
              </a:spcAft>
              <a:defRPr sz="1400">
                <a:solidFill>
                  <a:schemeClr val="bg2"/>
                </a:solidFill>
              </a:defRPr>
            </a:lvl2pPr>
            <a:lvl3pPr marL="640080" indent="-192024">
              <a:lnSpc>
                <a:spcPts val="2000"/>
              </a:lnSpc>
              <a:spcBef>
                <a:spcPts val="0"/>
              </a:spcBef>
              <a:spcAft>
                <a:spcPts val="900"/>
              </a:spcAft>
              <a:defRPr sz="1400">
                <a:solidFill>
                  <a:schemeClr val="bg2"/>
                </a:solidFill>
              </a:defRPr>
            </a:lvl3pPr>
            <a:lvl4pPr marL="868680" indent="-192024">
              <a:lnSpc>
                <a:spcPts val="2000"/>
              </a:lnSpc>
              <a:spcBef>
                <a:spcPts val="0"/>
              </a:spcBef>
              <a:spcAft>
                <a:spcPts val="900"/>
              </a:spcAft>
              <a:defRPr sz="1400">
                <a:solidFill>
                  <a:schemeClr val="bg2"/>
                </a:solidFill>
              </a:defRPr>
            </a:lvl4pPr>
            <a:lvl5pPr marL="1097280" indent="-192024">
              <a:lnSpc>
                <a:spcPts val="2000"/>
              </a:lnSpc>
              <a:spcBef>
                <a:spcPts val="0"/>
              </a:spcBef>
              <a:spcAft>
                <a:spcPts val="900"/>
              </a:spcAft>
              <a:defRPr sz="14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4"/>
          <p:cNvSpPr>
            <a:spLocks noGrp="1"/>
          </p:cNvSpPr>
          <p:nvPr>
            <p:ph type="ftr" sz="quarter" idx="11"/>
          </p:nvPr>
        </p:nvSpPr>
        <p:spPr>
          <a:xfrm>
            <a:off x="457200" y="6403820"/>
            <a:ext cx="822960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376085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Divider">
    <p:spTree>
      <p:nvGrpSpPr>
        <p:cNvPr id="1" name=""/>
        <p:cNvGrpSpPr/>
        <p:nvPr/>
      </p:nvGrpSpPr>
      <p:grpSpPr>
        <a:xfrm>
          <a:off x="0" y="0"/>
          <a:ext cx="0" cy="0"/>
          <a:chOff x="0" y="0"/>
          <a:chExt cx="0" cy="0"/>
        </a:xfrm>
      </p:grpSpPr>
      <p:pic>
        <p:nvPicPr>
          <p:cNvPr id="5" name="Picture 4"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6864096"/>
          </a:xfrm>
          <a:prstGeom prst="rect">
            <a:avLst/>
          </a:prstGeom>
        </p:spPr>
      </p:pic>
      <p:sp>
        <p:nvSpPr>
          <p:cNvPr id="2" name="Title 1"/>
          <p:cNvSpPr>
            <a:spLocks noGrp="1"/>
          </p:cNvSpPr>
          <p:nvPr>
            <p:ph type="title"/>
          </p:nvPr>
        </p:nvSpPr>
        <p:spPr>
          <a:xfrm>
            <a:off x="458531" y="532781"/>
            <a:ext cx="3649921" cy="585216"/>
          </a:xfrm>
        </p:spPr>
        <p:txBody>
          <a:bodyPr lIns="0" tIns="0" rIns="0" bIns="0" anchor="t">
            <a:noAutofit/>
          </a:bodyPr>
          <a:lstStyle>
            <a:lvl1pPr algn="l">
              <a:defRPr sz="2200">
                <a:solidFill>
                  <a:schemeClr val="bg1"/>
                </a:solidFill>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455616" y="2507538"/>
            <a:ext cx="7363869" cy="3858676"/>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291041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1"/>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3"/>
          </a:xfrm>
        </p:spPr>
        <p:txBody>
          <a:bodyPr bIns="0" anchor="b"/>
          <a:lstStyle>
            <a:lvl1pPr>
              <a:defRPr>
                <a:solidFill>
                  <a:schemeClr val="tx2"/>
                </a:solidFill>
              </a:defRPr>
            </a:lvl1pPr>
            <a:extLst/>
          </a:lstStyle>
          <a:p>
            <a:endParaRPr lang="en-US"/>
          </a:p>
        </p:txBody>
      </p:sp>
      <p:sp>
        <p:nvSpPr>
          <p:cNvPr id="5" name="Footer Placeholder 4"/>
          <p:cNvSpPr>
            <a:spLocks noGrp="1"/>
          </p:cNvSpPr>
          <p:nvPr>
            <p:ph type="ftr" sz="quarter" idx="11"/>
          </p:nvPr>
        </p:nvSpPr>
        <p:spPr>
          <a:xfrm>
            <a:off x="1735358" y="6556811"/>
            <a:ext cx="2895600" cy="228600"/>
          </a:xfrm>
        </p:spPr>
        <p:txBody>
          <a:bodyPr bIns="0" anchor="b"/>
          <a:lstStyle>
            <a:lvl1pPr>
              <a:defRPr>
                <a:solidFill>
                  <a:schemeClr val="tx2"/>
                </a:solidFill>
              </a:defRPr>
            </a:lvl1pPr>
            <a:extLst/>
          </a:lstStyle>
          <a:p>
            <a:r>
              <a:rPr lang="en-US" smtClean="0"/>
              <a:t>FASAB Update</a:t>
            </a:r>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80FBB8BA-9C6A-4A48-A369-70FBD2FA98D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0_Divider">
    <p:spTree>
      <p:nvGrpSpPr>
        <p:cNvPr id="1" name=""/>
        <p:cNvGrpSpPr/>
        <p:nvPr/>
      </p:nvGrpSpPr>
      <p:grpSpPr>
        <a:xfrm>
          <a:off x="0" y="0"/>
          <a:ext cx="0" cy="0"/>
          <a:chOff x="0" y="0"/>
          <a:chExt cx="0" cy="0"/>
        </a:xfrm>
      </p:grpSpPr>
      <p:pic>
        <p:nvPicPr>
          <p:cNvPr id="6" name="Picture 5"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7" name="Text Placeholder 6"/>
          <p:cNvSpPr>
            <a:spLocks noGrp="1"/>
          </p:cNvSpPr>
          <p:nvPr>
            <p:ph type="body" sz="quarter" idx="10"/>
          </p:nvPr>
        </p:nvSpPr>
        <p:spPr>
          <a:xfrm>
            <a:off x="455616" y="2507538"/>
            <a:ext cx="7363869" cy="3858676"/>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12778378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7" name="Text Placeholder 6"/>
          <p:cNvSpPr>
            <a:spLocks noGrp="1"/>
          </p:cNvSpPr>
          <p:nvPr>
            <p:ph type="body" sz="quarter" idx="10"/>
          </p:nvPr>
        </p:nvSpPr>
        <p:spPr>
          <a:xfrm>
            <a:off x="455616" y="2507538"/>
            <a:ext cx="7363869" cy="3858676"/>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28599137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Divider">
    <p:bg>
      <p:bgPr>
        <a:solidFill>
          <a:schemeClr val="tx2"/>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455616" y="2507538"/>
            <a:ext cx="7363869" cy="3858676"/>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41089319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3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pic>
        <p:nvPicPr>
          <p:cNvPr id="5" name="Picture 4" descr="Association_KO.png"/>
          <p:cNvPicPr>
            <a:picLocks noChangeAspect="1"/>
          </p:cNvPicPr>
          <p:nvPr userDrawn="1"/>
        </p:nvPicPr>
        <p:blipFill rotWithShape="1">
          <a:blip r:embed="rId3">
            <a:extLst>
              <a:ext uri="{28A0092B-C50C-407E-A947-70E740481C1C}">
                <a14:useLocalDpi xmlns:a14="http://schemas.microsoft.com/office/drawing/2010/main" val="0"/>
              </a:ext>
            </a:extLst>
          </a:blip>
          <a:srcRect l="18519" t="32806" r="17806" b="32722"/>
          <a:stretch/>
        </p:blipFill>
        <p:spPr>
          <a:xfrm>
            <a:off x="507712" y="704988"/>
            <a:ext cx="1394460" cy="559448"/>
          </a:xfrm>
          <a:prstGeom prst="rect">
            <a:avLst/>
          </a:prstGeom>
        </p:spPr>
      </p:pic>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spTree>
    <p:extLst>
      <p:ext uri="{BB962C8B-B14F-4D97-AF65-F5344CB8AC3E}">
        <p14:creationId xmlns:p14="http://schemas.microsoft.com/office/powerpoint/2010/main" val="30400854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4_Divider">
    <p:bg>
      <p:bgPr>
        <a:solidFill>
          <a:schemeClr val="tx2"/>
        </a:solidFill>
        <a:effectLst/>
      </p:bgPr>
    </p:bg>
    <p:spTree>
      <p:nvGrpSpPr>
        <p:cNvPr id="1" name=""/>
        <p:cNvGrpSpPr/>
        <p:nvPr/>
      </p:nvGrpSpPr>
      <p:grpSpPr>
        <a:xfrm>
          <a:off x="0" y="0"/>
          <a:ext cx="0" cy="0"/>
          <a:chOff x="0" y="0"/>
          <a:chExt cx="0" cy="0"/>
        </a:xfrm>
      </p:grpSpPr>
      <p:pic>
        <p:nvPicPr>
          <p:cNvPr id="5" name="Picture 4" descr="Association_KO.png"/>
          <p:cNvPicPr>
            <a:picLocks noChangeAspect="1"/>
          </p:cNvPicPr>
          <p:nvPr userDrawn="1"/>
        </p:nvPicPr>
        <p:blipFill rotWithShape="1">
          <a:blip r:embed="rId2">
            <a:extLst>
              <a:ext uri="{28A0092B-C50C-407E-A947-70E740481C1C}">
                <a14:useLocalDpi xmlns:a14="http://schemas.microsoft.com/office/drawing/2010/main" val="0"/>
              </a:ext>
            </a:extLst>
          </a:blip>
          <a:srcRect l="18519" t="32806" r="17806" b="32722"/>
          <a:stretch/>
        </p:blipFill>
        <p:spPr>
          <a:xfrm>
            <a:off x="507712" y="704988"/>
            <a:ext cx="1394460" cy="559448"/>
          </a:xfrm>
          <a:prstGeom prst="rect">
            <a:avLst/>
          </a:prstGeom>
        </p:spPr>
      </p:pic>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spTree>
    <p:extLst>
      <p:ext uri="{BB962C8B-B14F-4D97-AF65-F5344CB8AC3E}">
        <p14:creationId xmlns:p14="http://schemas.microsoft.com/office/powerpoint/2010/main" val="33971044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5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pic>
        <p:nvPicPr>
          <p:cNvPr id="6" name="Picture 5" descr="CIMA_KO_Large.png"/>
          <p:cNvPicPr>
            <a:picLocks noChangeAspect="1"/>
          </p:cNvPicPr>
          <p:nvPr userDrawn="1"/>
        </p:nvPicPr>
        <p:blipFill rotWithShape="1">
          <a:blip r:embed="rId3">
            <a:extLst>
              <a:ext uri="{28A0092B-C50C-407E-A947-70E740481C1C}">
                <a14:useLocalDpi xmlns:a14="http://schemas.microsoft.com/office/drawing/2010/main" val="0"/>
              </a:ext>
            </a:extLst>
          </a:blip>
          <a:srcRect l="18457" t="28261" r="17342" b="30708"/>
          <a:stretch/>
        </p:blipFill>
        <p:spPr>
          <a:xfrm>
            <a:off x="449263" y="635001"/>
            <a:ext cx="1189756" cy="662157"/>
          </a:xfrm>
          <a:prstGeom prst="rect">
            <a:avLst/>
          </a:prstGeom>
        </p:spPr>
      </p:pic>
    </p:spTree>
    <p:extLst>
      <p:ext uri="{BB962C8B-B14F-4D97-AF65-F5344CB8AC3E}">
        <p14:creationId xmlns:p14="http://schemas.microsoft.com/office/powerpoint/2010/main" val="15028151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6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pic>
        <p:nvPicPr>
          <p:cNvPr id="4" name="Picture 3" descr="CIMA_KO_Large.png"/>
          <p:cNvPicPr>
            <a:picLocks noChangeAspect="1"/>
          </p:cNvPicPr>
          <p:nvPr userDrawn="1"/>
        </p:nvPicPr>
        <p:blipFill rotWithShape="1">
          <a:blip r:embed="rId2">
            <a:extLst>
              <a:ext uri="{28A0092B-C50C-407E-A947-70E740481C1C}">
                <a14:useLocalDpi xmlns:a14="http://schemas.microsoft.com/office/drawing/2010/main" val="0"/>
              </a:ext>
            </a:extLst>
          </a:blip>
          <a:srcRect l="18457" t="28261" r="17342" b="30708"/>
          <a:stretch/>
        </p:blipFill>
        <p:spPr>
          <a:xfrm>
            <a:off x="449263" y="635001"/>
            <a:ext cx="1189756" cy="662157"/>
          </a:xfrm>
          <a:prstGeom prst="rect">
            <a:avLst/>
          </a:prstGeom>
        </p:spPr>
      </p:pic>
    </p:spTree>
    <p:extLst>
      <p:ext uri="{BB962C8B-B14F-4D97-AF65-F5344CB8AC3E}">
        <p14:creationId xmlns:p14="http://schemas.microsoft.com/office/powerpoint/2010/main" val="35527447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7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pic>
        <p:nvPicPr>
          <p:cNvPr id="5" name="Picture 4"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449262" y="683724"/>
            <a:ext cx="1237681" cy="613435"/>
          </a:xfrm>
          <a:prstGeom prst="rect">
            <a:avLst/>
          </a:prstGeom>
        </p:spPr>
      </p:pic>
    </p:spTree>
    <p:extLst>
      <p:ext uri="{BB962C8B-B14F-4D97-AF65-F5344CB8AC3E}">
        <p14:creationId xmlns:p14="http://schemas.microsoft.com/office/powerpoint/2010/main" val="4546041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8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pic>
        <p:nvPicPr>
          <p:cNvPr id="5" name="Picture 4" descr="AICPA_KO.png"/>
          <p:cNvPicPr>
            <a:picLocks noChangeAspect="1"/>
          </p:cNvPicPr>
          <p:nvPr userDrawn="1"/>
        </p:nvPicPr>
        <p:blipFill rotWithShape="1">
          <a:blip r:embed="rId2">
            <a:extLst>
              <a:ext uri="{28A0092B-C50C-407E-A947-70E740481C1C}">
                <a14:useLocalDpi xmlns:a14="http://schemas.microsoft.com/office/drawing/2010/main" val="0"/>
              </a:ext>
            </a:extLst>
          </a:blip>
          <a:srcRect l="17640" t="31193" r="17597" b="30901"/>
          <a:stretch/>
        </p:blipFill>
        <p:spPr>
          <a:xfrm>
            <a:off x="449262" y="683724"/>
            <a:ext cx="1237681" cy="613435"/>
          </a:xfrm>
          <a:prstGeom prst="rect">
            <a:avLst/>
          </a:prstGeom>
        </p:spPr>
      </p:pic>
    </p:spTree>
    <p:extLst>
      <p:ext uri="{BB962C8B-B14F-4D97-AF65-F5344CB8AC3E}">
        <p14:creationId xmlns:p14="http://schemas.microsoft.com/office/powerpoint/2010/main" val="16970372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1485"/>
            <a:ext cx="7772400" cy="1468967"/>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FASAB Update</a:t>
            </a:r>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231920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1"/>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1"/>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FASAB Update</a:t>
            </a:r>
            <a:endParaRPr lang="en-US"/>
          </a:p>
        </p:txBody>
      </p:sp>
      <p:sp>
        <p:nvSpPr>
          <p:cNvPr id="7" name="Slide Number Placeholder 6"/>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FASAB Update</a:t>
            </a:r>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8780055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31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FASAB Update</a:t>
            </a:r>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3304397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FASAB Update</a:t>
            </a:r>
            <a:endParaRPr lang="en-US"/>
          </a:p>
        </p:txBody>
      </p:sp>
      <p:sp>
        <p:nvSpPr>
          <p:cNvPr id="7" name="Slide Number Placeholder 6"/>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47604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FASAB Update</a:t>
            </a:r>
            <a:endParaRPr lang="en-US"/>
          </a:p>
        </p:txBody>
      </p:sp>
      <p:sp>
        <p:nvSpPr>
          <p:cNvPr id="9" name="Slide Number Placeholder 8"/>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8609202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FASAB Update</a:t>
            </a:r>
            <a:endParaRPr lang="en-US"/>
          </a:p>
        </p:txBody>
      </p:sp>
      <p:sp>
        <p:nvSpPr>
          <p:cNvPr id="5" name="Slide Number Placeholder 4"/>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8609620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FASAB Update</a:t>
            </a:r>
            <a:endParaRPr lang="en-US"/>
          </a:p>
        </p:txBody>
      </p:sp>
      <p:sp>
        <p:nvSpPr>
          <p:cNvPr id="4" name="Slide Number Placeholder 3"/>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9551195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1"/>
            <a:ext cx="3008313" cy="116204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FASAB Update</a:t>
            </a:r>
            <a:endParaRPr lang="en-US"/>
          </a:p>
        </p:txBody>
      </p:sp>
      <p:sp>
        <p:nvSpPr>
          <p:cNvPr id="7" name="Slide Number Placeholder 6"/>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7875553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726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3833"/>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FASAB Update</a:t>
            </a:r>
            <a:endParaRPr lang="en-US"/>
          </a:p>
        </p:txBody>
      </p:sp>
      <p:sp>
        <p:nvSpPr>
          <p:cNvPr id="7" name="Slide Number Placeholder 6"/>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9206248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FASAB Update</a:t>
            </a:r>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41000153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167"/>
            <a:ext cx="2057400" cy="5850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167"/>
            <a:ext cx="6019800" cy="58504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FASAB Update</a:t>
            </a:r>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710435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r>
              <a:rPr lang="en-US" smtClean="0"/>
              <a:t>FASAB Update</a:t>
            </a:r>
            <a:endParaRPr lang="en-US"/>
          </a:p>
        </p:txBody>
      </p:sp>
      <p:sp>
        <p:nvSpPr>
          <p:cNvPr id="9" name="Slide Number Placeholder 8"/>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r>
              <a:rPr lang="en-US" smtClean="0"/>
              <a:t>FASAB Update</a:t>
            </a:r>
            <a:endParaRPr lang="en-US"/>
          </a:p>
        </p:txBody>
      </p:sp>
      <p:sp>
        <p:nvSpPr>
          <p:cNvPr id="5" name="Slide Number Placeholder 4"/>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r>
              <a:rPr lang="en-US" smtClean="0"/>
              <a:t>FASAB Update</a:t>
            </a:r>
            <a:endParaRPr lang="en-US"/>
          </a:p>
        </p:txBody>
      </p:sp>
      <p:sp>
        <p:nvSpPr>
          <p:cNvPr id="4" name="Slide Number Placeholder 3"/>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FASAB Update</a:t>
            </a:r>
            <a:endParaRPr lang="en-US"/>
          </a:p>
        </p:txBody>
      </p:sp>
      <p:sp>
        <p:nvSpPr>
          <p:cNvPr id="7" name="Slide Number Placeholder 6"/>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70"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5"/>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FASAB Update</a:t>
            </a:r>
            <a:endParaRPr lang="en-US"/>
          </a:p>
        </p:txBody>
      </p:sp>
      <p:sp>
        <p:nvSpPr>
          <p:cNvPr id="7" name="Slide Number Placeholder 6"/>
          <p:cNvSpPr>
            <a:spLocks noGrp="1"/>
          </p:cNvSpPr>
          <p:nvPr>
            <p:ph type="sldNum" sz="quarter" idx="12"/>
          </p:nvPr>
        </p:nvSpPr>
        <p:spPr/>
        <p:txBody>
          <a:bodyPr/>
          <a:lstStyle>
            <a:extLst/>
          </a:lstStyle>
          <a:p>
            <a:fld id="{80FBB8BA-9C6A-4A48-A369-70FBD2FA98DA}" type="slidenum">
              <a:rPr lang="en-US" smtClean="0"/>
              <a:t>‹#›</a:t>
            </a:fld>
            <a:endParaRPr lang="en-US"/>
          </a:p>
        </p:txBody>
      </p:sp>
      <p:sp>
        <p:nvSpPr>
          <p:cNvPr id="10" name="Picture Placeholder 9"/>
          <p:cNvSpPr>
            <a:spLocks noGrp="1"/>
          </p:cNvSpPr>
          <p:nvPr>
            <p:ph type="pic" idx="1"/>
          </p:nvPr>
        </p:nvSpPr>
        <p:spPr>
          <a:xfrm>
            <a:off x="663682" y="1041003"/>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2.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40">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3"/>
          </a:xfrm>
          <a:prstGeom prst="rect">
            <a:avLst/>
          </a:prstGeom>
        </p:spPr>
        <p:txBody>
          <a:bodyPr vert="horz" tIns="0" bIns="0" anchor="b"/>
          <a:lstStyle>
            <a:lvl1pPr algn="l" eaLnBrk="1" latinLnBrk="0" hangingPunct="1">
              <a:defRPr kumimoji="0" sz="1000">
                <a:solidFill>
                  <a:schemeClr val="tx2"/>
                </a:solidFill>
              </a:defRPr>
            </a:lvl1pPr>
            <a:extLst/>
          </a:lstStyle>
          <a:p>
            <a:endParaRPr lang="en-US"/>
          </a:p>
        </p:txBody>
      </p:sp>
      <p:sp>
        <p:nvSpPr>
          <p:cNvPr id="4" name="Footer Placeholder 3"/>
          <p:cNvSpPr>
            <a:spLocks noGrp="1"/>
          </p:cNvSpPr>
          <p:nvPr>
            <p:ph type="ftr" sz="quarter" idx="3"/>
          </p:nvPr>
        </p:nvSpPr>
        <p:spPr>
          <a:xfrm>
            <a:off x="457200" y="6557947"/>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en-US" smtClean="0"/>
              <a:t>FASAB Update</a:t>
            </a:r>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0FBB8BA-9C6A-4A48-A369-70FBD2FA98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650" r:id="rId13"/>
    <p:sldLayoutId id="2147483661" r:id="rId14"/>
    <p:sldLayoutId id="2147483679" r:id="rId15"/>
    <p:sldLayoutId id="2147483665" r:id="rId16"/>
    <p:sldLayoutId id="2147483663" r:id="rId17"/>
    <p:sldLayoutId id="2147483664" r:id="rId18"/>
    <p:sldLayoutId id="2147483669" r:id="rId19"/>
    <p:sldLayoutId id="2147483683" r:id="rId20"/>
    <p:sldLayoutId id="2147483681" r:id="rId21"/>
    <p:sldLayoutId id="2147483685" r:id="rId22"/>
    <p:sldLayoutId id="2147483682" r:id="rId23"/>
    <p:sldLayoutId id="2147483686" r:id="rId24"/>
    <p:sldLayoutId id="2147483684" r:id="rId25"/>
    <p:sldLayoutId id="2147483687" r:id="rId26"/>
    <p:sldLayoutId id="2147483666" r:id="rId27"/>
    <p:sldLayoutId id="2147483668" r:id="rId28"/>
    <p:sldLayoutId id="2147483680"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Lst>
  <p:hf hdr="0" ft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5167"/>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43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FASAB Update</a:t>
            </a:r>
            <a:endParaRPr lang="en-US"/>
          </a:p>
        </p:txBody>
      </p:sp>
      <p:sp>
        <p:nvSpPr>
          <p:cNvPr id="6" name="Slide Number Placeholder 5"/>
          <p:cNvSpPr>
            <a:spLocks noGrp="1"/>
          </p:cNvSpPr>
          <p:nvPr>
            <p:ph type="sldNum" sz="quarter" idx="4"/>
          </p:nvPr>
        </p:nvSpPr>
        <p:spPr>
          <a:xfrm>
            <a:off x="6553200" y="6356351"/>
            <a:ext cx="2133600" cy="366183"/>
          </a:xfrm>
          <a:prstGeom prst="rect">
            <a:avLst/>
          </a:prstGeom>
        </p:spPr>
        <p:txBody>
          <a:bodyPr vert="horz" lIns="91440" tIns="45720" rIns="91440" bIns="45720" rtlCol="0" anchor="ctr"/>
          <a:lstStyle>
            <a:lvl1pPr algn="r">
              <a:defRPr sz="1200">
                <a:solidFill>
                  <a:schemeClr val="tx1">
                    <a:tint val="75000"/>
                  </a:schemeClr>
                </a:solidFill>
              </a:defRPr>
            </a:lvl1pPr>
          </a:lstStyle>
          <a:p>
            <a:fld id="{CFCC47FC-0896-4A29-A541-E5AF8F6D989A}" type="slidenum">
              <a:rPr lang="en-US" smtClean="0"/>
              <a:t>‹#›</a:t>
            </a:fld>
            <a:endParaRPr lang="en-US"/>
          </a:p>
        </p:txBody>
      </p:sp>
    </p:spTree>
    <p:extLst>
      <p:ext uri="{BB962C8B-B14F-4D97-AF65-F5344CB8AC3E}">
        <p14:creationId xmlns:p14="http://schemas.microsoft.com/office/powerpoint/2010/main" val="2280887667"/>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12.xml"/><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060"/>
                </a:solidFill>
              </a:rPr>
              <a:t>FASAB Update</a:t>
            </a:r>
            <a:endParaRPr lang="en-US" sz="3600" dirty="0">
              <a:solidFill>
                <a:srgbClr val="002060"/>
              </a:solidFill>
            </a:endParaRPr>
          </a:p>
        </p:txBody>
      </p:sp>
      <p:sp>
        <p:nvSpPr>
          <p:cNvPr id="3" name="Subtitle 2"/>
          <p:cNvSpPr>
            <a:spLocks noGrp="1"/>
          </p:cNvSpPr>
          <p:nvPr>
            <p:ph type="body" sz="quarter" idx="13"/>
          </p:nvPr>
        </p:nvSpPr>
        <p:spPr>
          <a:xfrm>
            <a:off x="241161" y="1433261"/>
            <a:ext cx="7988442" cy="4914027"/>
          </a:xfrm>
        </p:spPr>
        <p:txBody>
          <a:bodyPr/>
          <a:lstStyle/>
          <a:p>
            <a:pPr marL="0" lvl="0" indent="0" algn="ctr">
              <a:lnSpc>
                <a:spcPct val="100000"/>
              </a:lnSpc>
              <a:spcBef>
                <a:spcPct val="20000"/>
              </a:spcBef>
              <a:spcAft>
                <a:spcPts val="0"/>
              </a:spcAft>
              <a:buClr>
                <a:srgbClr val="E6051C"/>
              </a:buClr>
              <a:buNone/>
            </a:pPr>
            <a:endParaRPr lang="en-US" sz="3200" dirty="0" smtClean="0">
              <a:solidFill>
                <a:srgbClr val="0E124E">
                  <a:lumMod val="75000"/>
                  <a:lumOff val="25000"/>
                </a:srgbClr>
              </a:solidFill>
              <a:ea typeface="ＭＳ Ｐゴシック" pitchFamily="-64" charset="-128"/>
            </a:endParaRPr>
          </a:p>
          <a:p>
            <a:pPr marL="0" indent="0" algn="ctr">
              <a:lnSpc>
                <a:spcPct val="100000"/>
              </a:lnSpc>
              <a:spcBef>
                <a:spcPct val="20000"/>
              </a:spcBef>
              <a:spcAft>
                <a:spcPts val="0"/>
              </a:spcAft>
              <a:buClr>
                <a:srgbClr val="E6051C"/>
              </a:buClr>
              <a:buNone/>
            </a:pPr>
            <a:r>
              <a:rPr lang="en-US" sz="3200" dirty="0">
                <a:solidFill>
                  <a:schemeClr val="accent2">
                    <a:lumMod val="50000"/>
                  </a:schemeClr>
                </a:solidFill>
              </a:rPr>
              <a:t>AGA Montgomery/PG Chapter Winter </a:t>
            </a:r>
            <a:r>
              <a:rPr lang="en-US" sz="3200" dirty="0" smtClean="0">
                <a:solidFill>
                  <a:schemeClr val="accent2">
                    <a:lumMod val="50000"/>
                  </a:schemeClr>
                </a:solidFill>
              </a:rPr>
              <a:t>Workshop</a:t>
            </a:r>
            <a:endParaRPr lang="en-US" sz="3200" dirty="0">
              <a:solidFill>
                <a:schemeClr val="accent2">
                  <a:lumMod val="50000"/>
                </a:schemeClr>
              </a:solidFill>
            </a:endParaRPr>
          </a:p>
          <a:p>
            <a:pPr marL="0" lvl="0" indent="0" algn="ctr">
              <a:lnSpc>
                <a:spcPct val="100000"/>
              </a:lnSpc>
              <a:spcBef>
                <a:spcPct val="20000"/>
              </a:spcBef>
              <a:spcAft>
                <a:spcPts val="0"/>
              </a:spcAft>
              <a:buClr>
                <a:srgbClr val="E6051C"/>
              </a:buClr>
              <a:buNone/>
            </a:pPr>
            <a:r>
              <a:rPr lang="en-US" sz="3200" dirty="0" smtClean="0">
                <a:solidFill>
                  <a:srgbClr val="0E124E">
                    <a:lumMod val="75000"/>
                    <a:lumOff val="25000"/>
                  </a:srgbClr>
                </a:solidFill>
                <a:ea typeface="ＭＳ Ｐゴシック" pitchFamily="-64" charset="-128"/>
              </a:rPr>
              <a:t>December 13, 2017</a:t>
            </a:r>
          </a:p>
          <a:p>
            <a:pPr marL="0" lvl="0" indent="0" algn="ctr">
              <a:lnSpc>
                <a:spcPct val="100000"/>
              </a:lnSpc>
              <a:spcBef>
                <a:spcPct val="20000"/>
              </a:spcBef>
              <a:spcAft>
                <a:spcPts val="0"/>
              </a:spcAft>
              <a:buClr>
                <a:srgbClr val="E6051C"/>
              </a:buClr>
              <a:buNone/>
            </a:pPr>
            <a:endParaRPr lang="en-US" sz="3200" dirty="0">
              <a:solidFill>
                <a:srgbClr val="0E124E">
                  <a:lumMod val="75000"/>
                  <a:lumOff val="25000"/>
                </a:srgbClr>
              </a:solidFill>
              <a:ea typeface="ＭＳ Ｐゴシック" pitchFamily="-64" charset="-128"/>
            </a:endParaRPr>
          </a:p>
          <a:p>
            <a:pPr marL="0" lvl="0" indent="0" algn="ctr">
              <a:lnSpc>
                <a:spcPct val="100000"/>
              </a:lnSpc>
              <a:spcBef>
                <a:spcPct val="20000"/>
              </a:spcBef>
              <a:spcAft>
                <a:spcPts val="0"/>
              </a:spcAft>
              <a:buClr>
                <a:srgbClr val="E6051C"/>
              </a:buClr>
              <a:buNone/>
            </a:pPr>
            <a:r>
              <a:rPr lang="en-US" sz="3200" dirty="0" smtClean="0">
                <a:solidFill>
                  <a:srgbClr val="0E124E">
                    <a:lumMod val="75000"/>
                    <a:lumOff val="25000"/>
                  </a:srgbClr>
                </a:solidFill>
                <a:ea typeface="ＭＳ Ｐゴシック" pitchFamily="-64" charset="-128"/>
              </a:rPr>
              <a:t>Wendy M. Payne, CPA, CGFM</a:t>
            </a:r>
          </a:p>
        </p:txBody>
      </p:sp>
    </p:spTree>
    <p:extLst>
      <p:ext uri="{BB962C8B-B14F-4D97-AF65-F5344CB8AC3E}">
        <p14:creationId xmlns:p14="http://schemas.microsoft.com/office/powerpoint/2010/main" val="26602819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Risk Assumed Project</a:t>
            </a:r>
            <a:endParaRPr lang="en-US" sz="3600" b="1" dirty="0"/>
          </a:p>
        </p:txBody>
      </p:sp>
      <p:sp>
        <p:nvSpPr>
          <p:cNvPr id="4" name="Content Placeholder 2"/>
          <p:cNvSpPr txBox="1">
            <a:spLocks/>
          </p:cNvSpPr>
          <p:nvPr/>
        </p:nvSpPr>
        <p:spPr>
          <a:xfrm>
            <a:off x="524387" y="1454549"/>
            <a:ext cx="8162412" cy="460422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200"/>
              </a:spcBef>
              <a:spcAft>
                <a:spcPts val="1200"/>
              </a:spcAft>
              <a:buNone/>
            </a:pPr>
            <a:r>
              <a:rPr lang="en-US" sz="3400" dirty="0">
                <a:solidFill>
                  <a:srgbClr val="7030A0"/>
                </a:solidFill>
                <a:latin typeface="Arial" pitchFamily="-64" charset="0"/>
                <a:ea typeface="ＭＳ Ｐゴシック" pitchFamily="-64" charset="-128"/>
              </a:rPr>
              <a:t>Two Phases:</a:t>
            </a:r>
          </a:p>
          <a:p>
            <a:pPr>
              <a:spcBef>
                <a:spcPts val="1200"/>
              </a:spcBef>
              <a:spcAft>
                <a:spcPts val="1200"/>
              </a:spcAft>
            </a:pPr>
            <a:r>
              <a:rPr lang="en-US" sz="3400" dirty="0">
                <a:latin typeface="Arial" pitchFamily="-64" charset="0"/>
                <a:ea typeface="ＭＳ Ｐゴシック" pitchFamily="-64" charset="-128"/>
              </a:rPr>
              <a:t> </a:t>
            </a:r>
            <a:r>
              <a:rPr lang="en-US" sz="3400" dirty="0">
                <a:solidFill>
                  <a:srgbClr val="7030A0"/>
                </a:solidFill>
                <a:latin typeface="Arial" pitchFamily="-64" charset="0"/>
                <a:ea typeface="ＭＳ Ｐゴシック" pitchFamily="-64" charset="-128"/>
              </a:rPr>
              <a:t>Insurance </a:t>
            </a:r>
            <a:r>
              <a:rPr lang="en-US" sz="3400" dirty="0" smtClean="0">
                <a:solidFill>
                  <a:srgbClr val="7030A0"/>
                </a:solidFill>
                <a:latin typeface="Arial" pitchFamily="-64" charset="0"/>
                <a:ea typeface="ＭＳ Ｐゴシック" pitchFamily="-64" charset="-128"/>
              </a:rPr>
              <a:t>Programs</a:t>
            </a:r>
          </a:p>
          <a:p>
            <a:pPr lvl="1">
              <a:spcBef>
                <a:spcPts val="1200"/>
              </a:spcBef>
              <a:spcAft>
                <a:spcPts val="1200"/>
              </a:spcAft>
            </a:pPr>
            <a:r>
              <a:rPr lang="en-US" sz="3000" dirty="0" smtClean="0">
                <a:solidFill>
                  <a:srgbClr val="7030A0"/>
                </a:solidFill>
                <a:latin typeface="Arial" pitchFamily="-64" charset="0"/>
                <a:ea typeface="ＭＳ Ｐゴシック" pitchFamily="-64" charset="-128"/>
              </a:rPr>
              <a:t>(SFFAS 51 Issued)</a:t>
            </a:r>
            <a:endParaRPr lang="en-US" sz="3000" dirty="0">
              <a:solidFill>
                <a:srgbClr val="7030A0"/>
              </a:solidFill>
              <a:latin typeface="Arial" pitchFamily="-64" charset="0"/>
              <a:ea typeface="ＭＳ Ｐゴシック" pitchFamily="-64" charset="-128"/>
            </a:endParaRPr>
          </a:p>
          <a:p>
            <a:pPr>
              <a:spcBef>
                <a:spcPts val="1200"/>
              </a:spcBef>
              <a:spcAft>
                <a:spcPts val="1200"/>
              </a:spcAft>
            </a:pPr>
            <a:r>
              <a:rPr lang="en-US" sz="3400" dirty="0">
                <a:solidFill>
                  <a:srgbClr val="7030A0"/>
                </a:solidFill>
                <a:latin typeface="Arial" pitchFamily="-64" charset="0"/>
                <a:ea typeface="ＭＳ Ｐゴシック" pitchFamily="-64" charset="-128"/>
              </a:rPr>
              <a:t> Risk Assumed Phase II</a:t>
            </a:r>
            <a:endParaRPr lang="en-US" dirty="0" smtClean="0">
              <a:solidFill>
                <a:srgbClr val="7030A0"/>
              </a:solidFill>
            </a:endParaRPr>
          </a:p>
          <a:p>
            <a:pPr lvl="1"/>
            <a:endParaRPr lang="en-US" dirty="0" smtClean="0"/>
          </a:p>
        </p:txBody>
      </p:sp>
      <p:pic>
        <p:nvPicPr>
          <p:cNvPr id="5" name="Picture 3" descr="C:\Users\paynew\AppData\Local\Microsoft\Windows\Temporary Internet Files\Content.IE5\IXH0OI7N\shutterstock_5045019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1982" y="2057049"/>
            <a:ext cx="2598277" cy="3399219"/>
          </a:xfrm>
          <a:prstGeom prst="rect">
            <a:avLst/>
          </a:prstGeom>
          <a:noFill/>
          <a:effectLst>
            <a:glow rad="228600">
              <a:schemeClr val="tx1">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2319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387" y="532785"/>
            <a:ext cx="7705212" cy="577731"/>
          </a:xfrm>
        </p:spPr>
        <p:txBody>
          <a:bodyPr>
            <a:normAutofit/>
          </a:bodyPr>
          <a:lstStyle/>
          <a:p>
            <a:r>
              <a:rPr lang="en-US" sz="3600" b="1" dirty="0" smtClean="0"/>
              <a:t>Risk Assumed II (RAII)</a:t>
            </a:r>
            <a:endParaRPr lang="en-US" sz="3600" b="1" dirty="0"/>
          </a:p>
        </p:txBody>
      </p:sp>
      <p:sp>
        <p:nvSpPr>
          <p:cNvPr id="4" name="Content Placeholder 2"/>
          <p:cNvSpPr txBox="1">
            <a:spLocks/>
          </p:cNvSpPr>
          <p:nvPr/>
        </p:nvSpPr>
        <p:spPr>
          <a:xfrm>
            <a:off x="524387" y="1454549"/>
            <a:ext cx="8277586" cy="460422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spcBef>
                <a:spcPts val="1200"/>
              </a:spcBef>
              <a:spcAft>
                <a:spcPts val="600"/>
              </a:spcAft>
              <a:buClr>
                <a:schemeClr val="accent2"/>
              </a:buClr>
              <a:buSzTx/>
              <a:buNone/>
            </a:pPr>
            <a:r>
              <a:rPr lang="en-US" sz="2400" dirty="0">
                <a:solidFill>
                  <a:srgbClr val="7030A0"/>
                </a:solidFill>
              </a:rPr>
              <a:t>Will study significant risk shocks </a:t>
            </a:r>
          </a:p>
          <a:p>
            <a:pPr marL="0" lvl="1" indent="0">
              <a:spcBef>
                <a:spcPts val="1200"/>
              </a:spcBef>
              <a:spcAft>
                <a:spcPts val="600"/>
              </a:spcAft>
              <a:buClr>
                <a:schemeClr val="accent2"/>
              </a:buClr>
              <a:buSzTx/>
              <a:buNone/>
            </a:pPr>
            <a:r>
              <a:rPr lang="en-US" sz="2400" dirty="0">
                <a:solidFill>
                  <a:srgbClr val="7030A0"/>
                </a:solidFill>
              </a:rPr>
              <a:t>such as</a:t>
            </a:r>
          </a:p>
          <a:p>
            <a:pPr lvl="1"/>
            <a:endParaRPr lang="en-US" dirty="0" smtClean="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150204">
            <a:off x="1737457" y="2719420"/>
            <a:ext cx="2209800" cy="124417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1432" y="3199648"/>
            <a:ext cx="2133600" cy="1834677"/>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2753" y="1454547"/>
            <a:ext cx="2600325" cy="1743076"/>
          </a:xfrm>
          <a:prstGeom prst="rect">
            <a:avLst/>
          </a:prstGeom>
        </p:spPr>
      </p:pic>
      <p:sp>
        <p:nvSpPr>
          <p:cNvPr id="11" name="TextBox 10"/>
          <p:cNvSpPr txBox="1"/>
          <p:nvPr/>
        </p:nvSpPr>
        <p:spPr>
          <a:xfrm>
            <a:off x="7271721" y="2891872"/>
            <a:ext cx="1138453" cy="230832"/>
          </a:xfrm>
          <a:prstGeom prst="rect">
            <a:avLst/>
          </a:prstGeom>
          <a:solidFill>
            <a:schemeClr val="bg1"/>
          </a:solidFill>
        </p:spPr>
        <p:txBody>
          <a:bodyPr wrap="none" rtlCol="0">
            <a:spAutoFit/>
          </a:bodyPr>
          <a:lstStyle/>
          <a:p>
            <a:pPr defTabSz="914400"/>
            <a:r>
              <a:rPr lang="en-US" sz="900" dirty="0" smtClean="0">
                <a:solidFill>
                  <a:srgbClr val="FF0000"/>
                </a:solidFill>
              </a:rPr>
              <a:t>Photo by SPRC.org</a:t>
            </a:r>
            <a:endParaRPr lang="en-US" sz="900" dirty="0">
              <a:solidFill>
                <a:srgbClr val="FF0000"/>
              </a:solidFill>
            </a:endParaRPr>
          </a:p>
        </p:txBody>
      </p:sp>
      <p:pic>
        <p:nvPicPr>
          <p:cNvPr id="12" name="Picture 16" descr="C:\Users\paynew\AppData\Local\Microsoft\Windows\Temporary Internet Files\Content.IE5\XCQM22XA\terrorism-logo[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09588">
            <a:off x="6848223" y="3871596"/>
            <a:ext cx="2038350" cy="140872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39044" y="5130514"/>
            <a:ext cx="7108235" cy="923330"/>
          </a:xfrm>
          <a:prstGeom prst="rect">
            <a:avLst/>
          </a:prstGeom>
        </p:spPr>
        <p:txBody>
          <a:bodyPr wrap="square">
            <a:spAutoFit/>
          </a:bodyPr>
          <a:lstStyle/>
          <a:p>
            <a:r>
              <a:rPr lang="en-US" dirty="0">
                <a:solidFill>
                  <a:srgbClr val="7030A0"/>
                </a:solidFill>
              </a:rPr>
              <a:t>to determine accounting standards that provide </a:t>
            </a:r>
            <a:r>
              <a:rPr lang="en-US" u="sng" dirty="0">
                <a:solidFill>
                  <a:srgbClr val="7030A0"/>
                </a:solidFill>
              </a:rPr>
              <a:t>concise</a:t>
            </a:r>
            <a:r>
              <a:rPr lang="en-US" dirty="0">
                <a:solidFill>
                  <a:srgbClr val="7030A0"/>
                </a:solidFill>
              </a:rPr>
              <a:t>, </a:t>
            </a:r>
            <a:r>
              <a:rPr lang="en-US" u="sng" dirty="0">
                <a:solidFill>
                  <a:srgbClr val="7030A0"/>
                </a:solidFill>
              </a:rPr>
              <a:t>meaningful</a:t>
            </a:r>
            <a:r>
              <a:rPr lang="en-US" dirty="0">
                <a:solidFill>
                  <a:srgbClr val="7030A0"/>
                </a:solidFill>
              </a:rPr>
              <a:t>, and </a:t>
            </a:r>
            <a:r>
              <a:rPr lang="en-US" u="sng" dirty="0">
                <a:solidFill>
                  <a:srgbClr val="7030A0"/>
                </a:solidFill>
              </a:rPr>
              <a:t>transparent</a:t>
            </a:r>
            <a:r>
              <a:rPr lang="en-US" dirty="0">
                <a:solidFill>
                  <a:srgbClr val="7030A0"/>
                </a:solidFill>
              </a:rPr>
              <a:t> information regarding the potential impact to </a:t>
            </a:r>
            <a:r>
              <a:rPr lang="en-US" b="1" dirty="0">
                <a:solidFill>
                  <a:srgbClr val="7030A0"/>
                </a:solidFill>
              </a:rPr>
              <a:t>the fiscal health of the federal government</a:t>
            </a:r>
            <a:r>
              <a:rPr lang="en-US" dirty="0">
                <a:solidFill>
                  <a:srgbClr val="7030A0"/>
                </a:solidFill>
              </a:rPr>
              <a:t>.</a:t>
            </a:r>
          </a:p>
        </p:txBody>
      </p:sp>
    </p:spTree>
    <p:extLst>
      <p:ext uri="{BB962C8B-B14F-4D97-AF65-F5344CB8AC3E}">
        <p14:creationId xmlns:p14="http://schemas.microsoft.com/office/powerpoint/2010/main" val="9948472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RAII Status &amp; Challenges</a:t>
            </a:r>
            <a:endParaRPr lang="en-US" sz="3600" b="1" dirty="0"/>
          </a:p>
        </p:txBody>
      </p:sp>
      <p:sp>
        <p:nvSpPr>
          <p:cNvPr id="4" name="Content Placeholder 3"/>
          <p:cNvSpPr txBox="1">
            <a:spLocks/>
          </p:cNvSpPr>
          <p:nvPr/>
        </p:nvSpPr>
        <p:spPr>
          <a:xfrm>
            <a:off x="458529" y="1400568"/>
            <a:ext cx="8162412" cy="4844341"/>
          </a:xfrm>
          <a:prstGeom prst="rect">
            <a:avLst/>
          </a:prstGeom>
        </p:spPr>
        <p:txBody>
          <a:bodyPr>
            <a:normAutofit fontScale="3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576"/>
              </a:spcBef>
              <a:spcAft>
                <a:spcPts val="600"/>
              </a:spcAft>
            </a:pPr>
            <a:r>
              <a:rPr lang="en-US" sz="8000" b="1" dirty="0" smtClean="0">
                <a:solidFill>
                  <a:srgbClr val="7030A0"/>
                </a:solidFill>
                <a:latin typeface="Arial" panose="020B0604020202020204" pitchFamily="34" charset="0"/>
                <a:cs typeface="Arial" panose="020B0604020202020204" pitchFamily="34" charset="0"/>
              </a:rPr>
              <a:t>Status</a:t>
            </a:r>
          </a:p>
          <a:p>
            <a:pPr lvl="1">
              <a:spcBef>
                <a:spcPts val="576"/>
              </a:spcBef>
              <a:spcAft>
                <a:spcPts val="600"/>
              </a:spcAft>
            </a:pPr>
            <a:r>
              <a:rPr lang="en-US" sz="7400" dirty="0" smtClean="0">
                <a:solidFill>
                  <a:srgbClr val="7030A0"/>
                </a:solidFill>
                <a:latin typeface="Arial" panose="020B0604020202020204" pitchFamily="34" charset="0"/>
                <a:cs typeface="Arial" panose="020B0604020202020204" pitchFamily="34" charset="0"/>
              </a:rPr>
              <a:t>Two roundtables</a:t>
            </a:r>
          </a:p>
          <a:p>
            <a:pPr lvl="1">
              <a:spcBef>
                <a:spcPts val="576"/>
              </a:spcBef>
              <a:spcAft>
                <a:spcPts val="600"/>
              </a:spcAft>
            </a:pPr>
            <a:r>
              <a:rPr lang="en-US" sz="7400" dirty="0" smtClean="0">
                <a:solidFill>
                  <a:srgbClr val="7030A0"/>
                </a:solidFill>
                <a:latin typeface="Arial" panose="020B0604020202020204" pitchFamily="34" charset="0"/>
                <a:cs typeface="Arial" panose="020B0604020202020204" pitchFamily="34" charset="0"/>
              </a:rPr>
              <a:t>USAFacts Report </a:t>
            </a:r>
          </a:p>
          <a:p>
            <a:pPr lvl="1">
              <a:spcBef>
                <a:spcPts val="576"/>
              </a:spcBef>
              <a:spcAft>
                <a:spcPts val="600"/>
              </a:spcAft>
            </a:pPr>
            <a:r>
              <a:rPr lang="en-US" sz="7400" dirty="0" smtClean="0">
                <a:solidFill>
                  <a:srgbClr val="7030A0"/>
                </a:solidFill>
                <a:latin typeface="Arial" panose="020B0604020202020204" pitchFamily="34" charset="0"/>
                <a:cs typeface="Arial" panose="020B0604020202020204" pitchFamily="34" charset="0"/>
              </a:rPr>
              <a:t>Ongoing gap analysis – meeting with practitioners</a:t>
            </a:r>
          </a:p>
          <a:p>
            <a:pPr>
              <a:spcBef>
                <a:spcPts val="576"/>
              </a:spcBef>
              <a:spcAft>
                <a:spcPts val="600"/>
              </a:spcAft>
            </a:pPr>
            <a:r>
              <a:rPr lang="en-US" sz="8000" b="1" dirty="0" smtClean="0">
                <a:solidFill>
                  <a:srgbClr val="7030A0"/>
                </a:solidFill>
                <a:latin typeface="Arial" panose="020B0604020202020204" pitchFamily="34" charset="0"/>
                <a:cs typeface="Arial" panose="020B0604020202020204" pitchFamily="34" charset="0"/>
              </a:rPr>
              <a:t>Challenges</a:t>
            </a:r>
          </a:p>
          <a:p>
            <a:pPr lvl="1">
              <a:spcBef>
                <a:spcPts val="576"/>
              </a:spcBef>
              <a:spcAft>
                <a:spcPts val="1200"/>
              </a:spcAft>
            </a:pPr>
            <a:r>
              <a:rPr lang="en-US" sz="7400" dirty="0" smtClean="0">
                <a:solidFill>
                  <a:srgbClr val="7030A0"/>
                </a:solidFill>
                <a:latin typeface="Arial" pitchFamily="-64" charset="0"/>
                <a:ea typeface="ＭＳ Ｐゴシック" pitchFamily="-64" charset="-128"/>
              </a:rPr>
              <a:t>Model for Reporting RA</a:t>
            </a:r>
          </a:p>
          <a:p>
            <a:pPr lvl="1">
              <a:spcBef>
                <a:spcPts val="576"/>
              </a:spcBef>
              <a:spcAft>
                <a:spcPts val="1200"/>
              </a:spcAft>
            </a:pPr>
            <a:r>
              <a:rPr lang="en-US" sz="7400" dirty="0" smtClean="0">
                <a:solidFill>
                  <a:srgbClr val="7030A0"/>
                </a:solidFill>
                <a:latin typeface="Arial" pitchFamily="-64" charset="0"/>
                <a:ea typeface="ＭＳ Ｐゴシック" pitchFamily="-64" charset="-128"/>
              </a:rPr>
              <a:t>Balance of Information </a:t>
            </a:r>
          </a:p>
          <a:p>
            <a:pPr lvl="1">
              <a:spcBef>
                <a:spcPts val="576"/>
              </a:spcBef>
              <a:spcAft>
                <a:spcPts val="1200"/>
              </a:spcAft>
            </a:pPr>
            <a:r>
              <a:rPr lang="en-US" sz="7400" dirty="0" smtClean="0">
                <a:solidFill>
                  <a:srgbClr val="7030A0"/>
                </a:solidFill>
                <a:latin typeface="Arial" pitchFamily="-64" charset="0"/>
                <a:ea typeface="ＭＳ Ｐゴシック" pitchFamily="-64" charset="-128"/>
              </a:rPr>
              <a:t>Unique Risk Definitions</a:t>
            </a:r>
          </a:p>
          <a:p>
            <a:pPr lvl="1">
              <a:spcBef>
                <a:spcPts val="576"/>
              </a:spcBef>
              <a:spcAft>
                <a:spcPts val="1200"/>
              </a:spcAft>
            </a:pPr>
            <a:r>
              <a:rPr lang="en-US" sz="7400" dirty="0" smtClean="0">
                <a:solidFill>
                  <a:srgbClr val="7030A0"/>
                </a:solidFill>
                <a:latin typeface="Arial" pitchFamily="-64" charset="0"/>
                <a:ea typeface="ＭＳ Ｐゴシック" pitchFamily="-64" charset="-128"/>
              </a:rPr>
              <a:t>Measurement Uncertainty</a:t>
            </a:r>
          </a:p>
          <a:p>
            <a:pPr lvl="1"/>
            <a:endParaRPr lang="en-US" dirty="0"/>
          </a:p>
        </p:txBody>
      </p:sp>
    </p:spTree>
    <p:extLst>
      <p:ext uri="{BB962C8B-B14F-4D97-AF65-F5344CB8AC3E}">
        <p14:creationId xmlns:p14="http://schemas.microsoft.com/office/powerpoint/2010/main" val="39803128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Land</a:t>
            </a:r>
            <a:endParaRPr lang="en-US" sz="3600" b="1" dirty="0"/>
          </a:p>
        </p:txBody>
      </p:sp>
      <p:sp>
        <p:nvSpPr>
          <p:cNvPr id="5" name="Content Placeholder 2"/>
          <p:cNvSpPr txBox="1">
            <a:spLocks/>
          </p:cNvSpPr>
          <p:nvPr/>
        </p:nvSpPr>
        <p:spPr>
          <a:xfrm>
            <a:off x="212723" y="1278609"/>
            <a:ext cx="8280622" cy="485462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solidFill>
                  <a:srgbClr val="7030A0"/>
                </a:solidFill>
              </a:rPr>
              <a:t>Undertaken as a result of SFFAS 50 on Opening Balances.</a:t>
            </a:r>
          </a:p>
          <a:p>
            <a:r>
              <a:rPr lang="en-US" sz="2800" dirty="0" smtClean="0">
                <a:solidFill>
                  <a:srgbClr val="7030A0"/>
                </a:solidFill>
              </a:rPr>
              <a:t>Land reporting should be:</a:t>
            </a:r>
          </a:p>
          <a:p>
            <a:pPr lvl="1"/>
            <a:r>
              <a:rPr lang="en-US" dirty="0" smtClean="0">
                <a:solidFill>
                  <a:srgbClr val="7030A0"/>
                </a:solidFill>
              </a:rPr>
              <a:t>Consistent</a:t>
            </a:r>
          </a:p>
          <a:p>
            <a:pPr lvl="1"/>
            <a:r>
              <a:rPr lang="en-US" dirty="0" smtClean="0">
                <a:solidFill>
                  <a:srgbClr val="7030A0"/>
                </a:solidFill>
              </a:rPr>
              <a:t>Comparable </a:t>
            </a:r>
          </a:p>
          <a:p>
            <a:pPr lvl="1"/>
            <a:r>
              <a:rPr lang="en-US" dirty="0" smtClean="0">
                <a:solidFill>
                  <a:srgbClr val="7030A0"/>
                </a:solidFill>
              </a:rPr>
              <a:t>Useful</a:t>
            </a:r>
          </a:p>
          <a:p>
            <a:r>
              <a:rPr lang="en-US" sz="2800" dirty="0" smtClean="0">
                <a:solidFill>
                  <a:srgbClr val="7030A0"/>
                </a:solidFill>
              </a:rPr>
              <a:t>Hope for a proposal early next year</a:t>
            </a:r>
            <a:endParaRPr lang="en-US" sz="2800" dirty="0">
              <a:solidFill>
                <a:srgbClr val="7030A0"/>
              </a:solidFill>
            </a:endParaRPr>
          </a:p>
        </p:txBody>
      </p:sp>
    </p:spTree>
    <p:extLst>
      <p:ext uri="{BB962C8B-B14F-4D97-AF65-F5344CB8AC3E}">
        <p14:creationId xmlns:p14="http://schemas.microsoft.com/office/powerpoint/2010/main" val="1301563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8280623" cy="577731"/>
          </a:xfrm>
        </p:spPr>
        <p:txBody>
          <a:bodyPr>
            <a:noAutofit/>
          </a:bodyPr>
          <a:lstStyle/>
          <a:p>
            <a:r>
              <a:rPr lang="en-US" sz="2800" b="1" dirty="0" smtClean="0"/>
              <a:t>How Do We Account for Land Now? </a:t>
            </a:r>
            <a:br>
              <a:rPr lang="en-US" sz="2800" b="1" dirty="0" smtClean="0"/>
            </a:br>
            <a:r>
              <a:rPr lang="en-US" sz="2800" b="1" dirty="0" smtClean="0"/>
              <a:t>2 Buckets:</a:t>
            </a:r>
            <a:endParaRPr lang="en-US" sz="2800" b="1" dirty="0"/>
          </a:p>
        </p:txBody>
      </p:sp>
      <p:sp>
        <p:nvSpPr>
          <p:cNvPr id="4" name="Rectangle 3"/>
          <p:cNvSpPr txBox="1">
            <a:spLocks noChangeArrowheads="1"/>
          </p:cNvSpPr>
          <p:nvPr/>
        </p:nvSpPr>
        <p:spPr>
          <a:xfrm>
            <a:off x="524387" y="1660750"/>
            <a:ext cx="8298526" cy="473363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solidFill>
                  <a:srgbClr val="7030A0"/>
                </a:solidFill>
              </a:rPr>
              <a:t>SFFAS 6: General PP&amp;E land and land rights</a:t>
            </a:r>
          </a:p>
          <a:p>
            <a:pPr lvl="1"/>
            <a:r>
              <a:rPr lang="en-US" dirty="0" smtClean="0">
                <a:solidFill>
                  <a:srgbClr val="7030A0"/>
                </a:solidFill>
              </a:rPr>
              <a:t>Capitalize </a:t>
            </a:r>
            <a:endParaRPr lang="en-US" sz="2800" dirty="0" smtClean="0">
              <a:solidFill>
                <a:srgbClr val="7030A0"/>
              </a:solidFill>
            </a:endParaRPr>
          </a:p>
          <a:p>
            <a:r>
              <a:rPr lang="en-US" sz="2800" dirty="0" smtClean="0">
                <a:solidFill>
                  <a:srgbClr val="7030A0"/>
                </a:solidFill>
              </a:rPr>
              <a:t>SFFAS 29: Stewardship land</a:t>
            </a:r>
          </a:p>
          <a:p>
            <a:pPr lvl="1"/>
            <a:r>
              <a:rPr lang="en-US" dirty="0" smtClean="0">
                <a:solidFill>
                  <a:srgbClr val="7030A0"/>
                </a:solidFill>
              </a:rPr>
              <a:t>Note disclosures </a:t>
            </a:r>
          </a:p>
          <a:p>
            <a:pPr lvl="1"/>
            <a:r>
              <a:rPr lang="en-US" dirty="0" smtClean="0">
                <a:solidFill>
                  <a:srgbClr val="7030A0"/>
                </a:solidFill>
              </a:rPr>
              <a:t>No asset dollar amount shown on balance sheet</a:t>
            </a:r>
            <a:endParaRPr lang="en-US" dirty="0">
              <a:solidFill>
                <a:srgbClr val="7030A0"/>
              </a:solidFill>
            </a:endParaRPr>
          </a:p>
        </p:txBody>
      </p:sp>
    </p:spTree>
    <p:extLst>
      <p:ext uri="{BB962C8B-B14F-4D97-AF65-F5344CB8AC3E}">
        <p14:creationId xmlns:p14="http://schemas.microsoft.com/office/powerpoint/2010/main" val="16721230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065" y="532785"/>
            <a:ext cx="8280623" cy="577731"/>
          </a:xfrm>
        </p:spPr>
        <p:txBody>
          <a:bodyPr>
            <a:noAutofit/>
          </a:bodyPr>
          <a:lstStyle/>
          <a:p>
            <a:r>
              <a:rPr lang="en-US" sz="2000" b="1" dirty="0" smtClean="0"/>
              <a:t>Stewardship vs. GPP&amp;E Federal Land by Acreage (in Millions)</a:t>
            </a:r>
            <a:endParaRPr lang="en-US" sz="2000" b="1" dirty="0"/>
          </a:p>
        </p:txBody>
      </p:sp>
      <p:graphicFrame>
        <p:nvGraphicFramePr>
          <p:cNvPr id="4" name="Content Placeholder 25"/>
          <p:cNvGraphicFramePr>
            <a:graphicFrameLocks/>
          </p:cNvGraphicFramePr>
          <p:nvPr>
            <p:extLst>
              <p:ext uri="{D42A27DB-BD31-4B8C-83A1-F6EECF244321}">
                <p14:modId xmlns:p14="http://schemas.microsoft.com/office/powerpoint/2010/main" val="1579467206"/>
              </p:ext>
            </p:extLst>
          </p:nvPr>
        </p:nvGraphicFramePr>
        <p:xfrm>
          <a:off x="320877" y="1178235"/>
          <a:ext cx="7731742" cy="46386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696519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8280623" cy="577731"/>
          </a:xfrm>
        </p:spPr>
        <p:txBody>
          <a:bodyPr>
            <a:noAutofit/>
          </a:bodyPr>
          <a:lstStyle/>
          <a:p>
            <a:r>
              <a:rPr lang="en-US" sz="2800" b="1" dirty="0" smtClean="0"/>
              <a:t>What is the Board Considering?</a:t>
            </a:r>
            <a:endParaRPr lang="en-US" sz="2800" b="1" dirty="0"/>
          </a:p>
        </p:txBody>
      </p:sp>
      <p:sp>
        <p:nvSpPr>
          <p:cNvPr id="5" name="Content Placeholder 2"/>
          <p:cNvSpPr txBox="1">
            <a:spLocks/>
          </p:cNvSpPr>
          <p:nvPr/>
        </p:nvSpPr>
        <p:spPr>
          <a:xfrm>
            <a:off x="121265" y="1497636"/>
            <a:ext cx="8162412" cy="462194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800" dirty="0" smtClean="0">
                <a:solidFill>
                  <a:srgbClr val="7030A0"/>
                </a:solidFill>
              </a:rPr>
              <a:t>Goal – Consistency and Accountability</a:t>
            </a:r>
          </a:p>
          <a:p>
            <a:pPr lvl="1"/>
            <a:r>
              <a:rPr lang="en-US" sz="2400" dirty="0" smtClean="0">
                <a:solidFill>
                  <a:srgbClr val="7030A0"/>
                </a:solidFill>
              </a:rPr>
              <a:t>Removing capitalized amounts (expensing new land acquisitions)</a:t>
            </a:r>
          </a:p>
          <a:p>
            <a:pPr lvl="1"/>
            <a:r>
              <a:rPr lang="en-US" sz="2400" dirty="0" smtClean="0">
                <a:solidFill>
                  <a:srgbClr val="7030A0"/>
                </a:solidFill>
              </a:rPr>
              <a:t>Requiring Disclosures</a:t>
            </a:r>
          </a:p>
          <a:p>
            <a:pPr lvl="1"/>
            <a:r>
              <a:rPr lang="en-US" sz="2400" dirty="0" smtClean="0">
                <a:solidFill>
                  <a:srgbClr val="7030A0"/>
                </a:solidFill>
              </a:rPr>
              <a:t>Key amendments to SFFAS 6 &amp; 29 would include:</a:t>
            </a:r>
          </a:p>
          <a:p>
            <a:pPr lvl="2"/>
            <a:r>
              <a:rPr lang="en-US" dirty="0" smtClean="0">
                <a:solidFill>
                  <a:srgbClr val="7030A0"/>
                </a:solidFill>
              </a:rPr>
              <a:t>clarifying the categorization and reporting of land use,</a:t>
            </a:r>
          </a:p>
          <a:p>
            <a:pPr lvl="2"/>
            <a:r>
              <a:rPr lang="en-US" dirty="0" smtClean="0">
                <a:solidFill>
                  <a:srgbClr val="7030A0"/>
                </a:solidFill>
              </a:rPr>
              <a:t>broad acreage disclosure of acreage held-for-disposal</a:t>
            </a:r>
          </a:p>
          <a:p>
            <a:pPr lvl="1"/>
            <a:r>
              <a:rPr lang="en-US" sz="2400" dirty="0" smtClean="0">
                <a:solidFill>
                  <a:srgbClr val="7030A0"/>
                </a:solidFill>
              </a:rPr>
              <a:t>Rescinding Stewardship Land guidance in Technical Release 9.</a:t>
            </a:r>
            <a:endParaRPr lang="en-US" sz="2400" dirty="0">
              <a:solidFill>
                <a:srgbClr val="7030A0"/>
              </a:solidFill>
            </a:endParaRPr>
          </a:p>
        </p:txBody>
      </p:sp>
    </p:spTree>
    <p:extLst>
      <p:ext uri="{BB962C8B-B14F-4D97-AF65-F5344CB8AC3E}">
        <p14:creationId xmlns:p14="http://schemas.microsoft.com/office/powerpoint/2010/main" val="22555749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Proposed Land Use Categories</a:t>
            </a:r>
            <a:endParaRPr lang="en-US" sz="3200" b="1" dirty="0"/>
          </a:p>
        </p:txBody>
      </p:sp>
      <p:pic>
        <p:nvPicPr>
          <p:cNvPr id="6" name="Picture 5"/>
          <p:cNvPicPr/>
          <p:nvPr/>
        </p:nvPicPr>
        <p:blipFill rotWithShape="1">
          <a:blip r:embed="rId3"/>
          <a:srcRect l="31501" t="19691" r="17534" b="13212"/>
          <a:stretch/>
        </p:blipFill>
        <p:spPr bwMode="auto">
          <a:xfrm>
            <a:off x="1346171" y="1170439"/>
            <a:ext cx="5934075" cy="559850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383508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281" y="458329"/>
            <a:ext cx="8280623" cy="577731"/>
          </a:xfrm>
        </p:spPr>
        <p:txBody>
          <a:bodyPr>
            <a:noAutofit/>
          </a:bodyPr>
          <a:lstStyle/>
          <a:p>
            <a:r>
              <a:rPr lang="en-US" sz="3200" b="1" dirty="0" smtClean="0"/>
              <a:t>Leases</a:t>
            </a:r>
            <a:endParaRPr lang="en-US" sz="3200" b="1" dirty="0"/>
          </a:p>
        </p:txBody>
      </p:sp>
      <p:sp>
        <p:nvSpPr>
          <p:cNvPr id="4" name="Content Placeholder 2"/>
          <p:cNvSpPr txBox="1">
            <a:spLocks/>
          </p:cNvSpPr>
          <p:nvPr/>
        </p:nvSpPr>
        <p:spPr>
          <a:xfrm>
            <a:off x="524387" y="1104774"/>
            <a:ext cx="8162412" cy="4926081"/>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pPr>
            <a:r>
              <a:rPr lang="en-US" sz="2800" dirty="0" smtClean="0">
                <a:solidFill>
                  <a:srgbClr val="7030A0"/>
                </a:solidFill>
              </a:rPr>
              <a:t>FASAB collaborated with GASB to develop standards for governmental organizations.</a:t>
            </a:r>
          </a:p>
          <a:p>
            <a:pPr>
              <a:spcAft>
                <a:spcPts val="600"/>
              </a:spcAft>
            </a:pPr>
            <a:r>
              <a:rPr lang="en-US" sz="2800" dirty="0" smtClean="0">
                <a:solidFill>
                  <a:srgbClr val="7030A0"/>
                </a:solidFill>
              </a:rPr>
              <a:t>Lease proposal issued late last year and comments received. </a:t>
            </a:r>
          </a:p>
          <a:p>
            <a:pPr>
              <a:spcAft>
                <a:spcPts val="600"/>
              </a:spcAft>
            </a:pPr>
            <a:r>
              <a:rPr lang="en-US" sz="2800" dirty="0" smtClean="0">
                <a:solidFill>
                  <a:srgbClr val="7030A0"/>
                </a:solidFill>
              </a:rPr>
              <a:t>Board deliberations are</a:t>
            </a:r>
          </a:p>
          <a:p>
            <a:pPr marL="0" indent="0">
              <a:spcAft>
                <a:spcPts val="600"/>
              </a:spcAft>
              <a:buNone/>
            </a:pPr>
            <a:r>
              <a:rPr lang="en-US" sz="2800" dirty="0" smtClean="0">
                <a:solidFill>
                  <a:srgbClr val="7030A0"/>
                </a:solidFill>
              </a:rPr>
              <a:t>complete. Final editing</a:t>
            </a:r>
            <a:r>
              <a:rPr lang="en-US" dirty="0" smtClean="0">
                <a:solidFill>
                  <a:srgbClr val="7030A0"/>
                </a:solidFill>
              </a:rPr>
              <a:t>.</a:t>
            </a:r>
          </a:p>
        </p:txBody>
      </p:sp>
      <p:pic>
        <p:nvPicPr>
          <p:cNvPr id="6" name="Picture 5"/>
          <p:cNvPicPr>
            <a:picLocks noChangeAspect="1"/>
          </p:cNvPicPr>
          <p:nvPr/>
        </p:nvPicPr>
        <p:blipFill rotWithShape="1">
          <a:blip r:embed="rId3"/>
          <a:srcRect l="30000" t="8519" r="30833" b="5556"/>
          <a:stretch/>
        </p:blipFill>
        <p:spPr>
          <a:xfrm>
            <a:off x="5703453" y="3060971"/>
            <a:ext cx="2138750" cy="3221164"/>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1340387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Leases</a:t>
            </a:r>
            <a:endParaRPr lang="en-US" sz="3200" b="1" dirty="0"/>
          </a:p>
        </p:txBody>
      </p:sp>
      <p:sp>
        <p:nvSpPr>
          <p:cNvPr id="4" name="Content Placeholder 2"/>
          <p:cNvSpPr txBox="1">
            <a:spLocks/>
          </p:cNvSpPr>
          <p:nvPr/>
        </p:nvSpPr>
        <p:spPr>
          <a:xfrm>
            <a:off x="463273" y="1250687"/>
            <a:ext cx="8162412" cy="498491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Aft>
                <a:spcPts val="600"/>
              </a:spcAft>
              <a:buFont typeface="Arial"/>
              <a:buNone/>
            </a:pPr>
            <a:r>
              <a:rPr lang="en-US" b="1" dirty="0" smtClean="0">
                <a:solidFill>
                  <a:srgbClr val="7030A0"/>
                </a:solidFill>
              </a:rPr>
              <a:t>Proposal</a:t>
            </a:r>
            <a:r>
              <a:rPr lang="en-US" sz="3000" dirty="0" smtClean="0">
                <a:solidFill>
                  <a:srgbClr val="7030A0"/>
                </a:solidFill>
              </a:rPr>
              <a:t> </a:t>
            </a:r>
          </a:p>
          <a:p>
            <a:pPr>
              <a:spcAft>
                <a:spcPts val="600"/>
              </a:spcAft>
            </a:pPr>
            <a:r>
              <a:rPr lang="en-US" sz="3000" dirty="0" smtClean="0">
                <a:solidFill>
                  <a:srgbClr val="7030A0"/>
                </a:solidFill>
              </a:rPr>
              <a:t>Single Model Approach</a:t>
            </a:r>
          </a:p>
          <a:p>
            <a:pPr lvl="1">
              <a:spcAft>
                <a:spcPts val="600"/>
              </a:spcAft>
            </a:pPr>
            <a:r>
              <a:rPr lang="en-US" sz="2400" dirty="0" smtClean="0">
                <a:solidFill>
                  <a:srgbClr val="7030A0"/>
                </a:solidFill>
              </a:rPr>
              <a:t>short-term exception -  24 months</a:t>
            </a:r>
          </a:p>
          <a:p>
            <a:pPr>
              <a:spcAft>
                <a:spcPts val="600"/>
              </a:spcAft>
            </a:pPr>
            <a:r>
              <a:rPr lang="en-US" sz="3000" dirty="0" smtClean="0">
                <a:solidFill>
                  <a:srgbClr val="7030A0"/>
                </a:solidFill>
              </a:rPr>
              <a:t>Leases create “right of use” assets (resources)</a:t>
            </a:r>
          </a:p>
          <a:p>
            <a:pPr>
              <a:spcAft>
                <a:spcPts val="600"/>
              </a:spcAft>
            </a:pPr>
            <a:r>
              <a:rPr lang="en-US" sz="3000" dirty="0" smtClean="0">
                <a:solidFill>
                  <a:srgbClr val="7030A0"/>
                </a:solidFill>
              </a:rPr>
              <a:t>Leases create liabilities (obligation)</a:t>
            </a:r>
          </a:p>
          <a:p>
            <a:pPr>
              <a:spcAft>
                <a:spcPts val="600"/>
              </a:spcAft>
            </a:pPr>
            <a:r>
              <a:rPr lang="en-US" sz="3000" dirty="0" smtClean="0">
                <a:solidFill>
                  <a:srgbClr val="7030A0"/>
                </a:solidFill>
              </a:rPr>
              <a:t>Treatment should help identify the interest cost associated with leases.</a:t>
            </a:r>
            <a:endParaRPr lang="en-US" sz="3000" dirty="0">
              <a:solidFill>
                <a:srgbClr val="7030A0"/>
              </a:solidFill>
            </a:endParaRPr>
          </a:p>
        </p:txBody>
      </p:sp>
    </p:spTree>
    <p:extLst>
      <p:ext uri="{BB962C8B-B14F-4D97-AF65-F5344CB8AC3E}">
        <p14:creationId xmlns:p14="http://schemas.microsoft.com/office/powerpoint/2010/main" val="327639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a:t>
            </a:r>
            <a:endParaRPr lang="en-US" dirty="0"/>
          </a:p>
        </p:txBody>
      </p:sp>
      <p:sp>
        <p:nvSpPr>
          <p:cNvPr id="4" name="Text Placeholder 3"/>
          <p:cNvSpPr>
            <a:spLocks noGrp="1"/>
          </p:cNvSpPr>
          <p:nvPr>
            <p:ph type="body" sz="quarter" idx="13"/>
          </p:nvPr>
        </p:nvSpPr>
        <p:spPr/>
        <p:txBody>
          <a:bodyPr/>
          <a:lstStyle/>
          <a:p>
            <a:pPr marL="0" indent="0" algn="ctr">
              <a:buNone/>
            </a:pPr>
            <a:endParaRPr lang="en-US" dirty="0" smtClean="0">
              <a:solidFill>
                <a:schemeClr val="accent2">
                  <a:lumMod val="75000"/>
                </a:schemeClr>
              </a:solidFill>
            </a:endParaRPr>
          </a:p>
          <a:p>
            <a:pPr marL="0" indent="0" algn="ctr">
              <a:buNone/>
            </a:pPr>
            <a:endParaRPr lang="en-US" dirty="0">
              <a:solidFill>
                <a:schemeClr val="accent2">
                  <a:lumMod val="75000"/>
                </a:schemeClr>
              </a:solidFill>
            </a:endParaRPr>
          </a:p>
          <a:p>
            <a:pPr marL="0" indent="0" algn="ctr">
              <a:buNone/>
            </a:pPr>
            <a:endParaRPr lang="en-US" dirty="0" smtClean="0">
              <a:solidFill>
                <a:schemeClr val="accent2">
                  <a:lumMod val="75000"/>
                </a:schemeClr>
              </a:solidFill>
            </a:endParaRPr>
          </a:p>
          <a:p>
            <a:pPr marL="0" indent="0" algn="ctr">
              <a:buNone/>
            </a:pPr>
            <a:r>
              <a:rPr lang="en-US" sz="2400" dirty="0" smtClean="0">
                <a:solidFill>
                  <a:schemeClr val="accent2">
                    <a:lumMod val="75000"/>
                  </a:schemeClr>
                </a:solidFill>
              </a:rPr>
              <a:t>Views </a:t>
            </a:r>
            <a:r>
              <a:rPr lang="en-US" sz="2400" dirty="0">
                <a:solidFill>
                  <a:schemeClr val="accent2">
                    <a:lumMod val="75000"/>
                  </a:schemeClr>
                </a:solidFill>
              </a:rPr>
              <a:t>expressed are those of the </a:t>
            </a:r>
            <a:r>
              <a:rPr lang="en-US" sz="2400" dirty="0" smtClean="0">
                <a:solidFill>
                  <a:schemeClr val="accent2">
                    <a:lumMod val="75000"/>
                  </a:schemeClr>
                </a:solidFill>
              </a:rPr>
              <a:t>speaker.</a:t>
            </a:r>
            <a:endParaRPr lang="en-US" sz="2400" dirty="0">
              <a:solidFill>
                <a:schemeClr val="accent2">
                  <a:lumMod val="75000"/>
                </a:schemeClr>
              </a:solidFill>
            </a:endParaRPr>
          </a:p>
        </p:txBody>
      </p:sp>
    </p:spTree>
    <p:extLst>
      <p:ext uri="{BB962C8B-B14F-4D97-AF65-F5344CB8AC3E}">
        <p14:creationId xmlns:p14="http://schemas.microsoft.com/office/powerpoint/2010/main" val="3468279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Leases</a:t>
            </a:r>
            <a:endParaRPr lang="en-US" sz="3200" b="1" dirty="0"/>
          </a:p>
        </p:txBody>
      </p:sp>
      <p:sp>
        <p:nvSpPr>
          <p:cNvPr id="5" name="Content Placeholder 2"/>
          <p:cNvSpPr txBox="1">
            <a:spLocks/>
          </p:cNvSpPr>
          <p:nvPr/>
        </p:nvSpPr>
        <p:spPr>
          <a:xfrm>
            <a:off x="463273" y="1240663"/>
            <a:ext cx="8162412" cy="501355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Font typeface="Arial"/>
              <a:buNone/>
            </a:pPr>
            <a:r>
              <a:rPr lang="en-US" sz="3000" b="1" dirty="0" smtClean="0">
                <a:solidFill>
                  <a:srgbClr val="7030A0"/>
                </a:solidFill>
              </a:rPr>
              <a:t>Intragovernmental Exceptions:</a:t>
            </a:r>
          </a:p>
          <a:p>
            <a:pPr>
              <a:lnSpc>
                <a:spcPct val="150000"/>
              </a:lnSpc>
              <a:buFont typeface="Wingdings" panose="05000000000000000000" pitchFamily="2" charset="2"/>
              <a:buChar char="§"/>
            </a:pPr>
            <a:r>
              <a:rPr lang="en-US" sz="2800" dirty="0" smtClean="0">
                <a:solidFill>
                  <a:srgbClr val="7030A0"/>
                </a:solidFill>
              </a:rPr>
              <a:t>Leases between two consolidation entities </a:t>
            </a:r>
          </a:p>
          <a:p>
            <a:pPr lvl="1">
              <a:lnSpc>
                <a:spcPct val="150000"/>
              </a:lnSpc>
              <a:buFont typeface="Wingdings" panose="05000000000000000000" pitchFamily="2" charset="2"/>
              <a:buChar char="§"/>
            </a:pPr>
            <a:r>
              <a:rPr lang="en-US" i="1" dirty="0" smtClean="0">
                <a:solidFill>
                  <a:srgbClr val="7030A0"/>
                </a:solidFill>
              </a:rPr>
              <a:t>(as defined in SFFAS 47) </a:t>
            </a:r>
          </a:p>
          <a:p>
            <a:pPr>
              <a:lnSpc>
                <a:spcPct val="150000"/>
              </a:lnSpc>
              <a:buFont typeface="Wingdings" panose="05000000000000000000" pitchFamily="2" charset="2"/>
              <a:buChar char="§"/>
            </a:pPr>
            <a:r>
              <a:rPr lang="en-US" sz="2800" dirty="0" smtClean="0">
                <a:solidFill>
                  <a:srgbClr val="7030A0"/>
                </a:solidFill>
              </a:rPr>
              <a:t>Expensed by lessee when due and payable</a:t>
            </a:r>
          </a:p>
          <a:p>
            <a:pPr>
              <a:lnSpc>
                <a:spcPct val="150000"/>
              </a:lnSpc>
            </a:pPr>
            <a:r>
              <a:rPr lang="en-US" sz="2800" dirty="0" smtClean="0">
                <a:solidFill>
                  <a:srgbClr val="7030A0"/>
                </a:solidFill>
              </a:rPr>
              <a:t>Minimal disclosure requirements</a:t>
            </a:r>
          </a:p>
          <a:p>
            <a:endParaRPr lang="en-US" dirty="0"/>
          </a:p>
        </p:txBody>
      </p:sp>
    </p:spTree>
    <p:extLst>
      <p:ext uri="{BB962C8B-B14F-4D97-AF65-F5344CB8AC3E}">
        <p14:creationId xmlns:p14="http://schemas.microsoft.com/office/powerpoint/2010/main" val="11053555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Leases</a:t>
            </a:r>
            <a:endParaRPr lang="en-US" sz="3200" b="1" dirty="0"/>
          </a:p>
        </p:txBody>
      </p:sp>
      <p:sp>
        <p:nvSpPr>
          <p:cNvPr id="4" name="Rectangle 3"/>
          <p:cNvSpPr txBox="1">
            <a:spLocks noChangeArrowheads="1"/>
          </p:cNvSpPr>
          <p:nvPr/>
        </p:nvSpPr>
        <p:spPr>
          <a:xfrm>
            <a:off x="463275" y="1350652"/>
            <a:ext cx="8183563" cy="488234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576"/>
              </a:spcBef>
              <a:buFont typeface="Arial"/>
              <a:buNone/>
            </a:pPr>
            <a:r>
              <a:rPr lang="en-US" sz="3000" b="1" dirty="0" smtClean="0">
                <a:solidFill>
                  <a:srgbClr val="7030A0"/>
                </a:solidFill>
              </a:rPr>
              <a:t>Areas changed during deliberations:</a:t>
            </a:r>
            <a:endParaRPr lang="en-US" sz="2800" dirty="0" smtClean="0"/>
          </a:p>
          <a:p>
            <a:pPr marL="0">
              <a:spcBef>
                <a:spcPts val="576"/>
              </a:spcBef>
            </a:pPr>
            <a:r>
              <a:rPr lang="en-US" sz="2800" dirty="0" smtClean="0">
                <a:solidFill>
                  <a:srgbClr val="7030A0"/>
                </a:solidFill>
              </a:rPr>
              <a:t>Clarified the nature of “right to use”</a:t>
            </a:r>
          </a:p>
          <a:p>
            <a:pPr marL="0">
              <a:spcBef>
                <a:spcPts val="576"/>
              </a:spcBef>
            </a:pPr>
            <a:r>
              <a:rPr lang="en-US" sz="2800" dirty="0" smtClean="0">
                <a:solidFill>
                  <a:srgbClr val="7030A0"/>
                </a:solidFill>
              </a:rPr>
              <a:t>Defined and excluded “service contracts” </a:t>
            </a:r>
          </a:p>
          <a:p>
            <a:pPr marL="0">
              <a:spcBef>
                <a:spcPts val="576"/>
              </a:spcBef>
            </a:pPr>
            <a:r>
              <a:rPr lang="en-US" sz="2800" dirty="0" smtClean="0">
                <a:solidFill>
                  <a:srgbClr val="7030A0"/>
                </a:solidFill>
              </a:rPr>
              <a:t>Scope (limited to PP&amp;E and excludes IUS)</a:t>
            </a:r>
          </a:p>
          <a:p>
            <a:pPr>
              <a:spcBef>
                <a:spcPts val="576"/>
              </a:spcBef>
            </a:pPr>
            <a:r>
              <a:rPr lang="en-US" sz="2800" dirty="0">
                <a:solidFill>
                  <a:srgbClr val="7030A0"/>
                </a:solidFill>
              </a:rPr>
              <a:t>Implementation </a:t>
            </a:r>
            <a:r>
              <a:rPr lang="en-US" sz="2800" dirty="0" smtClean="0">
                <a:solidFill>
                  <a:srgbClr val="7030A0"/>
                </a:solidFill>
              </a:rPr>
              <a:t>date – FY2021</a:t>
            </a:r>
            <a:endParaRPr lang="en-US" sz="2800" dirty="0">
              <a:solidFill>
                <a:srgbClr val="7030A0"/>
              </a:solidFill>
            </a:endParaRPr>
          </a:p>
          <a:p>
            <a:pPr>
              <a:spcBef>
                <a:spcPts val="576"/>
              </a:spcBef>
            </a:pPr>
            <a:r>
              <a:rPr lang="en-US" sz="2800" dirty="0" smtClean="0">
                <a:solidFill>
                  <a:srgbClr val="7030A0"/>
                </a:solidFill>
              </a:rPr>
              <a:t>Need for implementation guidance acknowledged.</a:t>
            </a:r>
          </a:p>
        </p:txBody>
      </p:sp>
    </p:spTree>
    <p:extLst>
      <p:ext uri="{BB962C8B-B14F-4D97-AF65-F5344CB8AC3E}">
        <p14:creationId xmlns:p14="http://schemas.microsoft.com/office/powerpoint/2010/main" val="20997395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Reporting Model</a:t>
            </a:r>
            <a:endParaRPr lang="en-US" sz="3200" b="1" dirty="0"/>
          </a:p>
        </p:txBody>
      </p:sp>
      <p:sp>
        <p:nvSpPr>
          <p:cNvPr id="4" name="Rectangle 3"/>
          <p:cNvSpPr txBox="1">
            <a:spLocks noChangeArrowheads="1"/>
          </p:cNvSpPr>
          <p:nvPr/>
        </p:nvSpPr>
        <p:spPr>
          <a:xfrm>
            <a:off x="463275" y="1350652"/>
            <a:ext cx="8183563" cy="488234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576"/>
              </a:spcBef>
              <a:buFont typeface="Arial"/>
              <a:buNone/>
            </a:pPr>
            <a:r>
              <a:rPr lang="en-US" sz="3000" b="1" dirty="0" smtClean="0">
                <a:solidFill>
                  <a:srgbClr val="7030A0"/>
                </a:solidFill>
              </a:rPr>
              <a:t>Issued conceptual guidance</a:t>
            </a:r>
          </a:p>
          <a:p>
            <a:pPr marL="0">
              <a:spcBef>
                <a:spcPts val="576"/>
              </a:spcBef>
            </a:pPr>
            <a:endParaRPr lang="en-US" sz="28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7908" y="2181562"/>
            <a:ext cx="2308218" cy="390020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0287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792" y="439714"/>
            <a:ext cx="8169215" cy="790988"/>
          </a:xfrm>
        </p:spPr>
        <p:txBody>
          <a:bodyPr>
            <a:noAutofit/>
          </a:bodyPr>
          <a:lstStyle/>
          <a:p>
            <a:r>
              <a:rPr lang="en-US" sz="2800" b="1" dirty="0" smtClean="0"/>
              <a:t>Concepts discuss information provided</a:t>
            </a:r>
            <a:endParaRPr lang="en-US" sz="2800" b="1"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903" y="1397859"/>
            <a:ext cx="8135007" cy="4968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87018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dirty="0" smtClean="0"/>
              <a:t>Concepts Compare GAAP and ORFNI</a:t>
            </a:r>
            <a:endParaRPr lang="en-US" sz="3200" b="1" dirty="0"/>
          </a:p>
        </p:txBody>
      </p:sp>
      <p:graphicFrame>
        <p:nvGraphicFramePr>
          <p:cNvPr id="4" name="Diagram 3"/>
          <p:cNvGraphicFramePr/>
          <p:nvPr>
            <p:extLst>
              <p:ext uri="{D42A27DB-BD31-4B8C-83A1-F6EECF244321}">
                <p14:modId xmlns:p14="http://schemas.microsoft.com/office/powerpoint/2010/main" val="4200169361"/>
              </p:ext>
            </p:extLst>
          </p:nvPr>
        </p:nvGraphicFramePr>
        <p:xfrm>
          <a:off x="1593802" y="1265735"/>
          <a:ext cx="6096000" cy="50070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998592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Reporting Model</a:t>
            </a:r>
            <a:endParaRPr lang="en-US" sz="3200" b="1" dirty="0"/>
          </a:p>
        </p:txBody>
      </p:sp>
      <p:sp>
        <p:nvSpPr>
          <p:cNvPr id="5" name="Content Placeholder 2"/>
          <p:cNvSpPr txBox="1">
            <a:spLocks/>
          </p:cNvSpPr>
          <p:nvPr/>
        </p:nvSpPr>
        <p:spPr>
          <a:xfrm>
            <a:off x="477920" y="1171912"/>
            <a:ext cx="7173711" cy="522191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en-US" dirty="0" smtClean="0">
                <a:latin typeface="Arial" panose="020B0604020202020204" pitchFamily="34" charset="0"/>
                <a:cs typeface="Arial" panose="020B0604020202020204" pitchFamily="34" charset="0"/>
              </a:rPr>
              <a:t>Next Steps</a:t>
            </a:r>
          </a:p>
          <a:p>
            <a:pPr lvl="1"/>
            <a:r>
              <a:rPr lang="en-US" altLang="en-US" dirty="0" smtClean="0">
                <a:latin typeface="Arial" panose="020B0604020202020204" pitchFamily="34" charset="0"/>
                <a:cs typeface="Arial" panose="020B0604020202020204" pitchFamily="34" charset="0"/>
              </a:rPr>
              <a:t>In the near term, improve the content of financial reports </a:t>
            </a: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marL="274320" lvl="1" indent="0">
              <a:buFont typeface="Arial"/>
              <a:buNone/>
            </a:pPr>
            <a:endParaRPr lang="en-US" dirty="0" smtClean="0"/>
          </a:p>
          <a:p>
            <a:pPr marL="0" indent="0">
              <a:buFont typeface="Arial"/>
              <a:buNone/>
            </a:pPr>
            <a:endParaRPr lang="en-US" dirty="0"/>
          </a:p>
        </p:txBody>
      </p:sp>
    </p:spTree>
    <p:extLst>
      <p:ext uri="{BB962C8B-B14F-4D97-AF65-F5344CB8AC3E}">
        <p14:creationId xmlns:p14="http://schemas.microsoft.com/office/powerpoint/2010/main" val="25857532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7443267" cy="577731"/>
          </a:xfrm>
        </p:spPr>
        <p:txBody>
          <a:bodyPr/>
          <a:lstStyle/>
          <a:p>
            <a:r>
              <a:rPr lang="en-US" sz="3200" dirty="0" smtClean="0"/>
              <a:t>Current areas For Improvement </a:t>
            </a:r>
            <a:endParaRPr lang="en-US" sz="3200" dirty="0"/>
          </a:p>
        </p:txBody>
      </p:sp>
      <p:sp>
        <p:nvSpPr>
          <p:cNvPr id="4" name="Text Placeholder 3"/>
          <p:cNvSpPr>
            <a:spLocks noGrp="1"/>
          </p:cNvSpPr>
          <p:nvPr>
            <p:ph type="body" sz="quarter" idx="13"/>
          </p:nvPr>
        </p:nvSpPr>
        <p:spPr>
          <a:xfrm>
            <a:off x="458531" y="1385816"/>
            <a:ext cx="7771071" cy="4652675"/>
          </a:xfrm>
        </p:spPr>
        <p:txBody>
          <a:bodyPr/>
          <a:lstStyle/>
          <a:p>
            <a:r>
              <a:rPr lang="en-US" sz="2400" dirty="0" smtClean="0">
                <a:solidFill>
                  <a:srgbClr val="2B0AB6"/>
                </a:solidFill>
                <a:latin typeface="Arial" panose="020B0604020202020204" pitchFamily="34" charset="0"/>
                <a:cs typeface="Arial" panose="020B0604020202020204" pitchFamily="34" charset="0"/>
              </a:rPr>
              <a:t>Management’s Discussion and Analysis</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Improve the presentation of performance information</a:t>
            </a:r>
          </a:p>
          <a:p>
            <a:pPr lvl="2"/>
            <a:r>
              <a:rPr lang="en-US" sz="2200" dirty="0" smtClean="0">
                <a:solidFill>
                  <a:schemeClr val="accent2">
                    <a:lumMod val="75000"/>
                  </a:schemeClr>
                </a:solidFill>
                <a:latin typeface="Arial" panose="020B0604020202020204" pitchFamily="34" charset="0"/>
                <a:cs typeface="Arial" panose="020B0604020202020204" pitchFamily="34" charset="0"/>
              </a:rPr>
              <a:t>Presentations are voluminous and include substantial detail</a:t>
            </a:r>
          </a:p>
          <a:p>
            <a:pPr lvl="2"/>
            <a:r>
              <a:rPr lang="en-US" sz="2200" dirty="0" smtClean="0">
                <a:solidFill>
                  <a:schemeClr val="accent2">
                    <a:lumMod val="75000"/>
                  </a:schemeClr>
                </a:solidFill>
                <a:latin typeface="Arial" panose="020B0604020202020204" pitchFamily="34" charset="0"/>
                <a:cs typeface="Arial" panose="020B0604020202020204" pitchFamily="34" charset="0"/>
              </a:rPr>
              <a:t>Presentations may include information not relevant to financial reporting</a:t>
            </a:r>
          </a:p>
          <a:p>
            <a:r>
              <a:rPr lang="en-US" sz="2400" dirty="0" smtClean="0">
                <a:solidFill>
                  <a:srgbClr val="2B0AB6"/>
                </a:solidFill>
                <a:latin typeface="Arial" panose="020B0604020202020204" pitchFamily="34" charset="0"/>
                <a:cs typeface="Arial" panose="020B0604020202020204" pitchFamily="34" charset="0"/>
              </a:rPr>
              <a:t>Stewardship </a:t>
            </a:r>
            <a:r>
              <a:rPr lang="en-US" sz="2400" dirty="0">
                <a:solidFill>
                  <a:srgbClr val="2B0AB6"/>
                </a:solidFill>
                <a:latin typeface="Arial" panose="020B0604020202020204" pitchFamily="34" charset="0"/>
                <a:cs typeface="Arial" panose="020B0604020202020204" pitchFamily="34" charset="0"/>
              </a:rPr>
              <a:t>Investments</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Reviewing the usefulness of the RSSI requirements</a:t>
            </a:r>
          </a:p>
        </p:txBody>
      </p:sp>
    </p:spTree>
    <p:extLst>
      <p:ext uri="{BB962C8B-B14F-4D97-AF65-F5344CB8AC3E}">
        <p14:creationId xmlns:p14="http://schemas.microsoft.com/office/powerpoint/2010/main" val="32470198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635" y="446807"/>
            <a:ext cx="8418051" cy="1323000"/>
          </a:xfrm>
        </p:spPr>
        <p:txBody>
          <a:bodyPr>
            <a:noAutofit/>
          </a:bodyPr>
          <a:lstStyle/>
          <a:p>
            <a:r>
              <a:rPr lang="en-US" sz="3200" b="1" dirty="0" smtClean="0"/>
              <a:t>Reporting Model </a:t>
            </a:r>
            <a:br>
              <a:rPr lang="en-US" sz="3200" b="1" dirty="0" smtClean="0"/>
            </a:br>
            <a:r>
              <a:rPr lang="en-US" sz="3200" b="1" dirty="0" smtClean="0"/>
              <a:t>– Potential for the Long Term</a:t>
            </a:r>
            <a:endParaRPr lang="en-US" sz="3200" b="1" dirty="0"/>
          </a:p>
        </p:txBody>
      </p:sp>
      <p:sp>
        <p:nvSpPr>
          <p:cNvPr id="6" name="Content Placeholder 2"/>
          <p:cNvSpPr txBox="1">
            <a:spLocks/>
          </p:cNvSpPr>
          <p:nvPr/>
        </p:nvSpPr>
        <p:spPr>
          <a:xfrm>
            <a:off x="463273" y="1940233"/>
            <a:ext cx="8162412" cy="434637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74320" lvl="1"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r>
              <a:rPr lang="en-US" sz="2200" dirty="0" smtClean="0"/>
              <a:t>Electronic, internet based      Access to detail       Customization </a:t>
            </a:r>
            <a:endParaRPr lang="en-US" sz="2200" dirty="0"/>
          </a:p>
        </p:txBody>
      </p:sp>
      <p:pic>
        <p:nvPicPr>
          <p:cNvPr id="7" name="Picture 8" descr="C:\Users\SimmsR\AppData\Local\Microsoft\Windows\Temporary Internet Files\Content.IE5\3NSH6C2P\internet-freedom-freepress[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228" y="2669100"/>
            <a:ext cx="3069435" cy="226899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SimmsR\AppData\Local\Microsoft\Windows\Temporary Internet Files\Content.IE5\X5KVHUNN\44_HEFESTO_Drill_Down.png.pagespeed.ce.mKTAK6FdaM[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0513" y="2987209"/>
            <a:ext cx="1914310" cy="195088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C:\Users\SimmsR\AppData\Local\Microsoft\Windows\Temporary Internet Files\Content.IE5\3NSH6C2P\20080817223551!Xcode_icon[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7341" y="2449204"/>
            <a:ext cx="2031592" cy="2708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46006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Note Disclosures	</a:t>
            </a:r>
            <a:endParaRPr lang="en-US" sz="3200" dirty="0"/>
          </a:p>
        </p:txBody>
      </p:sp>
      <p:sp>
        <p:nvSpPr>
          <p:cNvPr id="4" name="Text Placeholder 3"/>
          <p:cNvSpPr>
            <a:spLocks noGrp="1"/>
          </p:cNvSpPr>
          <p:nvPr>
            <p:ph type="body" sz="quarter" idx="13"/>
          </p:nvPr>
        </p:nvSpPr>
        <p:spPr/>
        <p:txBody>
          <a:bodyPr/>
          <a:lstStyle/>
          <a:p>
            <a:endParaRPr lang="en-US" sz="2400" dirty="0" smtClean="0">
              <a:solidFill>
                <a:srgbClr val="2B0AB6"/>
              </a:solidFill>
              <a:latin typeface="Arial" panose="020B0604020202020204" pitchFamily="34" charset="0"/>
              <a:cs typeface="Arial" panose="020B0604020202020204" pitchFamily="34" charset="0"/>
            </a:endParaRPr>
          </a:p>
          <a:p>
            <a:r>
              <a:rPr lang="en-US" sz="2400" dirty="0" smtClean="0">
                <a:solidFill>
                  <a:srgbClr val="2B0AB6"/>
                </a:solidFill>
                <a:latin typeface="Arial" panose="020B0604020202020204" pitchFamily="34" charset="0"/>
                <a:cs typeface="Arial" panose="020B0604020202020204" pitchFamily="34" charset="0"/>
              </a:rPr>
              <a:t>Board approved a project recently to improve the current note disclosures for financial reporting</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The kick off meeting was held in August</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A survey was conducted in September </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Survey result </a:t>
            </a:r>
            <a:r>
              <a:rPr lang="en-US" sz="2200" dirty="0">
                <a:solidFill>
                  <a:schemeClr val="accent2">
                    <a:lumMod val="75000"/>
                  </a:schemeClr>
                </a:solidFill>
                <a:latin typeface="Arial" panose="020B0604020202020204" pitchFamily="34" charset="0"/>
                <a:cs typeface="Arial" panose="020B0604020202020204" pitchFamily="34" charset="0"/>
              </a:rPr>
              <a:t>indicated </a:t>
            </a:r>
            <a:r>
              <a:rPr lang="en-US" sz="2200" dirty="0" smtClean="0">
                <a:solidFill>
                  <a:schemeClr val="accent2">
                    <a:lumMod val="75000"/>
                  </a:schemeClr>
                </a:solidFill>
                <a:latin typeface="Arial" panose="020B0604020202020204" pitchFamily="34" charset="0"/>
                <a:cs typeface="Arial" panose="020B0604020202020204" pitchFamily="34" charset="0"/>
              </a:rPr>
              <a:t>that the </a:t>
            </a:r>
            <a:r>
              <a:rPr lang="en-US" sz="2200" dirty="0">
                <a:solidFill>
                  <a:schemeClr val="accent2">
                    <a:lumMod val="75000"/>
                  </a:schemeClr>
                </a:solidFill>
                <a:latin typeface="Arial" panose="020B0604020202020204" pitchFamily="34" charset="0"/>
                <a:cs typeface="Arial" panose="020B0604020202020204" pitchFamily="34" charset="0"/>
              </a:rPr>
              <a:t>current </a:t>
            </a:r>
            <a:r>
              <a:rPr lang="en-US" sz="2200" dirty="0" smtClean="0">
                <a:solidFill>
                  <a:schemeClr val="accent2">
                    <a:lumMod val="75000"/>
                  </a:schemeClr>
                </a:solidFill>
                <a:latin typeface="Arial" panose="020B0604020202020204" pitchFamily="34" charset="0"/>
                <a:cs typeface="Arial" panose="020B0604020202020204" pitchFamily="34" charset="0"/>
              </a:rPr>
              <a:t>note disclosures </a:t>
            </a:r>
            <a:r>
              <a:rPr lang="en-US" sz="2200" dirty="0">
                <a:solidFill>
                  <a:schemeClr val="accent2">
                    <a:lumMod val="75000"/>
                  </a:schemeClr>
                </a:solidFill>
                <a:latin typeface="Arial" panose="020B0604020202020204" pitchFamily="34" charset="0"/>
                <a:cs typeface="Arial" panose="020B0604020202020204" pitchFamily="34" charset="0"/>
              </a:rPr>
              <a:t>are too detailed and too complex to </a:t>
            </a:r>
            <a:r>
              <a:rPr lang="en-US" sz="2200" dirty="0" smtClean="0">
                <a:solidFill>
                  <a:schemeClr val="accent2">
                    <a:lumMod val="75000"/>
                  </a:schemeClr>
                </a:solidFill>
                <a:latin typeface="Arial" panose="020B0604020202020204" pitchFamily="34" charset="0"/>
                <a:cs typeface="Arial" panose="020B0604020202020204" pitchFamily="34" charset="0"/>
              </a:rPr>
              <a:t>understand and confirmed </a:t>
            </a:r>
            <a:r>
              <a:rPr lang="en-US" sz="2200" dirty="0">
                <a:solidFill>
                  <a:schemeClr val="accent2">
                    <a:lumMod val="75000"/>
                  </a:schemeClr>
                </a:solidFill>
                <a:latin typeface="Arial" panose="020B0604020202020204" pitchFamily="34" charset="0"/>
                <a:cs typeface="Arial" panose="020B0604020202020204" pitchFamily="34" charset="0"/>
              </a:rPr>
              <a:t>the need to </a:t>
            </a:r>
            <a:r>
              <a:rPr lang="en-US" sz="2200" dirty="0" smtClean="0">
                <a:solidFill>
                  <a:schemeClr val="accent2">
                    <a:lumMod val="75000"/>
                  </a:schemeClr>
                </a:solidFill>
                <a:latin typeface="Arial" panose="020B0604020202020204" pitchFamily="34" charset="0"/>
                <a:cs typeface="Arial" panose="020B0604020202020204" pitchFamily="34" charset="0"/>
              </a:rPr>
              <a:t>improve.</a:t>
            </a:r>
          </a:p>
          <a:p>
            <a:pPr marL="219456" lvl="1" indent="0">
              <a:buNone/>
            </a:pPr>
            <a:endParaRPr lang="en-US" sz="2200" dirty="0">
              <a:solidFill>
                <a:schemeClr val="accent2">
                  <a:lumMod val="75000"/>
                </a:schemeClr>
              </a:solidFill>
              <a:latin typeface="Arial" panose="020B0604020202020204" pitchFamily="34" charset="0"/>
              <a:cs typeface="Arial" panose="020B0604020202020204" pitchFamily="34" charset="0"/>
            </a:endParaRPr>
          </a:p>
        </p:txBody>
      </p:sp>
      <p:pic>
        <p:nvPicPr>
          <p:cNvPr id="1027" name="Picture 3" descr="C:\Users\PayneW\AppData\Local\Microsoft\Windows\Temporary Internet Files\Content.IE5\E2Q7TUS1\schoolSurvey[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0499" y="4836607"/>
            <a:ext cx="1020367" cy="178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1488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Note disclosures - Objective </a:t>
            </a:r>
            <a:endParaRPr lang="en-US" dirty="0"/>
          </a:p>
        </p:txBody>
      </p:sp>
      <p:sp>
        <p:nvSpPr>
          <p:cNvPr id="4" name="Text Placeholder 3"/>
          <p:cNvSpPr>
            <a:spLocks noGrp="1"/>
          </p:cNvSpPr>
          <p:nvPr>
            <p:ph type="body" sz="quarter" idx="13"/>
          </p:nvPr>
        </p:nvSpPr>
        <p:spPr>
          <a:xfrm>
            <a:off x="458531" y="1294542"/>
            <a:ext cx="7771071" cy="4466167"/>
          </a:xfrm>
        </p:spPr>
        <p:txBody>
          <a:bodyPr/>
          <a:lstStyle/>
          <a:p>
            <a:r>
              <a:rPr lang="en-US" sz="2400" dirty="0" smtClean="0">
                <a:solidFill>
                  <a:srgbClr val="2B0AB6"/>
                </a:solidFill>
                <a:latin typeface="Arial" panose="020B0604020202020204" pitchFamily="34" charset="0"/>
                <a:cs typeface="Arial" panose="020B0604020202020204" pitchFamily="34" charset="0"/>
              </a:rPr>
              <a:t>Improve </a:t>
            </a:r>
            <a:r>
              <a:rPr lang="en-US" sz="2400" dirty="0">
                <a:solidFill>
                  <a:srgbClr val="2B0AB6"/>
                </a:solidFill>
                <a:latin typeface="Arial" panose="020B0604020202020204" pitchFamily="34" charset="0"/>
                <a:cs typeface="Arial" panose="020B0604020202020204" pitchFamily="34" charset="0"/>
              </a:rPr>
              <a:t>the relevance, clarity, consistency, and comparability of note disclosures among the federal </a:t>
            </a:r>
            <a:r>
              <a:rPr lang="en-US" sz="2400" dirty="0" smtClean="0">
                <a:solidFill>
                  <a:srgbClr val="2B0AB6"/>
                </a:solidFill>
                <a:latin typeface="Arial" panose="020B0604020202020204" pitchFamily="34" charset="0"/>
                <a:cs typeface="Arial" panose="020B0604020202020204" pitchFamily="34" charset="0"/>
              </a:rPr>
              <a:t>entities.</a:t>
            </a:r>
          </a:p>
          <a:p>
            <a:r>
              <a:rPr lang="en-US" sz="2400" dirty="0" smtClean="0">
                <a:solidFill>
                  <a:srgbClr val="2B0AB6"/>
                </a:solidFill>
                <a:latin typeface="Arial" panose="020B0604020202020204" pitchFamily="34" charset="0"/>
                <a:cs typeface="Arial" panose="020B0604020202020204" pitchFamily="34" charset="0"/>
              </a:rPr>
              <a:t>Two </a:t>
            </a:r>
            <a:r>
              <a:rPr lang="en-US" sz="2400" dirty="0">
                <a:solidFill>
                  <a:srgbClr val="2B0AB6"/>
                </a:solidFill>
                <a:latin typeface="Arial" panose="020B0604020202020204" pitchFamily="34" charset="0"/>
                <a:cs typeface="Arial" panose="020B0604020202020204" pitchFamily="34" charset="0"/>
              </a:rPr>
              <a:t>phases:</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Phase </a:t>
            </a:r>
            <a:r>
              <a:rPr lang="en-US" sz="2200" dirty="0">
                <a:solidFill>
                  <a:schemeClr val="accent2">
                    <a:lumMod val="75000"/>
                  </a:schemeClr>
                </a:solidFill>
                <a:latin typeface="Arial" panose="020B0604020202020204" pitchFamily="34" charset="0"/>
                <a:cs typeface="Arial" panose="020B0604020202020204" pitchFamily="34" charset="0"/>
              </a:rPr>
              <a:t>I </a:t>
            </a:r>
            <a:r>
              <a:rPr lang="en-US" sz="2200" dirty="0" smtClean="0">
                <a:solidFill>
                  <a:schemeClr val="accent2">
                    <a:lumMod val="75000"/>
                  </a:schemeClr>
                </a:solidFill>
                <a:latin typeface="Arial" panose="020B0604020202020204" pitchFamily="34" charset="0"/>
                <a:cs typeface="Arial" panose="020B0604020202020204" pitchFamily="34" charset="0"/>
              </a:rPr>
              <a:t>–Develop </a:t>
            </a:r>
            <a:r>
              <a:rPr lang="en-US" sz="2200" dirty="0">
                <a:solidFill>
                  <a:schemeClr val="accent2">
                    <a:lumMod val="75000"/>
                  </a:schemeClr>
                </a:solidFill>
                <a:latin typeface="Arial" panose="020B0604020202020204" pitchFamily="34" charset="0"/>
                <a:cs typeface="Arial" panose="020B0604020202020204" pitchFamily="34" charset="0"/>
              </a:rPr>
              <a:t>a set of principles </a:t>
            </a:r>
            <a:r>
              <a:rPr lang="en-US" sz="2200" dirty="0" smtClean="0">
                <a:solidFill>
                  <a:schemeClr val="accent2">
                    <a:lumMod val="75000"/>
                  </a:schemeClr>
                </a:solidFill>
                <a:latin typeface="Arial" panose="020B0604020202020204" pitchFamily="34" charset="0"/>
                <a:cs typeface="Arial" panose="020B0604020202020204" pitchFamily="34" charset="0"/>
              </a:rPr>
              <a:t>to be used by the Board and the preparer.</a:t>
            </a:r>
            <a:endParaRPr lang="en-US" sz="2200" dirty="0">
              <a:solidFill>
                <a:schemeClr val="accent2">
                  <a:lumMod val="75000"/>
                </a:schemeClr>
              </a:solidFill>
              <a:latin typeface="Arial" panose="020B0604020202020204" pitchFamily="34" charset="0"/>
              <a:cs typeface="Arial" panose="020B0604020202020204" pitchFamily="34" charset="0"/>
            </a:endParaRPr>
          </a:p>
          <a:p>
            <a:pPr lvl="1"/>
            <a:r>
              <a:rPr lang="en-US" sz="2200" dirty="0" smtClean="0">
                <a:solidFill>
                  <a:schemeClr val="accent2">
                    <a:lumMod val="75000"/>
                  </a:schemeClr>
                </a:solidFill>
                <a:latin typeface="Arial" panose="020B0604020202020204" pitchFamily="34" charset="0"/>
                <a:cs typeface="Arial" panose="020B0604020202020204" pitchFamily="34" charset="0"/>
              </a:rPr>
              <a:t>Phase </a:t>
            </a:r>
            <a:r>
              <a:rPr lang="en-US" sz="2200" dirty="0">
                <a:solidFill>
                  <a:schemeClr val="accent2">
                    <a:lumMod val="75000"/>
                  </a:schemeClr>
                </a:solidFill>
                <a:latin typeface="Arial" panose="020B0604020202020204" pitchFamily="34" charset="0"/>
                <a:cs typeface="Arial" panose="020B0604020202020204" pitchFamily="34" charset="0"/>
              </a:rPr>
              <a:t>II </a:t>
            </a:r>
            <a:r>
              <a:rPr lang="en-US" sz="2200" dirty="0" smtClean="0">
                <a:solidFill>
                  <a:schemeClr val="accent2">
                    <a:lumMod val="75000"/>
                  </a:schemeClr>
                </a:solidFill>
                <a:latin typeface="Arial" panose="020B0604020202020204" pitchFamily="34" charset="0"/>
                <a:cs typeface="Arial" panose="020B0604020202020204" pitchFamily="34" charset="0"/>
              </a:rPr>
              <a:t>–Modify </a:t>
            </a:r>
            <a:r>
              <a:rPr lang="en-US" sz="2200" dirty="0">
                <a:solidFill>
                  <a:schemeClr val="accent2">
                    <a:lumMod val="75000"/>
                  </a:schemeClr>
                </a:solidFill>
                <a:latin typeface="Arial" panose="020B0604020202020204" pitchFamily="34" charset="0"/>
                <a:cs typeface="Arial" panose="020B0604020202020204" pitchFamily="34" charset="0"/>
              </a:rPr>
              <a:t>the existing note disclosure </a:t>
            </a:r>
            <a:r>
              <a:rPr lang="en-US" sz="2200" dirty="0" smtClean="0">
                <a:solidFill>
                  <a:schemeClr val="accent2">
                    <a:lumMod val="75000"/>
                  </a:schemeClr>
                </a:solidFill>
                <a:latin typeface="Arial" panose="020B0604020202020204" pitchFamily="34" charset="0"/>
                <a:cs typeface="Arial" panose="020B0604020202020204" pitchFamily="34" charset="0"/>
              </a:rPr>
              <a:t>requirements  to </a:t>
            </a:r>
            <a:r>
              <a:rPr lang="en-US" sz="2200" dirty="0">
                <a:solidFill>
                  <a:schemeClr val="accent2">
                    <a:lumMod val="75000"/>
                  </a:schemeClr>
                </a:solidFill>
                <a:latin typeface="Arial" panose="020B0604020202020204" pitchFamily="34" charset="0"/>
                <a:cs typeface="Arial" panose="020B0604020202020204" pitchFamily="34" charset="0"/>
              </a:rPr>
              <a:t>improve </a:t>
            </a:r>
            <a:r>
              <a:rPr lang="en-US" sz="2200" dirty="0" smtClean="0">
                <a:solidFill>
                  <a:schemeClr val="accent2">
                    <a:lumMod val="75000"/>
                  </a:schemeClr>
                </a:solidFill>
                <a:latin typeface="Arial" panose="020B0604020202020204" pitchFamily="34" charset="0"/>
                <a:cs typeface="Arial" panose="020B0604020202020204" pitchFamily="34" charset="0"/>
              </a:rPr>
              <a:t>usefulness </a:t>
            </a:r>
            <a:r>
              <a:rPr lang="en-US" sz="2200" dirty="0">
                <a:solidFill>
                  <a:schemeClr val="accent2">
                    <a:lumMod val="75000"/>
                  </a:schemeClr>
                </a:solidFill>
                <a:latin typeface="Arial" panose="020B0604020202020204" pitchFamily="34" charset="0"/>
                <a:cs typeface="Arial" panose="020B0604020202020204" pitchFamily="34" charset="0"/>
              </a:rPr>
              <a:t>and </a:t>
            </a:r>
            <a:r>
              <a:rPr lang="en-US" sz="2200" dirty="0" smtClean="0">
                <a:solidFill>
                  <a:schemeClr val="accent2">
                    <a:lumMod val="75000"/>
                  </a:schemeClr>
                </a:solidFill>
                <a:latin typeface="Arial" panose="020B0604020202020204" pitchFamily="34" charset="0"/>
                <a:cs typeface="Arial" panose="020B0604020202020204" pitchFamily="34" charset="0"/>
              </a:rPr>
              <a:t>effectiveness.</a:t>
            </a:r>
            <a:endParaRPr lang="en-US" sz="2200" dirty="0">
              <a:solidFill>
                <a:schemeClr val="accent2">
                  <a:lumMod val="75000"/>
                </a:schemeClr>
              </a:solidFill>
              <a:latin typeface="Arial" panose="020B0604020202020204" pitchFamily="34" charset="0"/>
              <a:cs typeface="Arial" panose="020B0604020202020204" pitchFamily="34" charset="0"/>
            </a:endParaRPr>
          </a:p>
          <a:p>
            <a:endParaRPr lang="en-US" sz="2400" dirty="0">
              <a:solidFill>
                <a:srgbClr val="2B0AB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28032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Overview</a:t>
            </a:r>
            <a:endParaRPr lang="en-US" sz="3600" b="1" dirty="0"/>
          </a:p>
        </p:txBody>
      </p:sp>
      <p:sp>
        <p:nvSpPr>
          <p:cNvPr id="3" name="Content Placeholder 2"/>
          <p:cNvSpPr>
            <a:spLocks noGrp="1"/>
          </p:cNvSpPr>
          <p:nvPr>
            <p:ph type="body" sz="quarter" idx="13"/>
          </p:nvPr>
        </p:nvSpPr>
        <p:spPr>
          <a:xfrm>
            <a:off x="458532" y="1320273"/>
            <a:ext cx="7662212" cy="4645100"/>
          </a:xfrm>
        </p:spPr>
        <p:txBody>
          <a:bodyPr>
            <a:normAutofit/>
          </a:bodyPr>
          <a:lstStyle/>
          <a:p>
            <a:pPr>
              <a:lnSpc>
                <a:spcPct val="100000"/>
              </a:lnSpc>
            </a:pPr>
            <a:r>
              <a:rPr lang="en-US" sz="3200" dirty="0" smtClean="0">
                <a:solidFill>
                  <a:schemeClr val="accent2">
                    <a:lumMod val="75000"/>
                  </a:schemeClr>
                </a:solidFill>
              </a:rPr>
              <a:t> Recently Completed </a:t>
            </a:r>
          </a:p>
          <a:p>
            <a:pPr>
              <a:lnSpc>
                <a:spcPct val="100000"/>
              </a:lnSpc>
            </a:pPr>
            <a:r>
              <a:rPr lang="en-US" sz="3200" dirty="0" smtClean="0">
                <a:solidFill>
                  <a:schemeClr val="accent2">
                    <a:lumMod val="75000"/>
                  </a:schemeClr>
                </a:solidFill>
              </a:rPr>
              <a:t> Open Requests for Comment</a:t>
            </a:r>
          </a:p>
          <a:p>
            <a:pPr>
              <a:lnSpc>
                <a:spcPct val="100000"/>
              </a:lnSpc>
            </a:pPr>
            <a:r>
              <a:rPr lang="en-US" sz="3200" dirty="0" smtClean="0">
                <a:solidFill>
                  <a:schemeClr val="accent2">
                    <a:lumMod val="75000"/>
                  </a:schemeClr>
                </a:solidFill>
              </a:rPr>
              <a:t> Projects</a:t>
            </a:r>
          </a:p>
          <a:p>
            <a:pPr>
              <a:lnSpc>
                <a:spcPct val="100000"/>
              </a:lnSpc>
            </a:pPr>
            <a:r>
              <a:rPr lang="en-US" sz="3200" dirty="0" smtClean="0">
                <a:solidFill>
                  <a:schemeClr val="accent2">
                    <a:lumMod val="75000"/>
                  </a:schemeClr>
                </a:solidFill>
              </a:rPr>
              <a:t> Three-Year Plan</a:t>
            </a:r>
            <a:endParaRPr lang="en-US" sz="3200" dirty="0" smtClean="0"/>
          </a:p>
          <a:p>
            <a:endParaRPr lang="en-US" dirty="0"/>
          </a:p>
        </p:txBody>
      </p:sp>
    </p:spTree>
    <p:extLst>
      <p:ext uri="{BB962C8B-B14F-4D97-AF65-F5344CB8AC3E}">
        <p14:creationId xmlns:p14="http://schemas.microsoft.com/office/powerpoint/2010/main" val="27910398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Note </a:t>
            </a:r>
            <a:r>
              <a:rPr lang="en-US" dirty="0" smtClean="0"/>
              <a:t>disclosures - Working group</a:t>
            </a:r>
            <a:endParaRPr lang="en-US" dirty="0"/>
          </a:p>
        </p:txBody>
      </p:sp>
      <p:sp>
        <p:nvSpPr>
          <p:cNvPr id="4" name="Text Placeholder 3"/>
          <p:cNvSpPr>
            <a:spLocks noGrp="1"/>
          </p:cNvSpPr>
          <p:nvPr>
            <p:ph type="body" sz="quarter" idx="13"/>
          </p:nvPr>
        </p:nvSpPr>
        <p:spPr>
          <a:xfrm>
            <a:off x="458531" y="1338275"/>
            <a:ext cx="7771071" cy="4466167"/>
          </a:xfrm>
        </p:spPr>
        <p:txBody>
          <a:bodyPr/>
          <a:lstStyle/>
          <a:p>
            <a:r>
              <a:rPr lang="en-US" sz="2400" dirty="0" smtClean="0">
                <a:solidFill>
                  <a:srgbClr val="2B0AB6"/>
                </a:solidFill>
                <a:latin typeface="Arial" panose="020B0604020202020204" pitchFamily="34" charset="0"/>
                <a:cs typeface="Arial" panose="020B0604020202020204" pitchFamily="34" charset="0"/>
              </a:rPr>
              <a:t>A </a:t>
            </a:r>
            <a:r>
              <a:rPr lang="en-US" sz="2400" dirty="0">
                <a:solidFill>
                  <a:srgbClr val="2B0AB6"/>
                </a:solidFill>
                <a:latin typeface="Arial" panose="020B0604020202020204" pitchFamily="34" charset="0"/>
                <a:cs typeface="Arial" panose="020B0604020202020204" pitchFamily="34" charset="0"/>
              </a:rPr>
              <a:t>working group was formed in August 2017 </a:t>
            </a:r>
            <a:endParaRPr lang="en-US" sz="2400" dirty="0" smtClean="0">
              <a:solidFill>
                <a:srgbClr val="2B0AB6"/>
              </a:solidFill>
              <a:latin typeface="Arial" panose="020B0604020202020204" pitchFamily="34" charset="0"/>
              <a:cs typeface="Arial" panose="020B0604020202020204" pitchFamily="34" charset="0"/>
            </a:endParaRPr>
          </a:p>
          <a:p>
            <a:r>
              <a:rPr lang="en-US" sz="2400" dirty="0" smtClean="0">
                <a:solidFill>
                  <a:srgbClr val="2B0AB6"/>
                </a:solidFill>
                <a:latin typeface="Arial" panose="020B0604020202020204" pitchFamily="34" charset="0"/>
                <a:cs typeface="Arial" panose="020B0604020202020204" pitchFamily="34" charset="0"/>
              </a:rPr>
              <a:t>Selected </a:t>
            </a:r>
            <a:r>
              <a:rPr lang="en-US" sz="2400" dirty="0">
                <a:solidFill>
                  <a:srgbClr val="2B0AB6"/>
                </a:solidFill>
                <a:latin typeface="Arial" panose="020B0604020202020204" pitchFamily="34" charset="0"/>
                <a:cs typeface="Arial" panose="020B0604020202020204" pitchFamily="34" charset="0"/>
              </a:rPr>
              <a:t>two notes, Summary of Significant Accounting Policies and Fund Balance with Treasury (FBWT), as pilot </a:t>
            </a:r>
            <a:r>
              <a:rPr lang="en-US" sz="2400" dirty="0" smtClean="0">
                <a:solidFill>
                  <a:srgbClr val="2B0AB6"/>
                </a:solidFill>
                <a:latin typeface="Arial" panose="020B0604020202020204" pitchFamily="34" charset="0"/>
                <a:cs typeface="Arial" panose="020B0604020202020204" pitchFamily="34" charset="0"/>
              </a:rPr>
              <a:t>notes</a:t>
            </a:r>
          </a:p>
          <a:p>
            <a:r>
              <a:rPr lang="en-US" sz="2400" dirty="0" smtClean="0">
                <a:solidFill>
                  <a:srgbClr val="2B0AB6"/>
                </a:solidFill>
                <a:latin typeface="Arial" panose="020B0604020202020204" pitchFamily="34" charset="0"/>
                <a:cs typeface="Arial" panose="020B0604020202020204" pitchFamily="34" charset="0"/>
              </a:rPr>
              <a:t>If </a:t>
            </a:r>
            <a:r>
              <a:rPr lang="en-US" sz="2400" dirty="0">
                <a:solidFill>
                  <a:srgbClr val="2B0AB6"/>
                </a:solidFill>
                <a:latin typeface="Arial" panose="020B0604020202020204" pitchFamily="34" charset="0"/>
                <a:cs typeface="Arial" panose="020B0604020202020204" pitchFamily="34" charset="0"/>
              </a:rPr>
              <a:t>you are interested in joining the working group, please contact Ms. </a:t>
            </a:r>
            <a:r>
              <a:rPr lang="en-US" sz="2400" dirty="0" smtClean="0">
                <a:solidFill>
                  <a:srgbClr val="2B0AB6"/>
                </a:solidFill>
                <a:latin typeface="Arial" panose="020B0604020202020204" pitchFamily="34" charset="0"/>
                <a:cs typeface="Arial" panose="020B0604020202020204" pitchFamily="34" charset="0"/>
              </a:rPr>
              <a:t>Grace Wu,  </a:t>
            </a:r>
            <a:r>
              <a:rPr lang="en-US" sz="2400" dirty="0">
                <a:solidFill>
                  <a:srgbClr val="2B0AB6"/>
                </a:solidFill>
                <a:latin typeface="Arial" panose="020B0604020202020204" pitchFamily="34" charset="0"/>
                <a:cs typeface="Arial" panose="020B0604020202020204" pitchFamily="34" charset="0"/>
              </a:rPr>
              <a:t>WuG@fasab.gov, 202-512-7377</a:t>
            </a:r>
          </a:p>
        </p:txBody>
      </p:sp>
    </p:spTree>
    <p:extLst>
      <p:ext uri="{BB962C8B-B14F-4D97-AF65-F5344CB8AC3E}">
        <p14:creationId xmlns:p14="http://schemas.microsoft.com/office/powerpoint/2010/main" val="19154809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Classified Activities</a:t>
            </a:r>
            <a:endParaRPr lang="en-US" sz="3200" dirty="0"/>
          </a:p>
        </p:txBody>
      </p:sp>
      <p:sp>
        <p:nvSpPr>
          <p:cNvPr id="4" name="Text Placeholder 3"/>
          <p:cNvSpPr>
            <a:spLocks noGrp="1"/>
          </p:cNvSpPr>
          <p:nvPr>
            <p:ph type="body" sz="quarter" idx="13"/>
          </p:nvPr>
        </p:nvSpPr>
        <p:spPr/>
        <p:txBody>
          <a:bodyPr/>
          <a:lstStyle/>
          <a:p>
            <a:r>
              <a:rPr lang="en-US" dirty="0">
                <a:solidFill>
                  <a:schemeClr val="tx2">
                    <a:lumMod val="75000"/>
                  </a:schemeClr>
                </a:solidFill>
              </a:rPr>
              <a:t>Proposal to provide an approach for protecting classified information and activities in general purpose federal </a:t>
            </a:r>
            <a:r>
              <a:rPr lang="en-US">
                <a:solidFill>
                  <a:schemeClr val="tx2">
                    <a:lumMod val="75000"/>
                  </a:schemeClr>
                </a:solidFill>
              </a:rPr>
              <a:t>financial </a:t>
            </a:r>
            <a:r>
              <a:rPr lang="en-US" smtClean="0">
                <a:solidFill>
                  <a:schemeClr val="tx2">
                    <a:lumMod val="75000"/>
                  </a:schemeClr>
                </a:solidFill>
              </a:rPr>
              <a:t>reports.</a:t>
            </a:r>
            <a:endParaRPr lang="en-US" dirty="0">
              <a:solidFill>
                <a:schemeClr val="tx2">
                  <a:lumMod val="75000"/>
                </a:schemeClr>
              </a:solidFill>
            </a:endParaRPr>
          </a:p>
          <a:p>
            <a:endParaRPr lang="en-US" dirty="0"/>
          </a:p>
        </p:txBody>
      </p:sp>
      <p:pic>
        <p:nvPicPr>
          <p:cNvPr id="2050" name="Picture 2" descr="C:\Users\PayneW\AppData\Local\Microsoft\Windows\Temporary Internet Files\Content.IE5\4B5PWHKK\zdhstrrs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977" y="1989828"/>
            <a:ext cx="6203477" cy="4014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55484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65340"/>
            <a:ext cx="7326086" cy="577731"/>
          </a:xfrm>
        </p:spPr>
        <p:txBody>
          <a:bodyPr>
            <a:normAutofit/>
          </a:bodyPr>
          <a:lstStyle/>
          <a:p>
            <a:pPr algn="ctr"/>
            <a:r>
              <a:rPr lang="en-US" sz="3600" b="1" dirty="0" smtClean="0"/>
              <a:t>THREE YEAR PLAN</a:t>
            </a:r>
            <a:endParaRPr lang="en-US" sz="3600" b="1" dirty="0"/>
          </a:p>
        </p:txBody>
      </p:sp>
    </p:spTree>
    <p:extLst>
      <p:ext uri="{BB962C8B-B14F-4D97-AF65-F5344CB8AC3E}">
        <p14:creationId xmlns:p14="http://schemas.microsoft.com/office/powerpoint/2010/main" val="6503549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Annual Input on Board Agenda</a:t>
            </a:r>
            <a:endParaRPr lang="en-US" sz="3200" b="1" dirty="0"/>
          </a:p>
        </p:txBody>
      </p:sp>
      <p:sp>
        <p:nvSpPr>
          <p:cNvPr id="4" name="Content Placeholder 2"/>
          <p:cNvSpPr txBox="1">
            <a:spLocks/>
          </p:cNvSpPr>
          <p:nvPr/>
        </p:nvSpPr>
        <p:spPr>
          <a:xfrm>
            <a:off x="217468" y="1632913"/>
            <a:ext cx="7618843" cy="418778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a:lnSpc>
                <a:spcPct val="200000"/>
              </a:lnSpc>
              <a:spcBef>
                <a:spcPts val="576"/>
              </a:spcBef>
            </a:pPr>
            <a:r>
              <a:rPr lang="en-US" sz="2400" dirty="0" smtClean="0">
                <a:solidFill>
                  <a:schemeClr val="accent2">
                    <a:lumMod val="75000"/>
                  </a:schemeClr>
                </a:solidFill>
              </a:rPr>
              <a:t>Conducted a survey in late 2016</a:t>
            </a:r>
          </a:p>
          <a:p>
            <a:pPr marL="0">
              <a:lnSpc>
                <a:spcPct val="200000"/>
              </a:lnSpc>
              <a:spcBef>
                <a:spcPts val="576"/>
              </a:spcBef>
            </a:pPr>
            <a:r>
              <a:rPr lang="en-US" sz="2400" dirty="0" smtClean="0">
                <a:solidFill>
                  <a:schemeClr val="accent2">
                    <a:lumMod val="75000"/>
                  </a:schemeClr>
                </a:solidFill>
              </a:rPr>
              <a:t>Planning for an improved survey in 2017</a:t>
            </a:r>
          </a:p>
          <a:p>
            <a:pPr marL="0">
              <a:lnSpc>
                <a:spcPct val="200000"/>
              </a:lnSpc>
              <a:spcBef>
                <a:spcPts val="576"/>
              </a:spcBef>
            </a:pPr>
            <a:r>
              <a:rPr lang="en-US" sz="2400" dirty="0" smtClean="0">
                <a:solidFill>
                  <a:schemeClr val="accent2">
                    <a:lumMod val="75000"/>
                  </a:schemeClr>
                </a:solidFill>
              </a:rPr>
              <a:t>Your opportunity to provide input!</a:t>
            </a:r>
            <a:endParaRPr lang="en-US" sz="2400" dirty="0">
              <a:solidFill>
                <a:schemeClr val="accent2">
                  <a:lumMod val="75000"/>
                </a:schemeClr>
              </a:solidFill>
            </a:endParaRPr>
          </a:p>
        </p:txBody>
      </p:sp>
    </p:spTree>
    <p:extLst>
      <p:ext uri="{BB962C8B-B14F-4D97-AF65-F5344CB8AC3E}">
        <p14:creationId xmlns:p14="http://schemas.microsoft.com/office/powerpoint/2010/main" val="32242412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Contact Information</a:t>
            </a:r>
            <a:endParaRPr lang="en-US" sz="3200" b="1" dirty="0"/>
          </a:p>
        </p:txBody>
      </p:sp>
      <p:sp>
        <p:nvSpPr>
          <p:cNvPr id="5" name="Content Placeholder 2"/>
          <p:cNvSpPr txBox="1">
            <a:spLocks/>
          </p:cNvSpPr>
          <p:nvPr/>
        </p:nvSpPr>
        <p:spPr>
          <a:xfrm>
            <a:off x="524387" y="1293655"/>
            <a:ext cx="8162412" cy="4887524"/>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E6051C"/>
              </a:buClr>
            </a:pPr>
            <a:endParaRPr lang="en-US" sz="2400" dirty="0" smtClean="0"/>
          </a:p>
          <a:p>
            <a:pPr marL="274320" lvl="1" indent="0">
              <a:spcBef>
                <a:spcPct val="50000"/>
              </a:spcBef>
              <a:buClr>
                <a:srgbClr val="026C8F"/>
              </a:buClr>
              <a:buFont typeface="Arial"/>
              <a:buNone/>
            </a:pPr>
            <a:r>
              <a:rPr lang="en-US" sz="2400" dirty="0" smtClean="0">
                <a:ea typeface="Times New Roman"/>
                <a:cs typeface="Times New Roman"/>
              </a:rPr>
              <a:t>Wendy Payne</a:t>
            </a:r>
          </a:p>
          <a:p>
            <a:pPr marL="274320" lvl="1" indent="0">
              <a:spcBef>
                <a:spcPct val="50000"/>
              </a:spcBef>
              <a:buClr>
                <a:srgbClr val="026C8F"/>
              </a:buClr>
              <a:buFont typeface="Arial"/>
              <a:buNone/>
            </a:pPr>
            <a:r>
              <a:rPr lang="en-US" sz="2400" dirty="0" smtClean="0">
                <a:solidFill>
                  <a:srgbClr val="7030A0"/>
                </a:solidFill>
                <a:ea typeface="Times New Roman"/>
                <a:cs typeface="Times New Roman"/>
              </a:rPr>
              <a:t>paynew@fasab.gov</a:t>
            </a:r>
          </a:p>
          <a:p>
            <a:pPr marL="274320" lvl="1" indent="0">
              <a:spcBef>
                <a:spcPct val="50000"/>
              </a:spcBef>
              <a:buClr>
                <a:srgbClr val="026C8F"/>
              </a:buClr>
              <a:buFont typeface="Arial"/>
              <a:buNone/>
            </a:pPr>
            <a:r>
              <a:rPr lang="en-US" sz="2200" dirty="0" smtClean="0">
                <a:solidFill>
                  <a:srgbClr val="7030A0"/>
                </a:solidFill>
                <a:ea typeface="Times New Roman"/>
                <a:cs typeface="Times New Roman"/>
              </a:rPr>
              <a:t>www.fasab.gov</a:t>
            </a:r>
          </a:p>
          <a:p>
            <a:pPr marL="274320" lvl="1" indent="0">
              <a:spcBef>
                <a:spcPct val="50000"/>
              </a:spcBef>
              <a:buClr>
                <a:srgbClr val="026C8F"/>
              </a:buClr>
              <a:buFont typeface="Arial"/>
              <a:buNone/>
            </a:pPr>
            <a:r>
              <a:rPr lang="en-US" sz="2200" dirty="0" smtClean="0">
                <a:ea typeface="Times New Roman"/>
                <a:cs typeface="Times New Roman"/>
              </a:rPr>
              <a:t>202.512.7350</a:t>
            </a:r>
          </a:p>
          <a:p>
            <a:pPr marL="0" indent="0">
              <a:spcBef>
                <a:spcPct val="50000"/>
              </a:spcBef>
              <a:buClr>
                <a:srgbClr val="026C8F"/>
              </a:buClr>
              <a:buFont typeface="Arial"/>
              <a:buNone/>
            </a:pPr>
            <a:endParaRPr lang="en-US" sz="2200" dirty="0" smtClean="0">
              <a:ea typeface="Times New Roman"/>
              <a:cs typeface="Times New Roman"/>
            </a:endParaRPr>
          </a:p>
          <a:p>
            <a:pPr marL="274320" lvl="1" indent="0">
              <a:buFont typeface="Arial"/>
              <a:buNone/>
            </a:pPr>
            <a:endParaRPr lang="en-US" dirty="0" smtClean="0"/>
          </a:p>
          <a:p>
            <a:pPr marL="0" indent="0">
              <a:buFont typeface="Arial"/>
              <a:buNone/>
            </a:pPr>
            <a:endParaRPr lang="en-US" dirty="0"/>
          </a:p>
        </p:txBody>
      </p:sp>
    </p:spTree>
    <p:extLst>
      <p:ext uri="{BB962C8B-B14F-4D97-AF65-F5344CB8AC3E}">
        <p14:creationId xmlns:p14="http://schemas.microsoft.com/office/powerpoint/2010/main" val="25444083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Recently Completed Standards</a:t>
            </a:r>
            <a:endParaRPr lang="en-US" sz="3600" b="1" dirty="0"/>
          </a:p>
        </p:txBody>
      </p:sp>
      <p:sp>
        <p:nvSpPr>
          <p:cNvPr id="4" name="Content Placeholder 2"/>
          <p:cNvSpPr txBox="1">
            <a:spLocks/>
          </p:cNvSpPr>
          <p:nvPr/>
        </p:nvSpPr>
        <p:spPr>
          <a:xfrm>
            <a:off x="131097" y="1414594"/>
            <a:ext cx="8249665" cy="460422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600" dirty="0" smtClean="0">
                <a:solidFill>
                  <a:srgbClr val="7030A0"/>
                </a:solidFill>
              </a:rPr>
              <a:t>Insurance Programs (SFFAS 51)</a:t>
            </a:r>
          </a:p>
          <a:p>
            <a:pPr lvl="1"/>
            <a:r>
              <a:rPr lang="en-US" sz="2600" dirty="0" smtClean="0">
                <a:solidFill>
                  <a:srgbClr val="7030A0"/>
                </a:solidFill>
              </a:rPr>
              <a:t>Strengthens definitions, measurement and recognition as well as streamlines disclosures</a:t>
            </a:r>
          </a:p>
          <a:p>
            <a:r>
              <a:rPr lang="en-US" sz="2600" dirty="0" smtClean="0">
                <a:solidFill>
                  <a:srgbClr val="7030A0"/>
                </a:solidFill>
              </a:rPr>
              <a:t>Tax Expenditures (SFFAS 52)</a:t>
            </a:r>
          </a:p>
          <a:p>
            <a:pPr lvl="1"/>
            <a:r>
              <a:rPr lang="en-US" sz="2600" dirty="0" smtClean="0">
                <a:solidFill>
                  <a:srgbClr val="7030A0"/>
                </a:solidFill>
              </a:rPr>
              <a:t>Creates </a:t>
            </a:r>
            <a:r>
              <a:rPr lang="en-US" sz="2600" dirty="0">
                <a:solidFill>
                  <a:srgbClr val="7030A0"/>
                </a:solidFill>
              </a:rPr>
              <a:t>awareness and understanding</a:t>
            </a:r>
          </a:p>
          <a:p>
            <a:r>
              <a:rPr lang="en-US" sz="2600" dirty="0" smtClean="0">
                <a:solidFill>
                  <a:srgbClr val="7030A0"/>
                </a:solidFill>
              </a:rPr>
              <a:t>Budget and Accrual Reconciliation (SFFAS 53)</a:t>
            </a:r>
          </a:p>
          <a:p>
            <a:pPr lvl="1"/>
            <a:r>
              <a:rPr lang="en-US" sz="2600" dirty="0">
                <a:solidFill>
                  <a:srgbClr val="7030A0"/>
                </a:solidFill>
              </a:rPr>
              <a:t>P</a:t>
            </a:r>
            <a:r>
              <a:rPr lang="en-US" sz="2600" dirty="0" smtClean="0">
                <a:solidFill>
                  <a:srgbClr val="7030A0"/>
                </a:solidFill>
              </a:rPr>
              <a:t>rovides </a:t>
            </a:r>
            <a:r>
              <a:rPr lang="en-US" sz="2600" dirty="0">
                <a:solidFill>
                  <a:srgbClr val="7030A0"/>
                </a:solidFill>
              </a:rPr>
              <a:t>more valuable information to users</a:t>
            </a:r>
          </a:p>
          <a:p>
            <a:pPr lvl="1"/>
            <a:endParaRPr lang="en-US" dirty="0" smtClean="0"/>
          </a:p>
        </p:txBody>
      </p:sp>
    </p:spTree>
    <p:extLst>
      <p:ext uri="{BB962C8B-B14F-4D97-AF65-F5344CB8AC3E}">
        <p14:creationId xmlns:p14="http://schemas.microsoft.com/office/powerpoint/2010/main" val="24190225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Recently Completed concepts</a:t>
            </a:r>
            <a:endParaRPr lang="en-US" sz="3600" b="1" dirty="0"/>
          </a:p>
        </p:txBody>
      </p:sp>
      <p:sp>
        <p:nvSpPr>
          <p:cNvPr id="4" name="Content Placeholder 2"/>
          <p:cNvSpPr txBox="1">
            <a:spLocks/>
          </p:cNvSpPr>
          <p:nvPr/>
        </p:nvSpPr>
        <p:spPr>
          <a:xfrm>
            <a:off x="131097" y="1414594"/>
            <a:ext cx="8249665" cy="460422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buNone/>
            </a:pPr>
            <a:r>
              <a:rPr lang="en-US" sz="2000" dirty="0">
                <a:solidFill>
                  <a:srgbClr val="7030A0"/>
                </a:solidFill>
              </a:rPr>
              <a:t>Statements of Federal Financial Accounting Concepts (SFFACs) set forth objectives and fundamentals on which financial accounting and reporting standards are based. The objectives identify the goals and purposes of financial reporting…</a:t>
            </a:r>
          </a:p>
          <a:p>
            <a:r>
              <a:rPr lang="en-US" sz="2600" dirty="0" smtClean="0">
                <a:solidFill>
                  <a:srgbClr val="7030A0"/>
                </a:solidFill>
              </a:rPr>
              <a:t>Federal Financial Reporting (SFFAC 8) </a:t>
            </a:r>
          </a:p>
          <a:p>
            <a:pPr lvl="1"/>
            <a:r>
              <a:rPr lang="en-US" sz="2200" dirty="0" smtClean="0">
                <a:solidFill>
                  <a:srgbClr val="7030A0"/>
                </a:solidFill>
              </a:rPr>
              <a:t>Clarifies the role of financial statements (FS) &amp; required supplementary information (RSI)</a:t>
            </a:r>
          </a:p>
          <a:p>
            <a:pPr lvl="1"/>
            <a:r>
              <a:rPr lang="en-US" sz="2200" dirty="0" smtClean="0">
                <a:solidFill>
                  <a:srgbClr val="7030A0"/>
                </a:solidFill>
              </a:rPr>
              <a:t>Discusses content &amp; presentation of FS, budgetary &amp; performance information.</a:t>
            </a:r>
          </a:p>
          <a:p>
            <a:pPr marL="457200" lvl="1" indent="0">
              <a:buNone/>
            </a:pPr>
            <a:endParaRPr lang="en-US" dirty="0" smtClean="0"/>
          </a:p>
        </p:txBody>
      </p:sp>
    </p:spTree>
    <p:extLst>
      <p:ext uri="{BB962C8B-B14F-4D97-AF65-F5344CB8AC3E}">
        <p14:creationId xmlns:p14="http://schemas.microsoft.com/office/powerpoint/2010/main" val="2321406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31" y="532785"/>
            <a:ext cx="7771068" cy="577731"/>
          </a:xfrm>
        </p:spPr>
        <p:txBody>
          <a:bodyPr/>
          <a:lstStyle/>
          <a:p>
            <a:r>
              <a:rPr lang="en-US" sz="2400" dirty="0"/>
              <a:t>Recently </a:t>
            </a:r>
            <a:r>
              <a:rPr lang="en-US" sz="2400" dirty="0" smtClean="0"/>
              <a:t>Completed Technical Releases (TR)</a:t>
            </a:r>
            <a:endParaRPr lang="en-US" sz="2400" dirty="0"/>
          </a:p>
        </p:txBody>
      </p:sp>
      <p:sp>
        <p:nvSpPr>
          <p:cNvPr id="4" name="Text Placeholder 3"/>
          <p:cNvSpPr>
            <a:spLocks noGrp="1"/>
          </p:cNvSpPr>
          <p:nvPr>
            <p:ph type="body" sz="quarter" idx="13"/>
          </p:nvPr>
        </p:nvSpPr>
        <p:spPr>
          <a:xfrm>
            <a:off x="370113" y="1382226"/>
            <a:ext cx="7859486" cy="4646785"/>
          </a:xfrm>
        </p:spPr>
        <p:txBody>
          <a:bodyPr/>
          <a:lstStyle/>
          <a:p>
            <a:pPr marL="0" indent="0">
              <a:buNone/>
            </a:pPr>
            <a:r>
              <a:rPr lang="en-US" sz="2000" dirty="0" smtClean="0">
                <a:solidFill>
                  <a:srgbClr val="7030A0"/>
                </a:solidFill>
              </a:rPr>
              <a:t>The </a:t>
            </a:r>
            <a:r>
              <a:rPr lang="en-US" sz="2000" dirty="0">
                <a:solidFill>
                  <a:srgbClr val="7030A0"/>
                </a:solidFill>
              </a:rPr>
              <a:t>Accounting and Auditing Policy Committee (AAPC</a:t>
            </a:r>
            <a:r>
              <a:rPr lang="en-US" sz="2000" dirty="0" smtClean="0">
                <a:solidFill>
                  <a:srgbClr val="7030A0"/>
                </a:solidFill>
              </a:rPr>
              <a:t>) issued the following TRs in support of SFFAS </a:t>
            </a:r>
            <a:r>
              <a:rPr lang="en-US" sz="2000" i="1" dirty="0" smtClean="0">
                <a:solidFill>
                  <a:srgbClr val="7030A0"/>
                </a:solidFill>
              </a:rPr>
              <a:t>50-Establishing Opening Balances for General Property, Plant, and Equipment</a:t>
            </a:r>
            <a:r>
              <a:rPr lang="en-US" sz="2400" dirty="0" smtClean="0">
                <a:solidFill>
                  <a:srgbClr val="7030A0"/>
                </a:solidFill>
              </a:rPr>
              <a:t>: </a:t>
            </a:r>
          </a:p>
          <a:p>
            <a:pPr lvl="1"/>
            <a:r>
              <a:rPr lang="en-US" sz="2400" i="1" dirty="0" smtClean="0">
                <a:solidFill>
                  <a:srgbClr val="7030A0"/>
                </a:solidFill>
              </a:rPr>
              <a:t>TR 17 - Conforming </a:t>
            </a:r>
            <a:r>
              <a:rPr lang="en-US" sz="2400" i="1" dirty="0">
                <a:solidFill>
                  <a:srgbClr val="7030A0"/>
                </a:solidFill>
              </a:rPr>
              <a:t>Amendments to Technical Releases for SFFAS 50, Establishing Opening Balances for General Property, Plant, and Equipment </a:t>
            </a:r>
            <a:endParaRPr lang="en-US" sz="2400" i="1" dirty="0" smtClean="0">
              <a:solidFill>
                <a:srgbClr val="7030A0"/>
              </a:solidFill>
            </a:endParaRPr>
          </a:p>
          <a:p>
            <a:pPr lvl="1"/>
            <a:r>
              <a:rPr lang="en-US" sz="2400" i="1" dirty="0" smtClean="0">
                <a:solidFill>
                  <a:srgbClr val="7030A0"/>
                </a:solidFill>
              </a:rPr>
              <a:t>TR 18 - Implementation </a:t>
            </a:r>
            <a:r>
              <a:rPr lang="en-US" sz="2400" i="1" dirty="0">
                <a:solidFill>
                  <a:srgbClr val="7030A0"/>
                </a:solidFill>
              </a:rPr>
              <a:t>Guidance for Establishing Opening </a:t>
            </a:r>
            <a:r>
              <a:rPr lang="en-US" sz="2400" i="1" dirty="0" smtClean="0">
                <a:solidFill>
                  <a:srgbClr val="7030A0"/>
                </a:solidFill>
              </a:rPr>
              <a:t>Balances</a:t>
            </a:r>
            <a:endParaRPr lang="en-US" sz="2400" i="1" dirty="0">
              <a:solidFill>
                <a:srgbClr val="7030A0"/>
              </a:solidFill>
            </a:endParaRPr>
          </a:p>
        </p:txBody>
      </p:sp>
    </p:spTree>
    <p:extLst>
      <p:ext uri="{BB962C8B-B14F-4D97-AF65-F5344CB8AC3E}">
        <p14:creationId xmlns:p14="http://schemas.microsoft.com/office/powerpoint/2010/main" val="3611576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054" y="532785"/>
            <a:ext cx="7771070" cy="577731"/>
          </a:xfrm>
        </p:spPr>
        <p:txBody>
          <a:bodyPr/>
          <a:lstStyle/>
          <a:p>
            <a:r>
              <a:rPr lang="en-US" sz="2800" dirty="0" smtClean="0"/>
              <a:t>Technical Bulletins</a:t>
            </a:r>
            <a:endParaRPr lang="en-US" sz="2800" dirty="0"/>
          </a:p>
        </p:txBody>
      </p:sp>
      <p:sp>
        <p:nvSpPr>
          <p:cNvPr id="4" name="Text Placeholder 3"/>
          <p:cNvSpPr>
            <a:spLocks noGrp="1"/>
          </p:cNvSpPr>
          <p:nvPr>
            <p:ph type="body" sz="quarter" idx="13"/>
          </p:nvPr>
        </p:nvSpPr>
        <p:spPr>
          <a:xfrm>
            <a:off x="228601" y="1245996"/>
            <a:ext cx="7772402" cy="4742821"/>
          </a:xfrm>
        </p:spPr>
        <p:txBody>
          <a:bodyPr/>
          <a:lstStyle/>
          <a:p>
            <a:pPr marL="0" indent="0">
              <a:buNone/>
            </a:pPr>
            <a:r>
              <a:rPr lang="en-US" sz="2400" b="1" dirty="0" smtClean="0">
                <a:solidFill>
                  <a:srgbClr val="7030A0"/>
                </a:solidFill>
              </a:rPr>
              <a:t>Recently Completed: </a:t>
            </a:r>
          </a:p>
          <a:p>
            <a:pPr lvl="1"/>
            <a:r>
              <a:rPr lang="en-US" sz="2400" dirty="0">
                <a:solidFill>
                  <a:srgbClr val="7030A0"/>
                </a:solidFill>
              </a:rPr>
              <a:t>TB </a:t>
            </a:r>
            <a:r>
              <a:rPr lang="en-US" sz="2400" dirty="0" smtClean="0">
                <a:solidFill>
                  <a:srgbClr val="7030A0"/>
                </a:solidFill>
              </a:rPr>
              <a:t>2017-1 - </a:t>
            </a:r>
            <a:r>
              <a:rPr lang="en-US" sz="2400" i="1" dirty="0" smtClean="0">
                <a:solidFill>
                  <a:srgbClr val="7030A0"/>
                </a:solidFill>
              </a:rPr>
              <a:t>Intragovernmental </a:t>
            </a:r>
            <a:r>
              <a:rPr lang="en-US" sz="2400" i="1" dirty="0">
                <a:solidFill>
                  <a:srgbClr val="7030A0"/>
                </a:solidFill>
              </a:rPr>
              <a:t>Exchange </a:t>
            </a:r>
            <a:r>
              <a:rPr lang="en-US" sz="2400" i="1" dirty="0" smtClean="0">
                <a:solidFill>
                  <a:srgbClr val="7030A0"/>
                </a:solidFill>
              </a:rPr>
              <a:t>Transactions</a:t>
            </a:r>
            <a:endParaRPr lang="en-US" sz="2400" dirty="0" smtClean="0">
              <a:solidFill>
                <a:srgbClr val="7030A0"/>
              </a:solidFill>
            </a:endParaRPr>
          </a:p>
          <a:p>
            <a:pPr lvl="1"/>
            <a:r>
              <a:rPr lang="en-US" sz="2400" dirty="0" smtClean="0">
                <a:solidFill>
                  <a:srgbClr val="7030A0"/>
                </a:solidFill>
              </a:rPr>
              <a:t>TB-2017-2 - </a:t>
            </a:r>
            <a:r>
              <a:rPr lang="en-US" sz="2400" i="1" dirty="0" smtClean="0">
                <a:solidFill>
                  <a:srgbClr val="7030A0"/>
                </a:solidFill>
              </a:rPr>
              <a:t>Assigning </a:t>
            </a:r>
            <a:r>
              <a:rPr lang="en-US" sz="2400" i="1" dirty="0">
                <a:solidFill>
                  <a:srgbClr val="7030A0"/>
                </a:solidFill>
              </a:rPr>
              <a:t>Assets to </a:t>
            </a:r>
            <a:r>
              <a:rPr lang="en-US" sz="2400" i="1" dirty="0" smtClean="0">
                <a:solidFill>
                  <a:srgbClr val="7030A0"/>
                </a:solidFill>
              </a:rPr>
              <a:t>Component Reporting Entities </a:t>
            </a:r>
            <a:endParaRPr lang="en-US" sz="2400" dirty="0">
              <a:solidFill>
                <a:srgbClr val="7030A0"/>
              </a:solidFill>
            </a:endParaRPr>
          </a:p>
          <a:p>
            <a:pPr marL="0" indent="0">
              <a:buNone/>
            </a:pPr>
            <a:r>
              <a:rPr lang="en-US" sz="2400" b="1" dirty="0">
                <a:solidFill>
                  <a:srgbClr val="7030A0"/>
                </a:solidFill>
              </a:rPr>
              <a:t>Under </a:t>
            </a:r>
            <a:r>
              <a:rPr lang="en-US" sz="2400" b="1" dirty="0" smtClean="0">
                <a:solidFill>
                  <a:srgbClr val="7030A0"/>
                </a:solidFill>
              </a:rPr>
              <a:t>Development:</a:t>
            </a:r>
            <a:endParaRPr lang="en-US" sz="2400" b="1" dirty="0">
              <a:solidFill>
                <a:srgbClr val="7030A0"/>
              </a:solidFill>
            </a:endParaRPr>
          </a:p>
          <a:p>
            <a:pPr lvl="1"/>
            <a:r>
              <a:rPr lang="en-US" sz="2400" dirty="0">
                <a:solidFill>
                  <a:srgbClr val="7030A0"/>
                </a:solidFill>
              </a:rPr>
              <a:t>TB for </a:t>
            </a:r>
            <a:r>
              <a:rPr lang="en-US" sz="2400" dirty="0" smtClean="0">
                <a:solidFill>
                  <a:srgbClr val="7030A0"/>
                </a:solidFill>
              </a:rPr>
              <a:t>Assigning Liabilities</a:t>
            </a:r>
            <a:endParaRPr lang="en-US" sz="2400" dirty="0">
              <a:solidFill>
                <a:srgbClr val="7030A0"/>
              </a:solidFill>
            </a:endParaRPr>
          </a:p>
          <a:p>
            <a:pPr lvl="1"/>
            <a:endParaRPr lang="en-US" sz="2400" dirty="0" smtClean="0">
              <a:solidFill>
                <a:srgbClr val="7030A0"/>
              </a:solidFill>
            </a:endParaRPr>
          </a:p>
          <a:p>
            <a:pPr lvl="1"/>
            <a:endParaRPr lang="en-US" sz="2400" dirty="0">
              <a:solidFill>
                <a:srgbClr val="7030A0"/>
              </a:solidFill>
            </a:endParaRPr>
          </a:p>
          <a:p>
            <a:pPr marL="219456" lvl="1" indent="0">
              <a:buNone/>
            </a:pPr>
            <a:endParaRPr lang="en-US" sz="2400" dirty="0" smtClean="0">
              <a:solidFill>
                <a:srgbClr val="7030A0"/>
              </a:solidFill>
            </a:endParaRPr>
          </a:p>
          <a:p>
            <a:pPr marL="0" indent="0">
              <a:buNone/>
            </a:pPr>
            <a:endParaRPr lang="en-US" sz="2400" dirty="0">
              <a:solidFill>
                <a:srgbClr val="7030A0"/>
              </a:solidFill>
            </a:endParaRPr>
          </a:p>
        </p:txBody>
      </p:sp>
    </p:spTree>
    <p:extLst>
      <p:ext uri="{BB962C8B-B14F-4D97-AF65-F5344CB8AC3E}">
        <p14:creationId xmlns:p14="http://schemas.microsoft.com/office/powerpoint/2010/main" val="14917774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Open Request for Comment </a:t>
            </a:r>
            <a:endParaRPr lang="en-US" sz="2800" dirty="0"/>
          </a:p>
        </p:txBody>
      </p:sp>
      <p:sp>
        <p:nvSpPr>
          <p:cNvPr id="4" name="Text Placeholder 3"/>
          <p:cNvSpPr>
            <a:spLocks noGrp="1"/>
          </p:cNvSpPr>
          <p:nvPr>
            <p:ph type="body" idx="2"/>
          </p:nvPr>
        </p:nvSpPr>
        <p:spPr/>
        <p:txBody>
          <a:bodyPr/>
          <a:lstStyle/>
          <a:p>
            <a:pPr marL="0" indent="0">
              <a:buNone/>
            </a:pPr>
            <a:endParaRPr lang="en-US" sz="2800" dirty="0" smtClean="0"/>
          </a:p>
          <a:p>
            <a:pPr marL="0" indent="0">
              <a:buNone/>
            </a:pPr>
            <a:endParaRPr lang="en-US" sz="2800" dirty="0" smtClean="0"/>
          </a:p>
          <a:p>
            <a:pPr marL="0" indent="0">
              <a:buNone/>
            </a:pPr>
            <a:endParaRPr lang="en-US" sz="2800" dirty="0" smtClean="0">
              <a:solidFill>
                <a:schemeClr val="tx1"/>
              </a:solidFill>
            </a:endParaRPr>
          </a:p>
          <a:p>
            <a:pPr marL="0" indent="0">
              <a:buNone/>
            </a:pPr>
            <a:endParaRPr lang="en-US" sz="2800" dirty="0">
              <a:solidFill>
                <a:schemeClr val="tx1"/>
              </a:solidFill>
            </a:endParaRPr>
          </a:p>
          <a:p>
            <a:pPr marL="0" indent="0">
              <a:buNone/>
            </a:pPr>
            <a:endParaRPr lang="en-US" sz="2800" dirty="0" smtClean="0">
              <a:solidFill>
                <a:schemeClr val="tx1"/>
              </a:solidFill>
            </a:endParaRPr>
          </a:p>
          <a:p>
            <a:pPr marL="0" indent="0">
              <a:buNone/>
            </a:pPr>
            <a:endParaRPr lang="en-US" sz="2800" dirty="0" smtClean="0">
              <a:solidFill>
                <a:schemeClr val="tx1"/>
              </a:solidFill>
            </a:endParaRPr>
          </a:p>
          <a:p>
            <a:pPr marL="0" indent="0">
              <a:buNone/>
            </a:pPr>
            <a:endParaRPr lang="en-US" sz="2800" dirty="0" smtClean="0"/>
          </a:p>
        </p:txBody>
      </p:sp>
      <p:sp>
        <p:nvSpPr>
          <p:cNvPr id="3" name="Content Placeholder 2"/>
          <p:cNvSpPr>
            <a:spLocks noGrp="1"/>
          </p:cNvSpPr>
          <p:nvPr>
            <p:ph sz="half" idx="1"/>
          </p:nvPr>
        </p:nvSpPr>
        <p:spPr/>
        <p:txBody>
          <a:bodyPr/>
          <a:lstStyle/>
          <a:p>
            <a:r>
              <a:rPr lang="en-US" dirty="0" smtClean="0"/>
              <a:t>Inter-entity Cost Amendments</a:t>
            </a:r>
          </a:p>
          <a:p>
            <a:pPr lvl="1"/>
            <a:r>
              <a:rPr lang="en-US" dirty="0" smtClean="0"/>
              <a:t>Full cost</a:t>
            </a:r>
          </a:p>
          <a:p>
            <a:pPr lvl="2"/>
            <a:r>
              <a:rPr lang="en-US" dirty="0" smtClean="0"/>
              <a:t>Business-type activities</a:t>
            </a:r>
          </a:p>
          <a:p>
            <a:pPr lvl="2"/>
            <a:r>
              <a:rPr lang="en-US" dirty="0" smtClean="0"/>
              <a:t>Complex departments</a:t>
            </a:r>
          </a:p>
          <a:p>
            <a:pPr lvl="1"/>
            <a:r>
              <a:rPr lang="en-US" dirty="0" smtClean="0"/>
              <a:t>Voting in late </a:t>
            </a:r>
            <a:r>
              <a:rPr lang="en-US" smtClean="0"/>
              <a:t>December/early January</a:t>
            </a:r>
            <a:endParaRPr lang="en-US"/>
          </a:p>
        </p:txBody>
      </p:sp>
    </p:spTree>
    <p:extLst>
      <p:ext uri="{BB962C8B-B14F-4D97-AF65-F5344CB8AC3E}">
        <p14:creationId xmlns:p14="http://schemas.microsoft.com/office/powerpoint/2010/main" val="2174458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projects</a:t>
            </a:r>
            <a:endParaRPr lang="en-US" sz="3600" b="1" dirty="0"/>
          </a:p>
        </p:txBody>
      </p:sp>
      <p:sp>
        <p:nvSpPr>
          <p:cNvPr id="3" name="Content Placeholder 2"/>
          <p:cNvSpPr>
            <a:spLocks noGrp="1"/>
          </p:cNvSpPr>
          <p:nvPr>
            <p:ph type="body" sz="quarter" idx="13"/>
          </p:nvPr>
        </p:nvSpPr>
        <p:spPr>
          <a:xfrm>
            <a:off x="458531" y="1320272"/>
            <a:ext cx="7771071" cy="4985483"/>
          </a:xfrm>
        </p:spPr>
        <p:txBody>
          <a:bodyPr>
            <a:normAutofit/>
          </a:bodyPr>
          <a:lstStyle/>
          <a:p>
            <a:pPr>
              <a:lnSpc>
                <a:spcPct val="100000"/>
              </a:lnSpc>
            </a:pPr>
            <a:r>
              <a:rPr lang="en-US" sz="2400" dirty="0" smtClean="0">
                <a:solidFill>
                  <a:schemeClr val="accent2">
                    <a:lumMod val="75000"/>
                  </a:schemeClr>
                </a:solidFill>
              </a:rPr>
              <a:t> Risk Assumed</a:t>
            </a:r>
          </a:p>
          <a:p>
            <a:pPr>
              <a:lnSpc>
                <a:spcPct val="100000"/>
              </a:lnSpc>
            </a:pPr>
            <a:r>
              <a:rPr lang="en-US" sz="2400" dirty="0" smtClean="0">
                <a:solidFill>
                  <a:schemeClr val="accent2">
                    <a:lumMod val="75000"/>
                  </a:schemeClr>
                </a:solidFill>
              </a:rPr>
              <a:t> Land</a:t>
            </a:r>
          </a:p>
          <a:p>
            <a:pPr>
              <a:lnSpc>
                <a:spcPct val="100000"/>
              </a:lnSpc>
            </a:pPr>
            <a:r>
              <a:rPr lang="en-US" sz="2400" dirty="0" smtClean="0">
                <a:solidFill>
                  <a:schemeClr val="accent2">
                    <a:lumMod val="75000"/>
                  </a:schemeClr>
                </a:solidFill>
              </a:rPr>
              <a:t> Leases</a:t>
            </a:r>
          </a:p>
          <a:p>
            <a:pPr>
              <a:lnSpc>
                <a:spcPct val="100000"/>
              </a:lnSpc>
            </a:pPr>
            <a:r>
              <a:rPr lang="en-US" sz="2400" dirty="0" smtClean="0">
                <a:solidFill>
                  <a:schemeClr val="accent2">
                    <a:lumMod val="75000"/>
                  </a:schemeClr>
                </a:solidFill>
              </a:rPr>
              <a:t> </a:t>
            </a:r>
            <a:r>
              <a:rPr lang="en-US" sz="2400" dirty="0">
                <a:solidFill>
                  <a:schemeClr val="accent2">
                    <a:lumMod val="75000"/>
                  </a:schemeClr>
                </a:solidFill>
              </a:rPr>
              <a:t>Reporting Model</a:t>
            </a:r>
          </a:p>
          <a:p>
            <a:pPr>
              <a:lnSpc>
                <a:spcPct val="100000"/>
              </a:lnSpc>
            </a:pPr>
            <a:r>
              <a:rPr lang="en-US" sz="2400" dirty="0" smtClean="0">
                <a:solidFill>
                  <a:schemeClr val="accent2">
                    <a:lumMod val="75000"/>
                  </a:schemeClr>
                </a:solidFill>
              </a:rPr>
              <a:t> Note Disclosures</a:t>
            </a:r>
          </a:p>
          <a:p>
            <a:pPr>
              <a:lnSpc>
                <a:spcPct val="100000"/>
              </a:lnSpc>
            </a:pPr>
            <a:r>
              <a:rPr lang="en-US" sz="2400" dirty="0" smtClean="0">
                <a:solidFill>
                  <a:schemeClr val="accent2">
                    <a:lumMod val="75000"/>
                  </a:schemeClr>
                </a:solidFill>
              </a:rPr>
              <a:t> Classified Activities</a:t>
            </a:r>
          </a:p>
          <a:p>
            <a:endParaRPr lang="en-US" dirty="0"/>
          </a:p>
        </p:txBody>
      </p:sp>
    </p:spTree>
    <p:extLst>
      <p:ext uri="{BB962C8B-B14F-4D97-AF65-F5344CB8AC3E}">
        <p14:creationId xmlns:p14="http://schemas.microsoft.com/office/powerpoint/2010/main" val="25511685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DD9AC739FD2A34B86CD99184D027A8C" ma:contentTypeVersion="12" ma:contentTypeDescription="Create a new document." ma:contentTypeScope="" ma:versionID="ba61dc8356fbe22e128e314071690408">
  <xsd:schema xmlns:xsd="http://www.w3.org/2001/XMLSchema" xmlns:xs="http://www.w3.org/2001/XMLSchema" xmlns:p="http://schemas.microsoft.com/office/2006/metadata/properties" xmlns:ns1="http://schemas.microsoft.com/sharepoint/v3" xmlns:ns2="a0d58fbb-1605-41c4-b3c0-ab379b2144f2" targetNamespace="http://schemas.microsoft.com/office/2006/metadata/properties" ma:root="true" ma:fieldsID="a5469a183da1bdd7b2dd21f422ba90b2" ns1:_="" ns2:_="">
    <xsd:import namespace="http://schemas.microsoft.com/sharepoint/v3"/>
    <xsd:import namespace="a0d58fbb-1605-41c4-b3c0-ab379b2144f2"/>
    <xsd:element name="properties">
      <xsd:complexType>
        <xsd:sequence>
          <xsd:element name="documentManagement">
            <xsd:complexType>
              <xsd:all>
                <xsd:element ref="ns1:_ip_UnifiedCompliancePolicyProperties" minOccurs="0"/>
                <xsd:element ref="ns1:_ip_UnifiedCompliancePolicyUIAction" minOccurs="0"/>
                <xsd:element ref="ns2:SharedWithUsers" minOccurs="0"/>
                <xsd:element ref="ns2:SharedWithDetails" minOccurs="0"/>
                <xsd:element ref="ns2:LastSharedByUser" minOccurs="0"/>
                <xsd:element ref="ns2:LastSharedBy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8" nillable="true" ma:displayName="Unified Compliance Policy Properties" ma:hidden="true" ma:internalName="_ip_UnifiedCompliancePolicyProperties">
      <xsd:simpleType>
        <xsd:restriction base="dms:Note"/>
      </xsd:simpleType>
    </xsd:element>
    <xsd:element name="_ip_UnifiedCompliancePolicyUIAction" ma:index="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d58fbb-1605-41c4-b3c0-ab379b2144f2"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element name="LastSharedByUser" ma:index="12" nillable="true" ma:displayName="Last Shared By User" ma:internalName="LastSharedByUser" ma:readOnly="true">
      <xsd:simpleType>
        <xsd:restriction base="dms:Note">
          <xsd:maxLength value="255"/>
        </xsd:restriction>
      </xsd:simpleType>
    </xsd:element>
    <xsd:element name="LastSharedByTime" ma:index="13"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8DA8479-8140-4B3C-A409-2EF935E88A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0d58fbb-1605-41c4-b3c0-ab379b2144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A286D89-9745-4EFE-941D-20D81AB6BBEB}">
  <ds:schemaRefs>
    <ds:schemaRef ds:uri="http://purl.org/dc/elements/1.1/"/>
    <ds:schemaRef ds:uri="http://purl.org/dc/terms/"/>
    <ds:schemaRef ds:uri="http://schemas.microsoft.com/sharepoint/v3"/>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a0d58fbb-1605-41c4-b3c0-ab379b2144f2"/>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B3148290-7245-4877-9AE9-4D60344134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Opulent</Template>
  <TotalTime>2441</TotalTime>
  <Words>1961</Words>
  <Application>Microsoft Office PowerPoint</Application>
  <PresentationFormat>Letter Paper (8.5x11 in)</PresentationFormat>
  <Paragraphs>357</Paragraphs>
  <Slides>34</Slides>
  <Notes>32</Notes>
  <HiddenSlides>0</HiddenSlides>
  <MMClips>0</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Opulent</vt:lpstr>
      <vt:lpstr>Custom Design</vt:lpstr>
      <vt:lpstr>FASAB Update</vt:lpstr>
      <vt:lpstr>Disclaimer</vt:lpstr>
      <vt:lpstr>Overview</vt:lpstr>
      <vt:lpstr>Recently Completed Standards</vt:lpstr>
      <vt:lpstr>Recently Completed concepts</vt:lpstr>
      <vt:lpstr>Recently Completed Technical Releases (TR)</vt:lpstr>
      <vt:lpstr>Technical Bulletins</vt:lpstr>
      <vt:lpstr>Open Request for Comment </vt:lpstr>
      <vt:lpstr>projects</vt:lpstr>
      <vt:lpstr>Risk Assumed Project</vt:lpstr>
      <vt:lpstr>Risk Assumed II (RAII)</vt:lpstr>
      <vt:lpstr>RAII Status &amp; Challenges</vt:lpstr>
      <vt:lpstr>Land</vt:lpstr>
      <vt:lpstr>How Do We Account for Land Now?  2 Buckets:</vt:lpstr>
      <vt:lpstr>Stewardship vs. GPP&amp;E Federal Land by Acreage (in Millions)</vt:lpstr>
      <vt:lpstr>What is the Board Considering?</vt:lpstr>
      <vt:lpstr>Proposed Land Use Categories</vt:lpstr>
      <vt:lpstr>Leases</vt:lpstr>
      <vt:lpstr>Leases</vt:lpstr>
      <vt:lpstr>Leases</vt:lpstr>
      <vt:lpstr>Leases</vt:lpstr>
      <vt:lpstr>Reporting Model</vt:lpstr>
      <vt:lpstr>Concepts discuss information provided</vt:lpstr>
      <vt:lpstr>Concepts Compare GAAP and ORFNI</vt:lpstr>
      <vt:lpstr>Reporting Model</vt:lpstr>
      <vt:lpstr>Current areas For Improvement </vt:lpstr>
      <vt:lpstr>Reporting Model  – Potential for the Long Term</vt:lpstr>
      <vt:lpstr>Note Disclosures </vt:lpstr>
      <vt:lpstr>Note disclosures - Objective </vt:lpstr>
      <vt:lpstr>Note disclosures - Working group</vt:lpstr>
      <vt:lpstr>Classified Activities</vt:lpstr>
      <vt:lpstr>THREE YEAR PLAN</vt:lpstr>
      <vt:lpstr>Annual Input on Board Agenda</vt:lpstr>
      <vt:lpstr>Contact Information</vt:lpstr>
    </vt:vector>
  </TitlesOfParts>
  <Company>Infinia Group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 a business leader, not a number cruncher</dc:title>
  <dc:creator>Amy Ross</dc:creator>
  <cp:lastModifiedBy>Wendy Payne</cp:lastModifiedBy>
  <cp:revision>133</cp:revision>
  <cp:lastPrinted>2017-09-19T16:04:18Z</cp:lastPrinted>
  <dcterms:created xsi:type="dcterms:W3CDTF">2017-04-19T19:56:34Z</dcterms:created>
  <dcterms:modified xsi:type="dcterms:W3CDTF">2018-02-28T15:42:37Z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0x010100EDD9AC739FD2A34B86CD99184D027A8C</vt:lpwstr>
  </property>
</Properties>
</file>