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2"/>
  </p:notesMasterIdLst>
  <p:handoutMasterIdLst>
    <p:handoutMasterId r:id="rId33"/>
  </p:handoutMasterIdLst>
  <p:sldIdLst>
    <p:sldId id="256" r:id="rId5"/>
    <p:sldId id="271" r:id="rId6"/>
    <p:sldId id="274" r:id="rId7"/>
    <p:sldId id="275" r:id="rId8"/>
    <p:sldId id="304" r:id="rId9"/>
    <p:sldId id="276" r:id="rId10"/>
    <p:sldId id="278" r:id="rId11"/>
    <p:sldId id="280" r:id="rId12"/>
    <p:sldId id="281" r:id="rId13"/>
    <p:sldId id="282" r:id="rId14"/>
    <p:sldId id="285" r:id="rId15"/>
    <p:sldId id="283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6" r:id="rId26"/>
    <p:sldId id="306" r:id="rId27"/>
    <p:sldId id="305" r:id="rId28"/>
    <p:sldId id="307" r:id="rId29"/>
    <p:sldId id="302" r:id="rId30"/>
    <p:sldId id="303" r:id="rId31"/>
  </p:sldIdLst>
  <p:sldSz cx="9144000" cy="5143500" type="screen16x9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38">
          <p15:clr>
            <a:srgbClr val="A4A3A4"/>
          </p15:clr>
        </p15:guide>
        <p15:guide id="2" orient="horz" pos="300">
          <p15:clr>
            <a:srgbClr val="A4A3A4"/>
          </p15:clr>
        </p15:guide>
        <p15:guide id="3" orient="horz" pos="573">
          <p15:clr>
            <a:srgbClr val="A4A3A4"/>
          </p15:clr>
        </p15:guide>
        <p15:guide id="4" pos="2156">
          <p15:clr>
            <a:srgbClr val="A4A3A4"/>
          </p15:clr>
        </p15:guide>
        <p15:guide id="5" pos="2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246C"/>
    <a:srgbClr val="0085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721" autoAdjust="0"/>
  </p:normalViewPr>
  <p:slideViewPr>
    <p:cSldViewPr snapToGrid="0" snapToObjects="1" showGuides="1">
      <p:cViewPr varScale="1">
        <p:scale>
          <a:sx n="73" d="100"/>
          <a:sy n="73" d="100"/>
        </p:scale>
        <p:origin x="-102" y="-690"/>
      </p:cViewPr>
      <p:guideLst>
        <p:guide orient="horz" pos="1338"/>
        <p:guide orient="horz" pos="300"/>
        <p:guide orient="horz" pos="573"/>
        <p:guide pos="2156"/>
        <p:guide pos="287"/>
      </p:guideLst>
    </p:cSldViewPr>
  </p:slideViewPr>
  <p:outlineViewPr>
    <p:cViewPr>
      <p:scale>
        <a:sx n="33" d="100"/>
        <a:sy n="33" d="100"/>
      </p:scale>
      <p:origin x="0" y="148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377612520657139E-2"/>
          <c:y val="5.594868857103627E-2"/>
          <c:w val="0.94169874599008452"/>
          <c:h val="0.668709925909210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G-PP&amp;E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</c:f>
              <c:numCache>
                <c:formatCode>m/d/yyyy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49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Stewardship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</c:f>
              <c:numCache>
                <c:formatCode>m/d/yyyy</c:formatCode>
                <c:ptCount val="1"/>
              </c:numCache>
            </c:numRef>
          </c:cat>
          <c:val>
            <c:numRef>
              <c:f>Sheet1!$C$2</c:f>
              <c:numCache>
                <c:formatCode>General</c:formatCode>
                <c:ptCount val="1"/>
                <c:pt idx="0">
                  <c:v>553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065152"/>
        <c:axId val="86066688"/>
      </c:barChart>
      <c:catAx>
        <c:axId val="86065152"/>
        <c:scaling>
          <c:orientation val="minMax"/>
        </c:scaling>
        <c:delete val="0"/>
        <c:axPos val="l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066688"/>
        <c:crosses val="autoZero"/>
        <c:auto val="1"/>
        <c:lblAlgn val="ctr"/>
        <c:lblOffset val="100"/>
        <c:noMultiLvlLbl val="0"/>
      </c:catAx>
      <c:valAx>
        <c:axId val="860666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065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82EAAE-2DAC-4426-ABDD-078302D5D9B0}" type="doc">
      <dgm:prSet loTypeId="urn:microsoft.com/office/officeart/2005/8/layout/lProcess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8A6900-41B6-4739-BAA6-805565503CF3}">
      <dgm:prSet phldrT="[Text]"/>
      <dgm:spPr/>
      <dgm:t>
        <a:bodyPr/>
        <a:lstStyle/>
        <a:p>
          <a:r>
            <a:rPr lang="en-US" dirty="0" smtClean="0"/>
            <a:t>GAAP</a:t>
          </a:r>
          <a:endParaRPr lang="en-US" dirty="0"/>
        </a:p>
      </dgm:t>
    </dgm:pt>
    <dgm:pt modelId="{001AA345-0BDD-4759-86BF-41043C92CD57}" type="parTrans" cxnId="{025FAA16-F220-4941-BA17-CAC111BA2F6F}">
      <dgm:prSet/>
      <dgm:spPr/>
      <dgm:t>
        <a:bodyPr/>
        <a:lstStyle/>
        <a:p>
          <a:endParaRPr lang="en-US"/>
        </a:p>
      </dgm:t>
    </dgm:pt>
    <dgm:pt modelId="{D8CF45A6-0FBD-4C13-9FB3-95E3350A47A5}" type="sibTrans" cxnId="{025FAA16-F220-4941-BA17-CAC111BA2F6F}">
      <dgm:prSet/>
      <dgm:spPr/>
      <dgm:t>
        <a:bodyPr/>
        <a:lstStyle/>
        <a:p>
          <a:endParaRPr lang="en-US"/>
        </a:p>
      </dgm:t>
    </dgm:pt>
    <dgm:pt modelId="{7F3EB401-0392-411B-9272-5373633419AA}">
      <dgm:prSet phldrT="[Text]"/>
      <dgm:spPr/>
      <dgm:t>
        <a:bodyPr/>
        <a:lstStyle/>
        <a:p>
          <a:r>
            <a:rPr lang="en-US" dirty="0" smtClean="0"/>
            <a:t>Meet Reporting Objectives</a:t>
          </a:r>
          <a:endParaRPr lang="en-US" dirty="0"/>
        </a:p>
      </dgm:t>
    </dgm:pt>
    <dgm:pt modelId="{246211A8-3087-44A5-867F-42ADD7844C51}" type="parTrans" cxnId="{1D1E9EB6-044A-4012-BB4D-85AC9B82AC3E}">
      <dgm:prSet/>
      <dgm:spPr/>
      <dgm:t>
        <a:bodyPr/>
        <a:lstStyle/>
        <a:p>
          <a:endParaRPr lang="en-US"/>
        </a:p>
      </dgm:t>
    </dgm:pt>
    <dgm:pt modelId="{914D273D-9382-40E8-BF42-0BD74F3F5B5D}" type="sibTrans" cxnId="{1D1E9EB6-044A-4012-BB4D-85AC9B82AC3E}">
      <dgm:prSet/>
      <dgm:spPr/>
      <dgm:t>
        <a:bodyPr/>
        <a:lstStyle/>
        <a:p>
          <a:endParaRPr lang="en-US"/>
        </a:p>
      </dgm:t>
    </dgm:pt>
    <dgm:pt modelId="{15A3F7BC-B4DF-4980-96F3-EBFB496DE2F1}">
      <dgm:prSet phldrT="[Text]"/>
      <dgm:spPr/>
      <dgm:t>
        <a:bodyPr/>
        <a:lstStyle/>
        <a:p>
          <a:r>
            <a:rPr lang="en-US" dirty="0" smtClean="0"/>
            <a:t>Required by FASAB</a:t>
          </a:r>
          <a:endParaRPr lang="en-US" dirty="0"/>
        </a:p>
      </dgm:t>
    </dgm:pt>
    <dgm:pt modelId="{3F69B239-36D0-4DC1-B029-BDC49EA1B29F}" type="parTrans" cxnId="{14BA22A8-BD83-4E93-A0A1-AD1F91943AE7}">
      <dgm:prSet/>
      <dgm:spPr/>
      <dgm:t>
        <a:bodyPr/>
        <a:lstStyle/>
        <a:p>
          <a:endParaRPr lang="en-US"/>
        </a:p>
      </dgm:t>
    </dgm:pt>
    <dgm:pt modelId="{32326732-3DCC-4811-9DBC-00225EFEB07C}" type="sibTrans" cxnId="{14BA22A8-BD83-4E93-A0A1-AD1F91943AE7}">
      <dgm:prSet/>
      <dgm:spPr/>
      <dgm:t>
        <a:bodyPr/>
        <a:lstStyle/>
        <a:p>
          <a:endParaRPr lang="en-US"/>
        </a:p>
      </dgm:t>
    </dgm:pt>
    <dgm:pt modelId="{7508C3F3-D749-4411-B118-3611FE39BD3A}">
      <dgm:prSet phldrT="[Text]"/>
      <dgm:spPr/>
      <dgm:t>
        <a:bodyPr/>
        <a:lstStyle/>
        <a:p>
          <a:r>
            <a:rPr lang="en-US" dirty="0" smtClean="0"/>
            <a:t>ORFNI</a:t>
          </a:r>
          <a:endParaRPr lang="en-US" dirty="0"/>
        </a:p>
      </dgm:t>
    </dgm:pt>
    <dgm:pt modelId="{6DF96924-2823-4BBA-8790-B34740359AA9}" type="parTrans" cxnId="{3E57143D-DE48-45F8-A624-50BEBAD9C374}">
      <dgm:prSet/>
      <dgm:spPr/>
      <dgm:t>
        <a:bodyPr/>
        <a:lstStyle/>
        <a:p>
          <a:endParaRPr lang="en-US"/>
        </a:p>
      </dgm:t>
    </dgm:pt>
    <dgm:pt modelId="{AB22FD17-A882-432E-B625-DCDAEA91F814}" type="sibTrans" cxnId="{3E57143D-DE48-45F8-A624-50BEBAD9C374}">
      <dgm:prSet/>
      <dgm:spPr/>
      <dgm:t>
        <a:bodyPr/>
        <a:lstStyle/>
        <a:p>
          <a:endParaRPr lang="en-US"/>
        </a:p>
      </dgm:t>
    </dgm:pt>
    <dgm:pt modelId="{315A5BD1-050F-47A3-841A-90EF3230EF4F}">
      <dgm:prSet phldrT="[Text]"/>
      <dgm:spPr/>
      <dgm:t>
        <a:bodyPr/>
        <a:lstStyle/>
        <a:p>
          <a:r>
            <a:rPr lang="en-US" dirty="0" smtClean="0"/>
            <a:t>Meet Reporting Objectives</a:t>
          </a:r>
          <a:endParaRPr lang="en-US" dirty="0"/>
        </a:p>
      </dgm:t>
    </dgm:pt>
    <dgm:pt modelId="{DF9B0EC9-9AFD-4346-804F-23260EFE1BCD}" type="parTrans" cxnId="{14CFB0E2-1194-478F-969E-5F9E34D97A86}">
      <dgm:prSet/>
      <dgm:spPr/>
      <dgm:t>
        <a:bodyPr/>
        <a:lstStyle/>
        <a:p>
          <a:endParaRPr lang="en-US"/>
        </a:p>
      </dgm:t>
    </dgm:pt>
    <dgm:pt modelId="{952A1D16-2815-42E8-A2D0-95196CDB4D8C}" type="sibTrans" cxnId="{14CFB0E2-1194-478F-969E-5F9E34D97A86}">
      <dgm:prSet/>
      <dgm:spPr/>
      <dgm:t>
        <a:bodyPr/>
        <a:lstStyle/>
        <a:p>
          <a:endParaRPr lang="en-US"/>
        </a:p>
      </dgm:t>
    </dgm:pt>
    <dgm:pt modelId="{4469826D-F2D7-4C41-85C0-F033D35EFE4F}">
      <dgm:prSet phldrT="[Text]"/>
      <dgm:spPr/>
      <dgm:t>
        <a:bodyPr/>
        <a:lstStyle/>
        <a:p>
          <a:r>
            <a:rPr lang="en-US" dirty="0" smtClean="0"/>
            <a:t>Voluntary or</a:t>
          </a:r>
        </a:p>
        <a:p>
          <a:r>
            <a:rPr lang="en-US" dirty="0" smtClean="0"/>
            <a:t>Administrative</a:t>
          </a:r>
        </a:p>
        <a:p>
          <a:r>
            <a:rPr lang="en-US" dirty="0" smtClean="0"/>
            <a:t>Directive </a:t>
          </a:r>
          <a:endParaRPr lang="en-US" dirty="0"/>
        </a:p>
      </dgm:t>
    </dgm:pt>
    <dgm:pt modelId="{4033CAE3-3596-4A53-A30D-0AAB05121375}" type="parTrans" cxnId="{D77C2499-637C-4FEC-981B-50F5E4387274}">
      <dgm:prSet/>
      <dgm:spPr/>
      <dgm:t>
        <a:bodyPr/>
        <a:lstStyle/>
        <a:p>
          <a:endParaRPr lang="en-US"/>
        </a:p>
      </dgm:t>
    </dgm:pt>
    <dgm:pt modelId="{1A108382-0C48-4C5A-94E4-22D5EBD7154A}" type="sibTrans" cxnId="{D77C2499-637C-4FEC-981B-50F5E4387274}">
      <dgm:prSet/>
      <dgm:spPr/>
      <dgm:t>
        <a:bodyPr/>
        <a:lstStyle/>
        <a:p>
          <a:endParaRPr lang="en-US"/>
        </a:p>
      </dgm:t>
    </dgm:pt>
    <dgm:pt modelId="{2C922BED-549C-4634-8C23-075A8723C02D}">
      <dgm:prSet phldrT="[Text]"/>
      <dgm:spPr/>
      <dgm:t>
        <a:bodyPr/>
        <a:lstStyle/>
        <a:p>
          <a:r>
            <a:rPr lang="en-US" dirty="0" smtClean="0"/>
            <a:t>Limitations</a:t>
          </a:r>
          <a:endParaRPr lang="en-US" dirty="0"/>
        </a:p>
      </dgm:t>
    </dgm:pt>
    <dgm:pt modelId="{EC4CCE70-661C-4043-A807-97D06FC075E4}" type="parTrans" cxnId="{18209644-C222-4AB6-BDF3-E6F212E0593B}">
      <dgm:prSet/>
      <dgm:spPr/>
      <dgm:t>
        <a:bodyPr/>
        <a:lstStyle/>
        <a:p>
          <a:endParaRPr lang="en-US"/>
        </a:p>
      </dgm:t>
    </dgm:pt>
    <dgm:pt modelId="{B7AB9148-2CDD-4FF5-B73C-05984530D4FA}" type="sibTrans" cxnId="{18209644-C222-4AB6-BDF3-E6F212E0593B}">
      <dgm:prSet/>
      <dgm:spPr/>
      <dgm:t>
        <a:bodyPr/>
        <a:lstStyle/>
        <a:p>
          <a:endParaRPr lang="en-US"/>
        </a:p>
      </dgm:t>
    </dgm:pt>
    <dgm:pt modelId="{32BD5C72-AE40-466D-9F5D-6107357B6335}">
      <dgm:prSet phldrT="[Text]"/>
      <dgm:spPr/>
      <dgm:t>
        <a:bodyPr/>
        <a:lstStyle/>
        <a:p>
          <a:r>
            <a:rPr lang="en-US" dirty="0" smtClean="0"/>
            <a:t>Qualitative Characteristics</a:t>
          </a:r>
          <a:endParaRPr lang="en-US" dirty="0"/>
        </a:p>
      </dgm:t>
    </dgm:pt>
    <dgm:pt modelId="{1FC4CF2B-8938-4484-B215-D19E29F6C872}" type="parTrans" cxnId="{31D04CC1-C730-4800-9A3A-09937EB03BE4}">
      <dgm:prSet/>
      <dgm:spPr/>
      <dgm:t>
        <a:bodyPr/>
        <a:lstStyle/>
        <a:p>
          <a:endParaRPr lang="en-US"/>
        </a:p>
      </dgm:t>
    </dgm:pt>
    <dgm:pt modelId="{6AA89945-5D5D-4D34-ABCB-D11AA988831A}" type="sibTrans" cxnId="{31D04CC1-C730-4800-9A3A-09937EB03BE4}">
      <dgm:prSet/>
      <dgm:spPr/>
      <dgm:t>
        <a:bodyPr/>
        <a:lstStyle/>
        <a:p>
          <a:endParaRPr lang="en-US"/>
        </a:p>
      </dgm:t>
    </dgm:pt>
    <dgm:pt modelId="{4F5098D6-1AD9-456D-8253-B0DE1A41205C}" type="pres">
      <dgm:prSet presAssocID="{B882EAAE-2DAC-4426-ABDD-078302D5D9B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A01447E-A53F-4A17-BFB6-D6048AE2D15A}" type="pres">
      <dgm:prSet presAssocID="{7E8A6900-41B6-4739-BAA6-805565503CF3}" presName="compNode" presStyleCnt="0"/>
      <dgm:spPr/>
    </dgm:pt>
    <dgm:pt modelId="{4F062D79-76C2-4654-86C5-1268D7317B85}" type="pres">
      <dgm:prSet presAssocID="{7E8A6900-41B6-4739-BAA6-805565503CF3}" presName="aNode" presStyleLbl="bgShp" presStyleIdx="0" presStyleCnt="2"/>
      <dgm:spPr/>
      <dgm:t>
        <a:bodyPr/>
        <a:lstStyle/>
        <a:p>
          <a:endParaRPr lang="en-US"/>
        </a:p>
      </dgm:t>
    </dgm:pt>
    <dgm:pt modelId="{D951F72D-0610-4B96-BA5F-9A79DB8F05B0}" type="pres">
      <dgm:prSet presAssocID="{7E8A6900-41B6-4739-BAA6-805565503CF3}" presName="textNode" presStyleLbl="bgShp" presStyleIdx="0" presStyleCnt="2"/>
      <dgm:spPr/>
      <dgm:t>
        <a:bodyPr/>
        <a:lstStyle/>
        <a:p>
          <a:endParaRPr lang="en-US"/>
        </a:p>
      </dgm:t>
    </dgm:pt>
    <dgm:pt modelId="{E43F58F3-A329-4121-9F4B-D5A9D9E31EBA}" type="pres">
      <dgm:prSet presAssocID="{7E8A6900-41B6-4739-BAA6-805565503CF3}" presName="compChildNode" presStyleCnt="0"/>
      <dgm:spPr/>
    </dgm:pt>
    <dgm:pt modelId="{2A966B47-AD3D-442E-AD77-E4C131EE74E5}" type="pres">
      <dgm:prSet presAssocID="{7E8A6900-41B6-4739-BAA6-805565503CF3}" presName="theInnerList" presStyleCnt="0"/>
      <dgm:spPr/>
    </dgm:pt>
    <dgm:pt modelId="{9CFDA2E1-240A-48D2-B7C2-176B3C24DDB4}" type="pres">
      <dgm:prSet presAssocID="{7F3EB401-0392-411B-9272-5373633419AA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C52CB1-CA70-4CB9-AD40-C8F20C16D1EB}" type="pres">
      <dgm:prSet presAssocID="{7F3EB401-0392-411B-9272-5373633419AA}" presName="aSpace2" presStyleCnt="0"/>
      <dgm:spPr/>
    </dgm:pt>
    <dgm:pt modelId="{D68C1EC0-9FA2-4E3C-B5CE-D335A858D1B2}" type="pres">
      <dgm:prSet presAssocID="{15A3F7BC-B4DF-4980-96F3-EBFB496DE2F1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0BBD12-8201-46E4-A9DB-313D3EE70C28}" type="pres">
      <dgm:prSet presAssocID="{15A3F7BC-B4DF-4980-96F3-EBFB496DE2F1}" presName="aSpace2" presStyleCnt="0"/>
      <dgm:spPr/>
    </dgm:pt>
    <dgm:pt modelId="{DB660A85-0702-4B08-AF9A-E4EB81F84C74}" type="pres">
      <dgm:prSet presAssocID="{32BD5C72-AE40-466D-9F5D-6107357B6335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F8B6C8-7557-4D1A-A6D2-2661DD8FAADB}" type="pres">
      <dgm:prSet presAssocID="{7E8A6900-41B6-4739-BAA6-805565503CF3}" presName="aSpace" presStyleCnt="0"/>
      <dgm:spPr/>
    </dgm:pt>
    <dgm:pt modelId="{A0999A9C-CDCE-4F9A-AF1D-7CF95C86266A}" type="pres">
      <dgm:prSet presAssocID="{7508C3F3-D749-4411-B118-3611FE39BD3A}" presName="compNode" presStyleCnt="0"/>
      <dgm:spPr/>
    </dgm:pt>
    <dgm:pt modelId="{28874E3F-16AC-423A-B408-E961AA970EC2}" type="pres">
      <dgm:prSet presAssocID="{7508C3F3-D749-4411-B118-3611FE39BD3A}" presName="aNode" presStyleLbl="bgShp" presStyleIdx="1" presStyleCnt="2"/>
      <dgm:spPr/>
      <dgm:t>
        <a:bodyPr/>
        <a:lstStyle/>
        <a:p>
          <a:endParaRPr lang="en-US"/>
        </a:p>
      </dgm:t>
    </dgm:pt>
    <dgm:pt modelId="{4BEF2450-A3E6-40B0-B8A1-9D0A5E8CD9CF}" type="pres">
      <dgm:prSet presAssocID="{7508C3F3-D749-4411-B118-3611FE39BD3A}" presName="textNode" presStyleLbl="bgShp" presStyleIdx="1" presStyleCnt="2"/>
      <dgm:spPr/>
      <dgm:t>
        <a:bodyPr/>
        <a:lstStyle/>
        <a:p>
          <a:endParaRPr lang="en-US"/>
        </a:p>
      </dgm:t>
    </dgm:pt>
    <dgm:pt modelId="{ADDF97EC-1E98-4D43-9EA6-A2DE97A1196F}" type="pres">
      <dgm:prSet presAssocID="{7508C3F3-D749-4411-B118-3611FE39BD3A}" presName="compChildNode" presStyleCnt="0"/>
      <dgm:spPr/>
    </dgm:pt>
    <dgm:pt modelId="{01E19FEE-BA0E-4DAD-86AC-EE7F8D107518}" type="pres">
      <dgm:prSet presAssocID="{7508C3F3-D749-4411-B118-3611FE39BD3A}" presName="theInnerList" presStyleCnt="0"/>
      <dgm:spPr/>
    </dgm:pt>
    <dgm:pt modelId="{7F48A5AC-E01F-4617-9429-07247CB78702}" type="pres">
      <dgm:prSet presAssocID="{315A5BD1-050F-47A3-841A-90EF3230EF4F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AFBBF0-B0AB-40D5-B73D-E5443BF45C73}" type="pres">
      <dgm:prSet presAssocID="{315A5BD1-050F-47A3-841A-90EF3230EF4F}" presName="aSpace2" presStyleCnt="0"/>
      <dgm:spPr/>
    </dgm:pt>
    <dgm:pt modelId="{1C8CC269-3B3D-44E7-BD61-3161BA71C28E}" type="pres">
      <dgm:prSet presAssocID="{4469826D-F2D7-4C41-85C0-F033D35EFE4F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1392D8-4BEE-42DB-A22F-1504649DFE00}" type="pres">
      <dgm:prSet presAssocID="{4469826D-F2D7-4C41-85C0-F033D35EFE4F}" presName="aSpace2" presStyleCnt="0"/>
      <dgm:spPr/>
    </dgm:pt>
    <dgm:pt modelId="{375DC58F-DA1C-497A-BAE7-FDC95E589624}" type="pres">
      <dgm:prSet presAssocID="{2C922BED-549C-4634-8C23-075A8723C02D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CD0AF9-B789-4191-8653-4F3A95EC17EB}" type="presOf" srcId="{7E8A6900-41B6-4739-BAA6-805565503CF3}" destId="{D951F72D-0610-4B96-BA5F-9A79DB8F05B0}" srcOrd="1" destOrd="0" presId="urn:microsoft.com/office/officeart/2005/8/layout/lProcess2"/>
    <dgm:cxn modelId="{75E7D26C-AF3D-4DA3-AB9A-BBDE33DF9E36}" type="presOf" srcId="{15A3F7BC-B4DF-4980-96F3-EBFB496DE2F1}" destId="{D68C1EC0-9FA2-4E3C-B5CE-D335A858D1B2}" srcOrd="0" destOrd="0" presId="urn:microsoft.com/office/officeart/2005/8/layout/lProcess2"/>
    <dgm:cxn modelId="{14BA22A8-BD83-4E93-A0A1-AD1F91943AE7}" srcId="{7E8A6900-41B6-4739-BAA6-805565503CF3}" destId="{15A3F7BC-B4DF-4980-96F3-EBFB496DE2F1}" srcOrd="1" destOrd="0" parTransId="{3F69B239-36D0-4DC1-B029-BDC49EA1B29F}" sibTransId="{32326732-3DCC-4811-9DBC-00225EFEB07C}"/>
    <dgm:cxn modelId="{DF52889C-CC29-455B-8B9D-63DE1BC6A22B}" type="presOf" srcId="{2C922BED-549C-4634-8C23-075A8723C02D}" destId="{375DC58F-DA1C-497A-BAE7-FDC95E589624}" srcOrd="0" destOrd="0" presId="urn:microsoft.com/office/officeart/2005/8/layout/lProcess2"/>
    <dgm:cxn modelId="{1D1E9EB6-044A-4012-BB4D-85AC9B82AC3E}" srcId="{7E8A6900-41B6-4739-BAA6-805565503CF3}" destId="{7F3EB401-0392-411B-9272-5373633419AA}" srcOrd="0" destOrd="0" parTransId="{246211A8-3087-44A5-867F-42ADD7844C51}" sibTransId="{914D273D-9382-40E8-BF42-0BD74F3F5B5D}"/>
    <dgm:cxn modelId="{1DDCB412-AA05-4225-AC11-BB93FED47B6B}" type="presOf" srcId="{7508C3F3-D749-4411-B118-3611FE39BD3A}" destId="{28874E3F-16AC-423A-B408-E961AA970EC2}" srcOrd="0" destOrd="0" presId="urn:microsoft.com/office/officeart/2005/8/layout/lProcess2"/>
    <dgm:cxn modelId="{3E57143D-DE48-45F8-A624-50BEBAD9C374}" srcId="{B882EAAE-2DAC-4426-ABDD-078302D5D9B0}" destId="{7508C3F3-D749-4411-B118-3611FE39BD3A}" srcOrd="1" destOrd="0" parTransId="{6DF96924-2823-4BBA-8790-B34740359AA9}" sibTransId="{AB22FD17-A882-432E-B625-DCDAEA91F814}"/>
    <dgm:cxn modelId="{E576F4B2-B03F-44EB-AF19-1F5FD03698AA}" type="presOf" srcId="{B882EAAE-2DAC-4426-ABDD-078302D5D9B0}" destId="{4F5098D6-1AD9-456D-8253-B0DE1A41205C}" srcOrd="0" destOrd="0" presId="urn:microsoft.com/office/officeart/2005/8/layout/lProcess2"/>
    <dgm:cxn modelId="{4D145B2B-9339-4727-ABCC-DB2BE45F8FE6}" type="presOf" srcId="{7E8A6900-41B6-4739-BAA6-805565503CF3}" destId="{4F062D79-76C2-4654-86C5-1268D7317B85}" srcOrd="0" destOrd="0" presId="urn:microsoft.com/office/officeart/2005/8/layout/lProcess2"/>
    <dgm:cxn modelId="{87C0EC9A-0278-4D17-88D1-5ABAA42E0B0D}" type="presOf" srcId="{32BD5C72-AE40-466D-9F5D-6107357B6335}" destId="{DB660A85-0702-4B08-AF9A-E4EB81F84C74}" srcOrd="0" destOrd="0" presId="urn:microsoft.com/office/officeart/2005/8/layout/lProcess2"/>
    <dgm:cxn modelId="{31D04CC1-C730-4800-9A3A-09937EB03BE4}" srcId="{7E8A6900-41B6-4739-BAA6-805565503CF3}" destId="{32BD5C72-AE40-466D-9F5D-6107357B6335}" srcOrd="2" destOrd="0" parTransId="{1FC4CF2B-8938-4484-B215-D19E29F6C872}" sibTransId="{6AA89945-5D5D-4D34-ABCB-D11AA988831A}"/>
    <dgm:cxn modelId="{6B232A1D-CB4A-4960-9117-B34587E1A3ED}" type="presOf" srcId="{315A5BD1-050F-47A3-841A-90EF3230EF4F}" destId="{7F48A5AC-E01F-4617-9429-07247CB78702}" srcOrd="0" destOrd="0" presId="urn:microsoft.com/office/officeart/2005/8/layout/lProcess2"/>
    <dgm:cxn modelId="{18209644-C222-4AB6-BDF3-E6F212E0593B}" srcId="{7508C3F3-D749-4411-B118-3611FE39BD3A}" destId="{2C922BED-549C-4634-8C23-075A8723C02D}" srcOrd="2" destOrd="0" parTransId="{EC4CCE70-661C-4043-A807-97D06FC075E4}" sibTransId="{B7AB9148-2CDD-4FF5-B73C-05984530D4FA}"/>
    <dgm:cxn modelId="{D77C2499-637C-4FEC-981B-50F5E4387274}" srcId="{7508C3F3-D749-4411-B118-3611FE39BD3A}" destId="{4469826D-F2D7-4C41-85C0-F033D35EFE4F}" srcOrd="1" destOrd="0" parTransId="{4033CAE3-3596-4A53-A30D-0AAB05121375}" sibTransId="{1A108382-0C48-4C5A-94E4-22D5EBD7154A}"/>
    <dgm:cxn modelId="{14CFB0E2-1194-478F-969E-5F9E34D97A86}" srcId="{7508C3F3-D749-4411-B118-3611FE39BD3A}" destId="{315A5BD1-050F-47A3-841A-90EF3230EF4F}" srcOrd="0" destOrd="0" parTransId="{DF9B0EC9-9AFD-4346-804F-23260EFE1BCD}" sibTransId="{952A1D16-2815-42E8-A2D0-95196CDB4D8C}"/>
    <dgm:cxn modelId="{98C85A36-D1B3-43E0-A79B-DD5707D69054}" type="presOf" srcId="{4469826D-F2D7-4C41-85C0-F033D35EFE4F}" destId="{1C8CC269-3B3D-44E7-BD61-3161BA71C28E}" srcOrd="0" destOrd="0" presId="urn:microsoft.com/office/officeart/2005/8/layout/lProcess2"/>
    <dgm:cxn modelId="{025FAA16-F220-4941-BA17-CAC111BA2F6F}" srcId="{B882EAAE-2DAC-4426-ABDD-078302D5D9B0}" destId="{7E8A6900-41B6-4739-BAA6-805565503CF3}" srcOrd="0" destOrd="0" parTransId="{001AA345-0BDD-4759-86BF-41043C92CD57}" sibTransId="{D8CF45A6-0FBD-4C13-9FB3-95E3350A47A5}"/>
    <dgm:cxn modelId="{9A225E36-0A52-41CA-A473-610E2DCC7216}" type="presOf" srcId="{7F3EB401-0392-411B-9272-5373633419AA}" destId="{9CFDA2E1-240A-48D2-B7C2-176B3C24DDB4}" srcOrd="0" destOrd="0" presId="urn:microsoft.com/office/officeart/2005/8/layout/lProcess2"/>
    <dgm:cxn modelId="{E999E714-B554-46D4-91BF-757D8ABE9B92}" type="presOf" srcId="{7508C3F3-D749-4411-B118-3611FE39BD3A}" destId="{4BEF2450-A3E6-40B0-B8A1-9D0A5E8CD9CF}" srcOrd="1" destOrd="0" presId="urn:microsoft.com/office/officeart/2005/8/layout/lProcess2"/>
    <dgm:cxn modelId="{2F11177E-9EE6-4E55-AB6E-ABD7F3B6CD56}" type="presParOf" srcId="{4F5098D6-1AD9-456D-8253-B0DE1A41205C}" destId="{2A01447E-A53F-4A17-BFB6-D6048AE2D15A}" srcOrd="0" destOrd="0" presId="urn:microsoft.com/office/officeart/2005/8/layout/lProcess2"/>
    <dgm:cxn modelId="{BD31DC0B-886C-41AD-B274-D17F54970B54}" type="presParOf" srcId="{2A01447E-A53F-4A17-BFB6-D6048AE2D15A}" destId="{4F062D79-76C2-4654-86C5-1268D7317B85}" srcOrd="0" destOrd="0" presId="urn:microsoft.com/office/officeart/2005/8/layout/lProcess2"/>
    <dgm:cxn modelId="{07FA78B2-F7CF-4249-8414-54BDADAC8AF7}" type="presParOf" srcId="{2A01447E-A53F-4A17-BFB6-D6048AE2D15A}" destId="{D951F72D-0610-4B96-BA5F-9A79DB8F05B0}" srcOrd="1" destOrd="0" presId="urn:microsoft.com/office/officeart/2005/8/layout/lProcess2"/>
    <dgm:cxn modelId="{F1C252CA-F170-447F-BB6C-8D29BA13738C}" type="presParOf" srcId="{2A01447E-A53F-4A17-BFB6-D6048AE2D15A}" destId="{E43F58F3-A329-4121-9F4B-D5A9D9E31EBA}" srcOrd="2" destOrd="0" presId="urn:microsoft.com/office/officeart/2005/8/layout/lProcess2"/>
    <dgm:cxn modelId="{691CAD36-1874-48D8-840D-005D2152C3C3}" type="presParOf" srcId="{E43F58F3-A329-4121-9F4B-D5A9D9E31EBA}" destId="{2A966B47-AD3D-442E-AD77-E4C131EE74E5}" srcOrd="0" destOrd="0" presId="urn:microsoft.com/office/officeart/2005/8/layout/lProcess2"/>
    <dgm:cxn modelId="{4302E29B-DC83-481B-87BB-6EE6DA582F3A}" type="presParOf" srcId="{2A966B47-AD3D-442E-AD77-E4C131EE74E5}" destId="{9CFDA2E1-240A-48D2-B7C2-176B3C24DDB4}" srcOrd="0" destOrd="0" presId="urn:microsoft.com/office/officeart/2005/8/layout/lProcess2"/>
    <dgm:cxn modelId="{5F032D95-2ADB-4D13-A28E-BAC8AAA8059C}" type="presParOf" srcId="{2A966B47-AD3D-442E-AD77-E4C131EE74E5}" destId="{AFC52CB1-CA70-4CB9-AD40-C8F20C16D1EB}" srcOrd="1" destOrd="0" presId="urn:microsoft.com/office/officeart/2005/8/layout/lProcess2"/>
    <dgm:cxn modelId="{11A12F00-290D-4F42-A901-0E063D0FB5B9}" type="presParOf" srcId="{2A966B47-AD3D-442E-AD77-E4C131EE74E5}" destId="{D68C1EC0-9FA2-4E3C-B5CE-D335A858D1B2}" srcOrd="2" destOrd="0" presId="urn:microsoft.com/office/officeart/2005/8/layout/lProcess2"/>
    <dgm:cxn modelId="{29891612-F050-4C93-8781-EF085213E210}" type="presParOf" srcId="{2A966B47-AD3D-442E-AD77-E4C131EE74E5}" destId="{880BBD12-8201-46E4-A9DB-313D3EE70C28}" srcOrd="3" destOrd="0" presId="urn:microsoft.com/office/officeart/2005/8/layout/lProcess2"/>
    <dgm:cxn modelId="{E458C887-1EBC-4D58-B92F-D7C77618002A}" type="presParOf" srcId="{2A966B47-AD3D-442E-AD77-E4C131EE74E5}" destId="{DB660A85-0702-4B08-AF9A-E4EB81F84C74}" srcOrd="4" destOrd="0" presId="urn:microsoft.com/office/officeart/2005/8/layout/lProcess2"/>
    <dgm:cxn modelId="{643E486E-9823-40AC-86DF-8F5F7BD52729}" type="presParOf" srcId="{4F5098D6-1AD9-456D-8253-B0DE1A41205C}" destId="{CFF8B6C8-7557-4D1A-A6D2-2661DD8FAADB}" srcOrd="1" destOrd="0" presId="urn:microsoft.com/office/officeart/2005/8/layout/lProcess2"/>
    <dgm:cxn modelId="{517031F3-0CB3-4FF0-827E-01E1F07C2881}" type="presParOf" srcId="{4F5098D6-1AD9-456D-8253-B0DE1A41205C}" destId="{A0999A9C-CDCE-4F9A-AF1D-7CF95C86266A}" srcOrd="2" destOrd="0" presId="urn:microsoft.com/office/officeart/2005/8/layout/lProcess2"/>
    <dgm:cxn modelId="{B55A036C-F3C3-4654-B255-03BD5AA8A107}" type="presParOf" srcId="{A0999A9C-CDCE-4F9A-AF1D-7CF95C86266A}" destId="{28874E3F-16AC-423A-B408-E961AA970EC2}" srcOrd="0" destOrd="0" presId="urn:microsoft.com/office/officeart/2005/8/layout/lProcess2"/>
    <dgm:cxn modelId="{F0176773-8139-4BBC-90D3-37C08DABAC4C}" type="presParOf" srcId="{A0999A9C-CDCE-4F9A-AF1D-7CF95C86266A}" destId="{4BEF2450-A3E6-40B0-B8A1-9D0A5E8CD9CF}" srcOrd="1" destOrd="0" presId="urn:microsoft.com/office/officeart/2005/8/layout/lProcess2"/>
    <dgm:cxn modelId="{969C0066-523C-4A26-83B4-C2AD5977CF1F}" type="presParOf" srcId="{A0999A9C-CDCE-4F9A-AF1D-7CF95C86266A}" destId="{ADDF97EC-1E98-4D43-9EA6-A2DE97A1196F}" srcOrd="2" destOrd="0" presId="urn:microsoft.com/office/officeart/2005/8/layout/lProcess2"/>
    <dgm:cxn modelId="{A247169C-38B7-4EAF-9C59-C051BC44A739}" type="presParOf" srcId="{ADDF97EC-1E98-4D43-9EA6-A2DE97A1196F}" destId="{01E19FEE-BA0E-4DAD-86AC-EE7F8D107518}" srcOrd="0" destOrd="0" presId="urn:microsoft.com/office/officeart/2005/8/layout/lProcess2"/>
    <dgm:cxn modelId="{3AE06E7B-3171-4F86-B2D2-023B1363F5B7}" type="presParOf" srcId="{01E19FEE-BA0E-4DAD-86AC-EE7F8D107518}" destId="{7F48A5AC-E01F-4617-9429-07247CB78702}" srcOrd="0" destOrd="0" presId="urn:microsoft.com/office/officeart/2005/8/layout/lProcess2"/>
    <dgm:cxn modelId="{0880503D-6FC8-4958-B238-3B299B672540}" type="presParOf" srcId="{01E19FEE-BA0E-4DAD-86AC-EE7F8D107518}" destId="{1DAFBBF0-B0AB-40D5-B73D-E5443BF45C73}" srcOrd="1" destOrd="0" presId="urn:microsoft.com/office/officeart/2005/8/layout/lProcess2"/>
    <dgm:cxn modelId="{C7B2590E-8120-4372-ABA5-219327D54202}" type="presParOf" srcId="{01E19FEE-BA0E-4DAD-86AC-EE7F8D107518}" destId="{1C8CC269-3B3D-44E7-BD61-3161BA71C28E}" srcOrd="2" destOrd="0" presId="urn:microsoft.com/office/officeart/2005/8/layout/lProcess2"/>
    <dgm:cxn modelId="{1F66E040-CEC9-4F3A-93C9-1132614E2E99}" type="presParOf" srcId="{01E19FEE-BA0E-4DAD-86AC-EE7F8D107518}" destId="{341392D8-4BEE-42DB-A22F-1504649DFE00}" srcOrd="3" destOrd="0" presId="urn:microsoft.com/office/officeart/2005/8/layout/lProcess2"/>
    <dgm:cxn modelId="{11B2AACF-35F1-47BC-9ECE-5FE7D3C08FB2}" type="presParOf" srcId="{01E19FEE-BA0E-4DAD-86AC-EE7F8D107518}" destId="{375DC58F-DA1C-497A-BAE7-FDC95E589624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939D95F-9460-0440-9860-1A57FB5F8A2B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FFBB091-2F95-4A45-9F22-28B9876BB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9972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83DAA10-76F1-BB44-9D35-7CFF32032758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3F9647A-3E31-3A41-A4E9-ABE8D6F99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2231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role of financial statements and required supplementary information (RSI)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content of financial statements and RSI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presentation of budgetary information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presentation of performance information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summary-level information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3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3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9532" indent="-279532" defTabSz="465887">
              <a:spcBef>
                <a:spcPct val="20000"/>
              </a:spcBef>
              <a:buClr>
                <a:srgbClr val="E6051C"/>
              </a:buClr>
              <a:buFont typeface="Wingdings" charset="2"/>
              <a:buChar char="§"/>
              <a:defRPr/>
            </a:pPr>
            <a:r>
              <a:rPr lang="en-US" altLang="en-US" sz="2400" dirty="0">
                <a:solidFill>
                  <a:srgbClr val="444F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Relationship between financial statements and RSI (GAAP) and other reported financial and non-financial information (ORFNI)</a:t>
            </a:r>
          </a:p>
          <a:p>
            <a:pPr marL="559064" lvl="1" indent="-279532" defTabSz="465887">
              <a:spcBef>
                <a:spcPct val="20000"/>
              </a:spcBef>
              <a:buClr>
                <a:srgbClr val="026C8F"/>
              </a:buClr>
              <a:buSzPct val="100000"/>
              <a:buFont typeface="Wingdings" charset="2"/>
              <a:buChar char="§"/>
              <a:defRPr/>
            </a:pPr>
            <a:r>
              <a:rPr lang="en-US" altLang="en-US" sz="2400" dirty="0">
                <a:solidFill>
                  <a:srgbClr val="444F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GAAP</a:t>
            </a:r>
          </a:p>
          <a:p>
            <a:pPr marL="838596" lvl="2" indent="-279532" defTabSz="465887">
              <a:spcBef>
                <a:spcPct val="20000"/>
              </a:spcBef>
              <a:buClr>
                <a:srgbClr val="17BF70"/>
              </a:buClr>
              <a:buFont typeface="Wingdings" charset="2"/>
              <a:buChar char="§"/>
              <a:defRPr/>
            </a:pPr>
            <a:r>
              <a:rPr lang="en-US" altLang="en-US" sz="2200" dirty="0">
                <a:solidFill>
                  <a:srgbClr val="444F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on common understanding of terms</a:t>
            </a:r>
          </a:p>
          <a:p>
            <a:pPr marL="838596" lvl="2" indent="-279532" defTabSz="465887">
              <a:spcBef>
                <a:spcPct val="20000"/>
              </a:spcBef>
              <a:buClr>
                <a:srgbClr val="17BF70"/>
              </a:buClr>
              <a:buFont typeface="Wingdings" charset="2"/>
              <a:buChar char="§"/>
              <a:defRPr/>
            </a:pPr>
            <a:r>
              <a:rPr lang="en-US" altLang="en-US" sz="2200" dirty="0">
                <a:solidFill>
                  <a:srgbClr val="444F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Meets qualitative characteristics</a:t>
            </a:r>
          </a:p>
          <a:p>
            <a:pPr marL="559064" lvl="1" indent="-279532" defTabSz="465887">
              <a:spcBef>
                <a:spcPct val="20000"/>
              </a:spcBef>
              <a:buClr>
                <a:srgbClr val="026C8F"/>
              </a:buClr>
              <a:buSzPct val="100000"/>
              <a:buFont typeface="Wingdings" charset="2"/>
              <a:buChar char="§"/>
              <a:defRPr/>
            </a:pPr>
            <a:r>
              <a:rPr lang="en-US" altLang="en-US" sz="2400" dirty="0">
                <a:solidFill>
                  <a:srgbClr val="444F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ORFNI</a:t>
            </a:r>
          </a:p>
          <a:p>
            <a:pPr marL="838596" lvl="2" indent="-279532" defTabSz="465887">
              <a:spcBef>
                <a:spcPct val="20000"/>
              </a:spcBef>
              <a:buClr>
                <a:srgbClr val="17BF70"/>
              </a:buClr>
              <a:buFont typeface="Wingdings" charset="2"/>
              <a:buChar char="§"/>
              <a:defRPr/>
            </a:pPr>
            <a:r>
              <a:rPr lang="en-US" altLang="en-US" sz="2200" dirty="0">
                <a:solidFill>
                  <a:srgbClr val="444F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Contribute to reporting objectives</a:t>
            </a:r>
          </a:p>
          <a:p>
            <a:pPr marL="838596" lvl="2" indent="-279532" defTabSz="465887">
              <a:spcBef>
                <a:spcPct val="20000"/>
              </a:spcBef>
              <a:buClr>
                <a:srgbClr val="17BF70"/>
              </a:buClr>
              <a:buFont typeface="Wingdings" charset="2"/>
              <a:buChar char="§"/>
              <a:defRPr/>
            </a:pPr>
            <a:r>
              <a:rPr lang="en-US" altLang="en-US" sz="2200" dirty="0">
                <a:solidFill>
                  <a:srgbClr val="444F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accompany GAAP</a:t>
            </a:r>
          </a:p>
          <a:p>
            <a:pPr marL="838596" lvl="2" indent="-279532" defTabSz="465887">
              <a:spcBef>
                <a:spcPct val="20000"/>
              </a:spcBef>
              <a:buClr>
                <a:srgbClr val="17BF70"/>
              </a:buClr>
              <a:buFont typeface="Wingdings" charset="2"/>
              <a:buChar char="§"/>
              <a:defRPr/>
            </a:pPr>
            <a:r>
              <a:rPr lang="en-US" altLang="en-US" sz="2200" dirty="0">
                <a:solidFill>
                  <a:srgbClr val="444F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have limitations</a:t>
            </a:r>
          </a:p>
          <a:p>
            <a:pPr marL="1118128" lvl="3" indent="-279532" defTabSz="465887">
              <a:spcBef>
                <a:spcPct val="20000"/>
              </a:spcBef>
              <a:buClr>
                <a:srgbClr val="8BD2DF"/>
              </a:buClr>
              <a:buFont typeface="Wingdings" charset="2"/>
              <a:buChar char="§"/>
              <a:defRPr/>
            </a:pPr>
            <a:r>
              <a:rPr lang="en-US" altLang="en-US" sz="2200" dirty="0">
                <a:solidFill>
                  <a:srgbClr val="444F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Lack exposure to same level of internal controls</a:t>
            </a:r>
          </a:p>
          <a:p>
            <a:pPr marL="1118128" lvl="3" indent="-279532" defTabSz="465887">
              <a:spcBef>
                <a:spcPct val="20000"/>
              </a:spcBef>
              <a:buClr>
                <a:srgbClr val="8BD2DF"/>
              </a:buClr>
              <a:buFont typeface="Wingdings" charset="2"/>
              <a:buChar char="§"/>
              <a:defRPr/>
            </a:pPr>
            <a:r>
              <a:rPr lang="en-US" altLang="en-US" sz="2200" dirty="0">
                <a:solidFill>
                  <a:srgbClr val="444F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subject to certain procedures required by GAGAS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3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38596" lvl="2" indent="-279532" defTabSz="465887">
              <a:spcBef>
                <a:spcPct val="20000"/>
              </a:spcBef>
              <a:buClr>
                <a:srgbClr val="17BF70"/>
              </a:buClr>
              <a:buFont typeface="Wingdings" charset="2"/>
              <a:buChar char="§"/>
              <a:defRPr/>
            </a:pPr>
            <a:r>
              <a:rPr lang="en-US" altLang="en-US" sz="2400" dirty="0">
                <a:solidFill>
                  <a:srgbClr val="444F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Streamline reporting and increase user access</a:t>
            </a:r>
          </a:p>
          <a:p>
            <a:pPr marL="1118128" lvl="3" indent="-279532" defTabSz="465887">
              <a:spcBef>
                <a:spcPct val="20000"/>
              </a:spcBef>
              <a:buClr>
                <a:srgbClr val="8BD2DF"/>
              </a:buClr>
              <a:buFont typeface="Wingdings" charset="2"/>
              <a:buChar char="§"/>
              <a:defRPr/>
            </a:pPr>
            <a:r>
              <a:rPr lang="en-US" altLang="en-US" sz="2400" dirty="0">
                <a:solidFill>
                  <a:srgbClr val="444F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 excessive information</a:t>
            </a:r>
          </a:p>
          <a:p>
            <a:pPr marL="1118128" lvl="3" indent="-279532" defTabSz="465887">
              <a:spcBef>
                <a:spcPct val="20000"/>
              </a:spcBef>
              <a:buClr>
                <a:srgbClr val="8BD2DF"/>
              </a:buClr>
              <a:buFont typeface="Wingdings" charset="2"/>
              <a:buChar char="§"/>
              <a:defRPr/>
            </a:pPr>
            <a:r>
              <a:rPr lang="en-US" altLang="en-US" sz="2400" dirty="0">
                <a:solidFill>
                  <a:srgbClr val="444F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 redundant information</a:t>
            </a:r>
          </a:p>
          <a:p>
            <a:pPr marL="1118128" lvl="3" indent="-279532" defTabSz="465887">
              <a:spcBef>
                <a:spcPct val="20000"/>
              </a:spcBef>
              <a:buClr>
                <a:srgbClr val="8BD2DF"/>
              </a:buClr>
              <a:buFont typeface="Wingdings" charset="2"/>
              <a:buChar char="§"/>
              <a:defRPr/>
            </a:pPr>
            <a:r>
              <a:rPr lang="en-US" altLang="en-US" sz="2400" dirty="0">
                <a:solidFill>
                  <a:srgbClr val="444F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 boilerplate information</a:t>
            </a:r>
          </a:p>
          <a:p>
            <a:pPr marL="1118128" lvl="3" indent="-279532" defTabSz="465887">
              <a:spcBef>
                <a:spcPct val="20000"/>
              </a:spcBef>
              <a:buClr>
                <a:srgbClr val="8BD2DF"/>
              </a:buClr>
              <a:buFont typeface="Wingdings" charset="2"/>
              <a:buChar char="§"/>
              <a:defRPr/>
            </a:pPr>
            <a:r>
              <a:rPr lang="en-US" altLang="en-US" sz="2400" dirty="0">
                <a:solidFill>
                  <a:srgbClr val="444F5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visual representations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3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9532" indent="-279532" defTabSz="465887">
              <a:spcBef>
                <a:spcPct val="20000"/>
              </a:spcBef>
              <a:buClr>
                <a:srgbClr val="E6051C"/>
              </a:buClr>
              <a:buFont typeface="Wingdings" charset="2"/>
              <a:buChar char="§"/>
              <a:defRPr/>
            </a:pPr>
            <a:r>
              <a:rPr lang="en-US" sz="2400" dirty="0">
                <a:solidFill>
                  <a:srgbClr val="444F51"/>
                </a:solidFill>
                <a:latin typeface="Arial"/>
              </a:rPr>
              <a:t>Potential Features for the Long Term</a:t>
            </a:r>
          </a:p>
          <a:p>
            <a:pPr marL="559064" lvl="1" indent="-279532" defTabSz="465887">
              <a:spcBef>
                <a:spcPct val="50000"/>
              </a:spcBef>
              <a:buClr>
                <a:srgbClr val="026C8F"/>
              </a:buClr>
              <a:buSzPct val="100000"/>
              <a:buFont typeface="Wingdings" charset="2"/>
              <a:buChar char="§"/>
              <a:defRPr/>
            </a:pPr>
            <a:r>
              <a:rPr lang="en-US" sz="2200" dirty="0">
                <a:solidFill>
                  <a:srgbClr val="444F51"/>
                </a:solidFill>
                <a:latin typeface="Arial"/>
                <a:ea typeface="Times New Roman"/>
                <a:cs typeface="Times New Roman"/>
              </a:rPr>
              <a:t>Electronic, internet-based presentation</a:t>
            </a:r>
          </a:p>
          <a:p>
            <a:pPr marL="559064" lvl="1" indent="-279532" defTabSz="465887">
              <a:spcBef>
                <a:spcPct val="50000"/>
              </a:spcBef>
              <a:buClr>
                <a:srgbClr val="026C8F"/>
              </a:buClr>
              <a:buSzPct val="100000"/>
              <a:buFont typeface="Wingdings" charset="2"/>
              <a:buChar char="§"/>
              <a:defRPr/>
            </a:pPr>
            <a:r>
              <a:rPr lang="en-US" sz="2200" dirty="0">
                <a:solidFill>
                  <a:srgbClr val="444F51"/>
                </a:solidFill>
                <a:latin typeface="Arial"/>
                <a:ea typeface="Times New Roman"/>
                <a:cs typeface="Times New Roman"/>
              </a:rPr>
              <a:t>Topic areas - separate required information (management’s discussion and analyses (MD&amp;A), financial statements, and required supplementary information (RSI)) for each topic</a:t>
            </a:r>
          </a:p>
          <a:p>
            <a:pPr marL="559064" lvl="1" indent="-279532" defTabSz="465887">
              <a:spcBef>
                <a:spcPct val="50000"/>
              </a:spcBef>
              <a:buClr>
                <a:srgbClr val="026C8F"/>
              </a:buClr>
              <a:buSzPct val="100000"/>
              <a:buFont typeface="Wingdings" charset="2"/>
              <a:buChar char="§"/>
              <a:defRPr/>
            </a:pPr>
            <a:r>
              <a:rPr lang="en-US" altLang="en-US" sz="2400" dirty="0">
                <a:solidFill>
                  <a:srgbClr val="444F51"/>
                </a:solidFill>
                <a:latin typeface="Arial"/>
                <a:cs typeface="Arial" panose="020B0604020202020204" pitchFamily="34" charset="0"/>
              </a:rPr>
              <a:t>ability to review highly aggregated and disaggregated data </a:t>
            </a:r>
          </a:p>
          <a:p>
            <a:pPr marL="559064" lvl="1" indent="-279532" defTabSz="465887">
              <a:spcBef>
                <a:spcPct val="50000"/>
              </a:spcBef>
              <a:buClr>
                <a:srgbClr val="026C8F"/>
              </a:buClr>
              <a:buSzPct val="100000"/>
              <a:buFont typeface="Wingdings" charset="2"/>
              <a:buChar char="§"/>
              <a:defRPr/>
            </a:pPr>
            <a:r>
              <a:rPr lang="en-US" altLang="en-US" sz="2400" dirty="0">
                <a:solidFill>
                  <a:srgbClr val="444F51"/>
                </a:solidFill>
                <a:latin typeface="Arial"/>
                <a:cs typeface="Arial" panose="020B0604020202020204" pitchFamily="34" charset="0"/>
              </a:rPr>
              <a:t>ability to customize data for analysis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3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38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03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570" y="1956914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186" y="3520440"/>
            <a:ext cx="6400800" cy="131445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9" name="Picture 8" descr="Association_KO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9" t="32806" r="17806" b="32722"/>
          <a:stretch/>
        </p:blipFill>
        <p:spPr>
          <a:xfrm>
            <a:off x="507712" y="528741"/>
            <a:ext cx="1394460" cy="41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268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31" y="399586"/>
            <a:ext cx="3649921" cy="438912"/>
          </a:xfrm>
        </p:spPr>
        <p:txBody>
          <a:bodyPr lIns="0" tIns="0" rIns="0" bIns="0" anchor="t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29" y="1200151"/>
            <a:ext cx="3651250" cy="3394472"/>
          </a:xfrm>
        </p:spPr>
        <p:txBody>
          <a:bodyPr lIns="0" tIns="0" r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solidFill>
                  <a:schemeClr val="bg2"/>
                </a:solidFill>
              </a:defRPr>
            </a:lvl1pPr>
            <a:lvl2pPr marL="192024" indent="-192024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solidFill>
                  <a:schemeClr val="bg2"/>
                </a:solidFill>
              </a:defRPr>
            </a:lvl2pPr>
            <a:lvl3pPr marL="411480" indent="-192024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Font typeface="Lucida Grande"/>
              <a:buChar char="­"/>
              <a:defRPr sz="1600">
                <a:solidFill>
                  <a:schemeClr val="bg2"/>
                </a:solidFill>
              </a:defRPr>
            </a:lvl3pPr>
            <a:lvl4pPr marL="640080" indent="-192024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solidFill>
                  <a:schemeClr val="bg2"/>
                </a:solidFill>
              </a:defRPr>
            </a:lvl4pPr>
            <a:lvl5pPr marL="822960" indent="-192024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802865"/>
            <a:ext cx="3651250" cy="273844"/>
          </a:xfrm>
        </p:spPr>
        <p:txBody>
          <a:bodyPr lIns="0" tIns="0" rIns="0" bIns="0" anchor="t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FASAB Update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57200" y="4777947"/>
            <a:ext cx="3657600" cy="0"/>
          </a:xfrm>
          <a:prstGeom prst="line">
            <a:avLst/>
          </a:prstGeom>
          <a:ln w="635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Background10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060" y="0"/>
            <a:ext cx="456794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022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6"/>
            <a:ext cx="4793093" cy="438912"/>
          </a:xfrm>
        </p:spPr>
        <p:txBody>
          <a:bodyPr lIns="0" tIns="0" rIns="0" bIns="0" anchor="t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29" y="1200151"/>
            <a:ext cx="4794422" cy="3394472"/>
          </a:xfrm>
        </p:spPr>
        <p:txBody>
          <a:bodyPr lIns="0" tIns="0" rIns="0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None/>
              <a:defRPr sz="1600">
                <a:solidFill>
                  <a:schemeClr val="bg2"/>
                </a:solidFill>
              </a:defRPr>
            </a:lvl1pPr>
            <a:lvl2pPr marL="192024" indent="-192024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solidFill>
                  <a:schemeClr val="bg2"/>
                </a:solidFill>
              </a:defRPr>
            </a:lvl2pPr>
            <a:lvl3pPr marL="411480" indent="-192024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Font typeface="Lucida Grande"/>
              <a:buChar char="­"/>
              <a:defRPr sz="1600">
                <a:solidFill>
                  <a:schemeClr val="bg2"/>
                </a:solidFill>
              </a:defRPr>
            </a:lvl3pPr>
            <a:lvl4pPr marL="640080" indent="-192024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buFont typeface="Arial"/>
              <a:buChar char="•"/>
              <a:defRPr sz="1600">
                <a:solidFill>
                  <a:schemeClr val="bg2"/>
                </a:solidFill>
              </a:defRPr>
            </a:lvl4pPr>
            <a:lvl5pPr marL="822960" indent="-192024">
              <a:lnSpc>
                <a:spcPts val="2200"/>
              </a:lnSpc>
              <a:spcBef>
                <a:spcPts val="0"/>
              </a:spcBef>
              <a:spcAft>
                <a:spcPts val="900"/>
              </a:spcAft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802865"/>
            <a:ext cx="4794422" cy="273844"/>
          </a:xfrm>
        </p:spPr>
        <p:txBody>
          <a:bodyPr lIns="0" tIns="0" rIns="0" bIns="0" anchor="t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FASAB Update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4777947"/>
            <a:ext cx="4802760" cy="0"/>
          </a:xfrm>
          <a:prstGeom prst="line">
            <a:avLst/>
          </a:prstGeom>
          <a:ln w="635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Background11-0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752" y="0"/>
            <a:ext cx="304224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245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9"/>
            <a:ext cx="5943600" cy="433298"/>
          </a:xfrm>
        </p:spPr>
        <p:txBody>
          <a:bodyPr lIns="0" tIns="0" rIns="0" bIns="0" anchor="t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802865"/>
            <a:ext cx="5943600" cy="273844"/>
          </a:xfrm>
        </p:spPr>
        <p:txBody>
          <a:bodyPr lIns="0" tIns="0" rIns="0" bIns="0" anchor="t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FASAB Update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4777947"/>
            <a:ext cx="5943600" cy="0"/>
          </a:xfrm>
          <a:prstGeom prst="line">
            <a:avLst/>
          </a:prstGeom>
          <a:ln w="635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8529" y="832884"/>
            <a:ext cx="5943600" cy="3349625"/>
          </a:xfrm>
        </p:spPr>
        <p:txBody>
          <a:bodyPr lIns="0" tIns="0" rIns="0" bIns="0">
            <a:noAutofit/>
          </a:bodyPr>
          <a:lstStyle>
            <a:lvl1pPr marL="192024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defRPr sz="1400">
                <a:solidFill>
                  <a:schemeClr val="bg2"/>
                </a:solidFill>
              </a:defRPr>
            </a:lvl1pPr>
            <a:lvl2pPr marL="4114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2pPr>
            <a:lvl3pPr marL="6400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3pPr>
            <a:lvl4pPr marL="8686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4pPr>
            <a:lvl5pPr marL="10972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4" name="Picture 3" descr="Background4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482" y="0"/>
            <a:ext cx="2283970" cy="5143500"/>
          </a:xfrm>
          <a:prstGeom prst="rect">
            <a:avLst/>
          </a:prstGeom>
        </p:spPr>
      </p:pic>
      <p:sp>
        <p:nvSpPr>
          <p:cNvPr id="9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134449" y="837545"/>
            <a:ext cx="1737360" cy="3292475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spcAft>
                <a:spcPts val="900"/>
              </a:spcAft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3093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9"/>
            <a:ext cx="6079430" cy="433298"/>
          </a:xfrm>
        </p:spPr>
        <p:txBody>
          <a:bodyPr lIns="0" tIns="0" rIns="0" bIns="0" anchor="t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802865"/>
            <a:ext cx="6080760" cy="273844"/>
          </a:xfrm>
        </p:spPr>
        <p:txBody>
          <a:bodyPr lIns="0" tIns="0" rIns="0" bIns="0" anchor="t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FASAB Update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4777947"/>
            <a:ext cx="6080760" cy="0"/>
          </a:xfrm>
          <a:prstGeom prst="line">
            <a:avLst/>
          </a:prstGeom>
          <a:ln w="635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8528" y="832884"/>
            <a:ext cx="6079431" cy="3349625"/>
          </a:xfrm>
        </p:spPr>
        <p:txBody>
          <a:bodyPr lIns="0" tIns="0" rIns="0" bIns="0">
            <a:noAutofit/>
          </a:bodyPr>
          <a:lstStyle>
            <a:lvl1pPr marL="192024" indent="-192024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defRPr sz="1600">
                <a:solidFill>
                  <a:schemeClr val="bg2"/>
                </a:solidFill>
              </a:defRPr>
            </a:lvl1pPr>
            <a:lvl2pPr marL="411480" indent="-192024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2pPr>
            <a:lvl3pPr marL="640080" indent="-192024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3pPr>
            <a:lvl4pPr marL="868680" indent="-192024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4pPr>
            <a:lvl5pPr marL="1097280" indent="-192024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4" name="Picture 3" descr="Background9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030" y="-9144"/>
            <a:ext cx="2293114" cy="5164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949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8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030" y="0"/>
            <a:ext cx="228397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9"/>
            <a:ext cx="5943600" cy="433298"/>
          </a:xfrm>
        </p:spPr>
        <p:txBody>
          <a:bodyPr lIns="0" tIns="0" rIns="0" bIns="0" anchor="t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8529" y="860345"/>
            <a:ext cx="5943600" cy="265494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None/>
              <a:defRPr sz="1100">
                <a:solidFill>
                  <a:schemeClr val="bg2"/>
                </a:solidFill>
              </a:defRPr>
            </a:lvl1pPr>
            <a:lvl2pPr marL="4114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2pPr>
            <a:lvl3pPr marL="6400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3pPr>
            <a:lvl4pPr marL="8686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4pPr>
            <a:lvl5pPr marL="10972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802865"/>
            <a:ext cx="5937250" cy="273844"/>
          </a:xfrm>
        </p:spPr>
        <p:txBody>
          <a:bodyPr lIns="0" tIns="0" rIns="0" bIns="0" anchor="t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FASAB Update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4777947"/>
            <a:ext cx="5943600" cy="0"/>
          </a:xfrm>
          <a:prstGeom prst="line">
            <a:avLst/>
          </a:prstGeom>
          <a:ln w="635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able Placeholder 6"/>
          <p:cNvSpPr>
            <a:spLocks noGrp="1"/>
          </p:cNvSpPr>
          <p:nvPr>
            <p:ph type="tbl" sz="quarter" idx="14"/>
          </p:nvPr>
        </p:nvSpPr>
        <p:spPr>
          <a:xfrm>
            <a:off x="457203" y="1371603"/>
            <a:ext cx="5939383" cy="306484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065963" y="1371602"/>
            <a:ext cx="1737360" cy="3292475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spcAft>
                <a:spcPts val="900"/>
              </a:spcAft>
              <a:buNone/>
              <a:defRPr sz="10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22466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ackground8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030" y="0"/>
            <a:ext cx="228397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9"/>
            <a:ext cx="5943600" cy="433298"/>
          </a:xfrm>
        </p:spPr>
        <p:txBody>
          <a:bodyPr lIns="0" tIns="0" rIns="0" bIns="0" anchor="t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802865"/>
            <a:ext cx="5937250" cy="273844"/>
          </a:xfrm>
        </p:spPr>
        <p:txBody>
          <a:bodyPr lIns="0" tIns="0" rIns="0" bIns="0" anchor="t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FASAB Update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4777947"/>
            <a:ext cx="5943600" cy="0"/>
          </a:xfrm>
          <a:prstGeom prst="line">
            <a:avLst/>
          </a:prstGeom>
          <a:ln w="635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able Placeholder 6"/>
          <p:cNvSpPr>
            <a:spLocks noGrp="1"/>
          </p:cNvSpPr>
          <p:nvPr>
            <p:ph type="tbl" sz="quarter" idx="14"/>
          </p:nvPr>
        </p:nvSpPr>
        <p:spPr>
          <a:xfrm>
            <a:off x="457203" y="1371603"/>
            <a:ext cx="5939383" cy="306484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065963" y="1358162"/>
            <a:ext cx="1737360" cy="3292475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1700"/>
              </a:lnSpc>
              <a:spcBef>
                <a:spcPts val="0"/>
              </a:spcBef>
              <a:spcAft>
                <a:spcPts val="900"/>
              </a:spcAft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2576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800237"/>
            <a:ext cx="6224690" cy="15364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3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5613" y="3657602"/>
            <a:ext cx="6231040" cy="865185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200" b="0">
                <a:solidFill>
                  <a:schemeClr val="bg1"/>
                </a:solidFill>
              </a:defRPr>
            </a:lvl2pPr>
            <a:lvl3pPr marL="914400" indent="0">
              <a:buNone/>
              <a:defRPr sz="1200" b="1">
                <a:solidFill>
                  <a:schemeClr val="bg1"/>
                </a:solidFill>
              </a:defRPr>
            </a:lvl3pPr>
            <a:lvl4pPr marL="1371600" indent="0">
              <a:buNone/>
              <a:defRPr sz="1200" b="1">
                <a:solidFill>
                  <a:schemeClr val="bg1"/>
                </a:solidFill>
              </a:defRPr>
            </a:lvl4pPr>
            <a:lvl5pPr marL="1828800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2179849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2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800237"/>
            <a:ext cx="6224690" cy="15364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3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5613" y="3657602"/>
            <a:ext cx="6231040" cy="865185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200" b="0">
                <a:solidFill>
                  <a:schemeClr val="bg1"/>
                </a:solidFill>
              </a:defRPr>
            </a:lvl2pPr>
            <a:lvl3pPr marL="914400" indent="0">
              <a:buNone/>
              <a:defRPr sz="1200" b="1">
                <a:solidFill>
                  <a:schemeClr val="bg1"/>
                </a:solidFill>
              </a:defRPr>
            </a:lvl3pPr>
            <a:lvl4pPr marL="1371600" indent="0">
              <a:buNone/>
              <a:defRPr sz="1200" b="1">
                <a:solidFill>
                  <a:schemeClr val="bg1"/>
                </a:solidFill>
              </a:defRPr>
            </a:lvl4pPr>
            <a:lvl5pPr marL="1828800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736295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vid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800237"/>
            <a:ext cx="6224690" cy="15364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3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5613" y="3657602"/>
            <a:ext cx="6231040" cy="865185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200" b="0">
                <a:solidFill>
                  <a:schemeClr val="bg1"/>
                </a:solidFill>
              </a:defRPr>
            </a:lvl2pPr>
            <a:lvl3pPr marL="914400" indent="0">
              <a:buNone/>
              <a:defRPr sz="1200" b="1">
                <a:solidFill>
                  <a:schemeClr val="bg1"/>
                </a:solidFill>
              </a:defRPr>
            </a:lvl3pPr>
            <a:lvl4pPr marL="1371600" indent="0">
              <a:buNone/>
              <a:defRPr sz="1200" b="1">
                <a:solidFill>
                  <a:schemeClr val="bg1"/>
                </a:solidFill>
              </a:defRPr>
            </a:lvl4pPr>
            <a:lvl5pPr marL="1828800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5997732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5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800237"/>
            <a:ext cx="6224690" cy="15364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3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5613" y="3657602"/>
            <a:ext cx="6231040" cy="865185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200" b="0">
                <a:solidFill>
                  <a:schemeClr val="bg1"/>
                </a:solidFill>
              </a:defRPr>
            </a:lvl2pPr>
            <a:lvl3pPr marL="914400" indent="0">
              <a:buNone/>
              <a:defRPr sz="1200" b="1">
                <a:solidFill>
                  <a:schemeClr val="bg1"/>
                </a:solidFill>
              </a:defRPr>
            </a:lvl3pPr>
            <a:lvl4pPr marL="1371600" indent="0">
              <a:buNone/>
              <a:defRPr sz="1200" b="1">
                <a:solidFill>
                  <a:schemeClr val="bg1"/>
                </a:solidFill>
              </a:defRPr>
            </a:lvl4pPr>
            <a:lvl5pPr marL="1828800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766095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570" y="1956914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186" y="3520440"/>
            <a:ext cx="6400800" cy="131445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 descr="AICPA_KO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0" t="31193" r="17597" b="30901"/>
          <a:stretch/>
        </p:blipFill>
        <p:spPr>
          <a:xfrm>
            <a:off x="449262" y="512793"/>
            <a:ext cx="1237681" cy="46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7513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vid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420512"/>
            <a:ext cx="6224690" cy="15364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3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5613" y="3657602"/>
            <a:ext cx="6231040" cy="865185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200" b="0">
                <a:solidFill>
                  <a:schemeClr val="bg1"/>
                </a:solidFill>
              </a:defRPr>
            </a:lvl2pPr>
            <a:lvl3pPr marL="914400" indent="0">
              <a:buNone/>
              <a:defRPr sz="1200" b="1">
                <a:solidFill>
                  <a:schemeClr val="bg1"/>
                </a:solidFill>
              </a:defRPr>
            </a:lvl3pPr>
            <a:lvl4pPr marL="1371600" indent="0">
              <a:buNone/>
              <a:defRPr sz="1200" b="1">
                <a:solidFill>
                  <a:schemeClr val="bg1"/>
                </a:solidFill>
              </a:defRPr>
            </a:lvl4pPr>
            <a:lvl5pPr marL="1828800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8305014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6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420512"/>
            <a:ext cx="6224690" cy="15364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3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5613" y="3657602"/>
            <a:ext cx="6231040" cy="865185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200" b="0">
                <a:solidFill>
                  <a:schemeClr val="bg1"/>
                </a:solidFill>
              </a:defRPr>
            </a:lvl2pPr>
            <a:lvl3pPr marL="914400" indent="0">
              <a:buNone/>
              <a:defRPr sz="1200" b="1">
                <a:solidFill>
                  <a:schemeClr val="bg1"/>
                </a:solidFill>
              </a:defRPr>
            </a:lvl3pPr>
            <a:lvl4pPr marL="1371600" indent="0">
              <a:buNone/>
              <a:defRPr sz="1200" b="1">
                <a:solidFill>
                  <a:schemeClr val="bg1"/>
                </a:solidFill>
              </a:defRPr>
            </a:lvl4pPr>
            <a:lvl5pPr marL="1828800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539235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vi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420512"/>
            <a:ext cx="6224690" cy="15364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3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5613" y="3657602"/>
            <a:ext cx="6231040" cy="865185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200" b="0">
                <a:solidFill>
                  <a:schemeClr val="bg1"/>
                </a:solidFill>
              </a:defRPr>
            </a:lvl2pPr>
            <a:lvl3pPr marL="914400" indent="0">
              <a:buNone/>
              <a:defRPr sz="1200" b="1">
                <a:solidFill>
                  <a:schemeClr val="bg1"/>
                </a:solidFill>
              </a:defRPr>
            </a:lvl3pPr>
            <a:lvl4pPr marL="1371600" indent="0">
              <a:buNone/>
              <a:defRPr sz="1200" b="1">
                <a:solidFill>
                  <a:schemeClr val="bg1"/>
                </a:solidFill>
              </a:defRPr>
            </a:lvl4pPr>
            <a:lvl5pPr marL="1828800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224700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7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1420512"/>
            <a:ext cx="6224690" cy="15364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3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55613" y="3657602"/>
            <a:ext cx="6231040" cy="865185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1200" b="0">
                <a:solidFill>
                  <a:schemeClr val="bg1"/>
                </a:solidFill>
              </a:defRPr>
            </a:lvl2pPr>
            <a:lvl3pPr marL="914400" indent="0">
              <a:buNone/>
              <a:defRPr sz="1200" b="1">
                <a:solidFill>
                  <a:schemeClr val="bg1"/>
                </a:solidFill>
              </a:defRPr>
            </a:lvl3pPr>
            <a:lvl4pPr marL="1371600" indent="0">
              <a:buNone/>
              <a:defRPr sz="1200" b="1">
                <a:solidFill>
                  <a:schemeClr val="bg1"/>
                </a:solidFill>
              </a:defRPr>
            </a:lvl4pPr>
            <a:lvl5pPr marL="1828800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765995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33" y="399589"/>
            <a:ext cx="4575289" cy="433298"/>
          </a:xfrm>
        </p:spPr>
        <p:txBody>
          <a:bodyPr lIns="0" tIns="0" rIns="0" bIns="0" anchor="t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8533" y="832887"/>
            <a:ext cx="4575289" cy="57046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None/>
              <a:defRPr sz="1400">
                <a:solidFill>
                  <a:schemeClr val="bg2"/>
                </a:solidFill>
              </a:defRPr>
            </a:lvl1pPr>
            <a:lvl2pPr marL="4114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2pPr>
            <a:lvl3pPr marL="6400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3pPr>
            <a:lvl4pPr marL="8686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4pPr>
            <a:lvl5pPr marL="1097280" indent="-192024">
              <a:lnSpc>
                <a:spcPts val="2000"/>
              </a:lnSpc>
              <a:spcBef>
                <a:spcPts val="0"/>
              </a:spcBef>
              <a:spcAft>
                <a:spcPts val="1200"/>
              </a:spcAft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802865"/>
            <a:ext cx="8229600" cy="273844"/>
          </a:xfrm>
        </p:spPr>
        <p:txBody>
          <a:bodyPr lIns="0" tIns="0" rIns="0" bIns="0" anchor="t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FASAB Update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4777947"/>
            <a:ext cx="8229600" cy="0"/>
          </a:xfrm>
          <a:prstGeom prst="line">
            <a:avLst/>
          </a:prstGeom>
          <a:ln w="635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58530" y="1598706"/>
            <a:ext cx="4575434" cy="2835182"/>
          </a:xfrm>
        </p:spPr>
        <p:txBody>
          <a:bodyPr lIns="0" tIns="0" rIns="0" bIns="0" numCol="2" spcCol="374904">
            <a:no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spcAft>
                <a:spcPts val="900"/>
              </a:spcAft>
              <a:buNone/>
              <a:defRPr sz="900" b="1">
                <a:solidFill>
                  <a:schemeClr val="tx2"/>
                </a:solidFill>
              </a:defRPr>
            </a:lvl1pPr>
            <a:lvl2pPr marL="457200" indent="0">
              <a:lnSpc>
                <a:spcPts val="1200"/>
              </a:lnSpc>
              <a:spcBef>
                <a:spcPts val="0"/>
              </a:spcBef>
              <a:spcAft>
                <a:spcPts val="900"/>
              </a:spcAft>
              <a:buNone/>
              <a:defRPr sz="900"/>
            </a:lvl2pPr>
            <a:lvl3pPr marL="914400" indent="0">
              <a:lnSpc>
                <a:spcPts val="1200"/>
              </a:lnSpc>
              <a:spcBef>
                <a:spcPts val="0"/>
              </a:spcBef>
              <a:spcAft>
                <a:spcPts val="900"/>
              </a:spcAft>
              <a:buNone/>
              <a:defRPr sz="900"/>
            </a:lvl3pPr>
            <a:lvl4pPr marL="1371600" indent="0">
              <a:lnSpc>
                <a:spcPts val="1200"/>
              </a:lnSpc>
              <a:spcBef>
                <a:spcPts val="0"/>
              </a:spcBef>
              <a:spcAft>
                <a:spcPts val="900"/>
              </a:spcAft>
              <a:buNone/>
              <a:defRPr sz="900"/>
            </a:lvl4pPr>
            <a:lvl5pPr marL="1828800" indent="0">
              <a:lnSpc>
                <a:spcPts val="1200"/>
              </a:lnSpc>
              <a:spcBef>
                <a:spcPts val="0"/>
              </a:spcBef>
              <a:spcAft>
                <a:spcPts val="900"/>
              </a:spcAft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5608321" y="1598615"/>
            <a:ext cx="3078480" cy="28352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2443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9"/>
            <a:ext cx="7771070" cy="433298"/>
          </a:xfrm>
        </p:spPr>
        <p:txBody>
          <a:bodyPr lIns="0" tIns="0" rIns="0" bIns="0" anchor="t">
            <a:noAutofit/>
          </a:bodyPr>
          <a:lstStyle>
            <a:lvl1pPr algn="l">
              <a:defRPr sz="2200" baseline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802865"/>
            <a:ext cx="8229600" cy="273844"/>
          </a:xfrm>
        </p:spPr>
        <p:txBody>
          <a:bodyPr lIns="0" tIns="0" rIns="0" bIns="0" anchor="t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FASAB Update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4777947"/>
            <a:ext cx="8229600" cy="0"/>
          </a:xfrm>
          <a:prstGeom prst="line">
            <a:avLst/>
          </a:prstGeom>
          <a:ln w="635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8531" y="832884"/>
            <a:ext cx="7771071" cy="3349625"/>
          </a:xfrm>
        </p:spPr>
        <p:txBody>
          <a:bodyPr lIns="0" tIns="0" rIns="0" bIns="0">
            <a:noAutofit/>
          </a:bodyPr>
          <a:lstStyle>
            <a:lvl1pPr marL="192024" indent="-192024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defRPr sz="1600">
                <a:solidFill>
                  <a:schemeClr val="bg2"/>
                </a:solidFill>
              </a:defRPr>
            </a:lvl1pPr>
            <a:lvl2pPr marL="411480" indent="-192024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2pPr>
            <a:lvl3pPr marL="640080" indent="-192024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3pPr>
            <a:lvl4pPr marL="868680" indent="-192024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4pPr>
            <a:lvl5pPr marL="1097280" indent="-192024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defRPr sz="16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4155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9"/>
            <a:ext cx="8228271" cy="433298"/>
          </a:xfrm>
        </p:spPr>
        <p:txBody>
          <a:bodyPr lIns="0" tIns="0" rIns="0" bIns="0" anchor="t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8529" y="832703"/>
            <a:ext cx="8228271" cy="3349625"/>
          </a:xfrm>
        </p:spPr>
        <p:txBody>
          <a:bodyPr lIns="0" tIns="0" rIns="0" bIns="0" numCol="2" spcCol="374904">
            <a:noAutofit/>
          </a:bodyPr>
          <a:lstStyle>
            <a:lvl1pPr marL="192024" indent="-192024">
              <a:lnSpc>
                <a:spcPts val="2000"/>
              </a:lnSpc>
              <a:spcBef>
                <a:spcPts val="0"/>
              </a:spcBef>
              <a:spcAft>
                <a:spcPts val="900"/>
              </a:spcAft>
              <a:buClr>
                <a:schemeClr val="tx2"/>
              </a:buClr>
              <a:defRPr sz="1400">
                <a:solidFill>
                  <a:schemeClr val="bg2"/>
                </a:solidFill>
              </a:defRPr>
            </a:lvl1pPr>
            <a:lvl2pPr marL="411480" indent="-192024">
              <a:lnSpc>
                <a:spcPts val="2000"/>
              </a:lnSpc>
              <a:spcBef>
                <a:spcPts val="0"/>
              </a:spcBef>
              <a:spcAft>
                <a:spcPts val="900"/>
              </a:spcAft>
              <a:defRPr sz="1400">
                <a:solidFill>
                  <a:schemeClr val="bg2"/>
                </a:solidFill>
              </a:defRPr>
            </a:lvl2pPr>
            <a:lvl3pPr marL="640080" indent="-192024">
              <a:lnSpc>
                <a:spcPts val="2000"/>
              </a:lnSpc>
              <a:spcBef>
                <a:spcPts val="0"/>
              </a:spcBef>
              <a:spcAft>
                <a:spcPts val="900"/>
              </a:spcAft>
              <a:defRPr sz="1400">
                <a:solidFill>
                  <a:schemeClr val="bg2"/>
                </a:solidFill>
              </a:defRPr>
            </a:lvl3pPr>
            <a:lvl4pPr marL="868680" indent="-192024">
              <a:lnSpc>
                <a:spcPts val="2000"/>
              </a:lnSpc>
              <a:spcBef>
                <a:spcPts val="0"/>
              </a:spcBef>
              <a:spcAft>
                <a:spcPts val="900"/>
              </a:spcAft>
              <a:defRPr sz="1400">
                <a:solidFill>
                  <a:schemeClr val="bg2"/>
                </a:solidFill>
              </a:defRPr>
            </a:lvl4pPr>
            <a:lvl5pPr marL="1097280" indent="-192024">
              <a:lnSpc>
                <a:spcPts val="2000"/>
              </a:lnSpc>
              <a:spcBef>
                <a:spcPts val="0"/>
              </a:spcBef>
              <a:spcAft>
                <a:spcPts val="900"/>
              </a:spcAft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802865"/>
            <a:ext cx="8229600" cy="273844"/>
          </a:xfrm>
        </p:spPr>
        <p:txBody>
          <a:bodyPr lIns="0" tIns="0" rIns="0" bIns="0" anchor="t"/>
          <a:lstStyle>
            <a:lvl1pPr algn="l">
              <a:defRPr sz="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FASAB Update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4777947"/>
            <a:ext cx="8229600" cy="0"/>
          </a:xfrm>
          <a:prstGeom prst="line">
            <a:avLst/>
          </a:prstGeom>
          <a:ln w="6350" cmpd="sng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76085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6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31" y="399586"/>
            <a:ext cx="3649921" cy="438912"/>
          </a:xfrm>
        </p:spPr>
        <p:txBody>
          <a:bodyPr lIns="0" tIns="0" rIns="0" bIns="0" anchor="t">
            <a:noAutofit/>
          </a:bodyPr>
          <a:lstStyle>
            <a:lvl1pPr algn="l"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5616" y="1880653"/>
            <a:ext cx="7363869" cy="289400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6400"/>
              </a:lnSpc>
              <a:spcBef>
                <a:spcPts val="0"/>
              </a:spcBef>
              <a:buNone/>
              <a:defRPr sz="6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0413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7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5616" y="1880653"/>
            <a:ext cx="7363869" cy="289400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6400"/>
              </a:lnSpc>
              <a:spcBef>
                <a:spcPts val="0"/>
              </a:spcBef>
              <a:buNone/>
              <a:defRPr sz="6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78378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2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5616" y="1880653"/>
            <a:ext cx="7363869" cy="289400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6400"/>
              </a:lnSpc>
              <a:spcBef>
                <a:spcPts val="0"/>
              </a:spcBef>
              <a:buNone/>
              <a:defRPr sz="6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9913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1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570" y="1956914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186" y="3520440"/>
            <a:ext cx="6400800" cy="131445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CIMA_KO_Large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7" t="28261" r="17342" b="30708"/>
          <a:stretch/>
        </p:blipFill>
        <p:spPr>
          <a:xfrm>
            <a:off x="449263" y="476251"/>
            <a:ext cx="1189756" cy="49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4927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vi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55616" y="1880653"/>
            <a:ext cx="7363869" cy="289400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6400"/>
              </a:lnSpc>
              <a:spcBef>
                <a:spcPts val="0"/>
              </a:spcBef>
              <a:buNone/>
              <a:defRPr sz="6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89319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2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pic>
        <p:nvPicPr>
          <p:cNvPr id="5" name="Picture 4" descr="Association_KO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9" t="32806" r="17806" b="32722"/>
          <a:stretch/>
        </p:blipFill>
        <p:spPr>
          <a:xfrm>
            <a:off x="507712" y="528741"/>
            <a:ext cx="1394460" cy="419586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455616" y="3374009"/>
            <a:ext cx="5789903" cy="1138773"/>
          </a:xfrm>
          <a:prstGeom prst="rect">
            <a:avLst/>
          </a:prstGeom>
          <a:noFill/>
        </p:spPr>
        <p:txBody>
          <a:bodyPr wrap="square" lIns="0" tIns="0" bIns="0" rtlCol="0">
            <a:noAutofit/>
          </a:bodyPr>
          <a:lstStyle/>
          <a:p>
            <a:r>
              <a:rPr lang="en-US" sz="6800" dirty="0">
                <a:solidFill>
                  <a:srgbClr val="FFFFFF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400854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vi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ssociation_KO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9" t="32806" r="17806" b="32722"/>
          <a:stretch/>
        </p:blipFill>
        <p:spPr>
          <a:xfrm>
            <a:off x="507712" y="528741"/>
            <a:ext cx="1394460" cy="419586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455616" y="3374009"/>
            <a:ext cx="5789903" cy="1138773"/>
          </a:xfrm>
          <a:prstGeom prst="rect">
            <a:avLst/>
          </a:prstGeom>
          <a:noFill/>
        </p:spPr>
        <p:txBody>
          <a:bodyPr wrap="square" lIns="0" tIns="0" bIns="0" rtlCol="0">
            <a:noAutofit/>
          </a:bodyPr>
          <a:lstStyle/>
          <a:p>
            <a:r>
              <a:rPr lang="en-US" sz="6800" dirty="0">
                <a:solidFill>
                  <a:srgbClr val="FFFFFF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39710440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2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455616" y="3374009"/>
            <a:ext cx="5789903" cy="1138773"/>
          </a:xfrm>
          <a:prstGeom prst="rect">
            <a:avLst/>
          </a:prstGeom>
          <a:noFill/>
        </p:spPr>
        <p:txBody>
          <a:bodyPr wrap="square" lIns="0" tIns="0" bIns="0" rtlCol="0">
            <a:noAutofit/>
          </a:bodyPr>
          <a:lstStyle/>
          <a:p>
            <a:r>
              <a:rPr lang="en-US" sz="6800" dirty="0">
                <a:solidFill>
                  <a:srgbClr val="FFFFFF"/>
                </a:solidFill>
              </a:rPr>
              <a:t>Thank you</a:t>
            </a:r>
          </a:p>
        </p:txBody>
      </p:sp>
      <p:pic>
        <p:nvPicPr>
          <p:cNvPr id="6" name="Picture 5" descr="CIMA_KO_Large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7" t="28261" r="17342" b="30708"/>
          <a:stretch/>
        </p:blipFill>
        <p:spPr>
          <a:xfrm>
            <a:off x="449263" y="476251"/>
            <a:ext cx="1189756" cy="49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151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Divi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455616" y="3374009"/>
            <a:ext cx="5789903" cy="1138773"/>
          </a:xfrm>
          <a:prstGeom prst="rect">
            <a:avLst/>
          </a:prstGeom>
          <a:noFill/>
        </p:spPr>
        <p:txBody>
          <a:bodyPr wrap="square" lIns="0" tIns="0" bIns="0" rtlCol="0">
            <a:noAutofit/>
          </a:bodyPr>
          <a:lstStyle/>
          <a:p>
            <a:r>
              <a:rPr lang="en-US" sz="6800" dirty="0">
                <a:solidFill>
                  <a:srgbClr val="FFFFFF"/>
                </a:solidFill>
              </a:rPr>
              <a:t>Thank you</a:t>
            </a:r>
          </a:p>
        </p:txBody>
      </p:sp>
      <p:pic>
        <p:nvPicPr>
          <p:cNvPr id="4" name="Picture 3" descr="CIMA_KO_Larg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7" t="28261" r="17342" b="30708"/>
          <a:stretch/>
        </p:blipFill>
        <p:spPr>
          <a:xfrm>
            <a:off x="449263" y="476251"/>
            <a:ext cx="1189756" cy="49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7447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2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455616" y="3374009"/>
            <a:ext cx="5789903" cy="1138773"/>
          </a:xfrm>
          <a:prstGeom prst="rect">
            <a:avLst/>
          </a:prstGeom>
          <a:noFill/>
        </p:spPr>
        <p:txBody>
          <a:bodyPr wrap="square" lIns="0" tIns="0" bIns="0" rtlCol="0">
            <a:noAutofit/>
          </a:bodyPr>
          <a:lstStyle/>
          <a:p>
            <a:r>
              <a:rPr lang="en-US" sz="6800" dirty="0">
                <a:solidFill>
                  <a:srgbClr val="FFFFFF"/>
                </a:solidFill>
              </a:rPr>
              <a:t>Thank you</a:t>
            </a:r>
          </a:p>
        </p:txBody>
      </p:sp>
      <p:pic>
        <p:nvPicPr>
          <p:cNvPr id="5" name="Picture 4" descr="AICPA_KO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0" t="31193" r="17597" b="30901"/>
          <a:stretch/>
        </p:blipFill>
        <p:spPr>
          <a:xfrm>
            <a:off x="449262" y="512793"/>
            <a:ext cx="1237681" cy="46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041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Divi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455616" y="3374009"/>
            <a:ext cx="5789903" cy="1138773"/>
          </a:xfrm>
          <a:prstGeom prst="rect">
            <a:avLst/>
          </a:prstGeom>
          <a:noFill/>
        </p:spPr>
        <p:txBody>
          <a:bodyPr wrap="square" lIns="0" tIns="0" bIns="0" rtlCol="0">
            <a:noAutofit/>
          </a:bodyPr>
          <a:lstStyle/>
          <a:p>
            <a:r>
              <a:rPr lang="en-US" sz="6800" dirty="0">
                <a:solidFill>
                  <a:srgbClr val="FFFFFF"/>
                </a:solidFill>
              </a:rPr>
              <a:t>Thank you</a:t>
            </a:r>
          </a:p>
        </p:txBody>
      </p:sp>
      <p:pic>
        <p:nvPicPr>
          <p:cNvPr id="5" name="Picture 4" descr="AICPA_KO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0" t="31193" r="17597" b="30901"/>
          <a:stretch/>
        </p:blipFill>
        <p:spPr>
          <a:xfrm>
            <a:off x="449262" y="512793"/>
            <a:ext cx="1237681" cy="46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7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2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570" y="1956914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186" y="3520440"/>
            <a:ext cx="6400800" cy="131445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Association_KO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9" t="32806" r="17806" b="32722"/>
          <a:stretch/>
        </p:blipFill>
        <p:spPr>
          <a:xfrm>
            <a:off x="507712" y="528741"/>
            <a:ext cx="1394460" cy="41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26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2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570" y="1956914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186" y="3520440"/>
            <a:ext cx="6400800" cy="131445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6" name="Picture 5" descr="AICPA_KO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0" t="31193" r="17597" b="30901"/>
          <a:stretch/>
        </p:blipFill>
        <p:spPr>
          <a:xfrm>
            <a:off x="449262" y="512793"/>
            <a:ext cx="1237681" cy="46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831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2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570" y="1956914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186" y="3520440"/>
            <a:ext cx="6400800" cy="131445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6" name="Picture 5" descr="CIMA_KO_Large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7" t="28261" r="17342" b="30708"/>
          <a:stretch/>
        </p:blipFill>
        <p:spPr>
          <a:xfrm>
            <a:off x="449263" y="476251"/>
            <a:ext cx="1189756" cy="49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421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bg>
      <p:bgPr>
        <a:solidFill>
          <a:srgbClr val="7224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570" y="1956914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186" y="3520440"/>
            <a:ext cx="6400800" cy="131445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6" name="Picture 5" descr="Association_KO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9" t="32806" r="17806" b="32722"/>
          <a:stretch/>
        </p:blipFill>
        <p:spPr>
          <a:xfrm>
            <a:off x="507712" y="528741"/>
            <a:ext cx="1394460" cy="41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015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Title Slide">
    <p:bg>
      <p:bgPr>
        <a:solidFill>
          <a:srgbClr val="7224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570" y="1956914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186" y="3520440"/>
            <a:ext cx="6400800" cy="131445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5" name="Picture 4" descr="AICPA_KO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0" t="31193" r="17597" b="30901"/>
          <a:stretch/>
        </p:blipFill>
        <p:spPr>
          <a:xfrm>
            <a:off x="449262" y="512793"/>
            <a:ext cx="1237681" cy="460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246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8_Title Slide">
    <p:bg>
      <p:bgPr>
        <a:solidFill>
          <a:srgbClr val="7224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570" y="1956914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8186" y="3520440"/>
            <a:ext cx="6400800" cy="131445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5" name="Picture 4" descr="CIMA_KO_Larg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7" t="28261" r="17342" b="30708"/>
          <a:stretch/>
        </p:blipFill>
        <p:spPr>
          <a:xfrm>
            <a:off x="449263" y="476251"/>
            <a:ext cx="1189756" cy="49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361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FASAB Update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BB8BA-9C6A-4A48-A369-70FBD2FA9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794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74" r:id="rId3"/>
    <p:sldLayoutId id="2147483671" r:id="rId4"/>
    <p:sldLayoutId id="2147483675" r:id="rId5"/>
    <p:sldLayoutId id="2147483676" r:id="rId6"/>
    <p:sldLayoutId id="2147483672" r:id="rId7"/>
    <p:sldLayoutId id="2147483677" r:id="rId8"/>
    <p:sldLayoutId id="2147483678" r:id="rId9"/>
    <p:sldLayoutId id="2147483650" r:id="rId10"/>
    <p:sldLayoutId id="2147483661" r:id="rId11"/>
    <p:sldLayoutId id="2147483679" r:id="rId12"/>
    <p:sldLayoutId id="2147483665" r:id="rId13"/>
    <p:sldLayoutId id="2147483663" r:id="rId14"/>
    <p:sldLayoutId id="2147483664" r:id="rId15"/>
    <p:sldLayoutId id="2147483669" r:id="rId16"/>
    <p:sldLayoutId id="2147483683" r:id="rId17"/>
    <p:sldLayoutId id="2147483681" r:id="rId18"/>
    <p:sldLayoutId id="2147483685" r:id="rId19"/>
    <p:sldLayoutId id="2147483682" r:id="rId20"/>
    <p:sldLayoutId id="2147483686" r:id="rId21"/>
    <p:sldLayoutId id="2147483684" r:id="rId22"/>
    <p:sldLayoutId id="2147483687" r:id="rId23"/>
    <p:sldLayoutId id="2147483666" r:id="rId24"/>
    <p:sldLayoutId id="2147483667" r:id="rId25"/>
    <p:sldLayoutId id="2147483668" r:id="rId26"/>
    <p:sldLayoutId id="2147483680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paynew@fasab.gov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4" Type="http://schemas.openxmlformats.org/officeDocument/2006/relationships/hyperlink" Target="http://www.fasab.gov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2060"/>
                </a:solidFill>
              </a:rPr>
              <a:t>FASAB Update</a:t>
            </a:r>
            <a:endParaRPr lang="en-US" sz="3600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body" sz="quarter" idx="13"/>
          </p:nvPr>
        </p:nvSpPr>
        <p:spPr>
          <a:xfrm>
            <a:off x="458531" y="1074946"/>
            <a:ext cx="7771071" cy="3685520"/>
          </a:xfrm>
        </p:spPr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C"/>
              </a:buClr>
              <a:buNone/>
            </a:pPr>
            <a:endParaRPr lang="en-US" sz="3200" dirty="0" smtClean="0">
              <a:solidFill>
                <a:srgbClr val="0E124E">
                  <a:lumMod val="75000"/>
                  <a:lumOff val="25000"/>
                </a:srgbClr>
              </a:solidFill>
              <a:ea typeface="ＭＳ Ｐゴシック" pitchFamily="-64" charset="-128"/>
            </a:endParaRPr>
          </a:p>
          <a:p>
            <a:pPr marL="0" lvl="0" indent="0" algn="ctr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C"/>
              </a:buClr>
              <a:buNone/>
            </a:pPr>
            <a:endParaRPr lang="en-US" sz="3200" dirty="0" smtClean="0"/>
          </a:p>
          <a:p>
            <a:pPr marL="0" lvl="0" indent="0" algn="ctr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C"/>
              </a:buClr>
              <a:buNone/>
            </a:pPr>
            <a:r>
              <a:rPr lang="en-US" sz="3200" dirty="0" smtClean="0"/>
              <a:t>Federal </a:t>
            </a:r>
            <a:r>
              <a:rPr lang="en-US" sz="3200" dirty="0"/>
              <a:t>Audit Executive Council’s </a:t>
            </a:r>
            <a:r>
              <a:rPr lang="en-US" sz="3200" dirty="0" smtClean="0"/>
              <a:t>Annual Conference</a:t>
            </a:r>
          </a:p>
          <a:p>
            <a:pPr marL="0" lvl="0" indent="0" algn="ctr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C"/>
              </a:buClr>
              <a:buNone/>
            </a:pPr>
            <a:r>
              <a:rPr lang="en-US" sz="3200" dirty="0" smtClean="0"/>
              <a:t>September 26, 2017</a:t>
            </a:r>
            <a:endParaRPr lang="en-US" sz="3200" dirty="0" smtClean="0">
              <a:solidFill>
                <a:srgbClr val="0E124E">
                  <a:lumMod val="75000"/>
                  <a:lumOff val="25000"/>
                </a:srgbClr>
              </a:solidFill>
              <a:ea typeface="ＭＳ Ｐゴシック" pitchFamily="-64" charset="-128"/>
            </a:endParaRPr>
          </a:p>
          <a:p>
            <a:pPr marL="0" lvl="0" indent="0" algn="ctr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6051C"/>
              </a:buClr>
              <a:buNone/>
            </a:pPr>
            <a:r>
              <a:rPr lang="en-US" sz="3200" dirty="0" smtClean="0">
                <a:solidFill>
                  <a:srgbClr val="0E124E">
                    <a:lumMod val="75000"/>
                    <a:lumOff val="25000"/>
                  </a:srgbClr>
                </a:solidFill>
                <a:ea typeface="ＭＳ Ｐゴシック" pitchFamily="-64" charset="-128"/>
              </a:rPr>
              <a:t>Wendy Payne, FASAB Executive Director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28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9"/>
            <a:ext cx="8280623" cy="433298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How Do We Account for Land Now? – 2 Buckets</a:t>
            </a:r>
            <a:endParaRPr lang="en-US" sz="2800" b="1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24387" y="1133462"/>
            <a:ext cx="8298526" cy="355022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SFFAS 6: General PP&amp;E land and land rights</a:t>
            </a:r>
          </a:p>
          <a:p>
            <a:pPr lvl="1"/>
            <a:r>
              <a:rPr lang="en-US" dirty="0" smtClean="0"/>
              <a:t>Capitalize </a:t>
            </a:r>
          </a:p>
          <a:p>
            <a:pPr lvl="1"/>
            <a:endParaRPr lang="en-US" sz="2800" dirty="0" smtClean="0"/>
          </a:p>
          <a:p>
            <a:r>
              <a:rPr lang="en-US" sz="2800" dirty="0" smtClean="0"/>
              <a:t>SFFAS 29: Stewardship land</a:t>
            </a:r>
          </a:p>
          <a:p>
            <a:pPr lvl="1"/>
            <a:r>
              <a:rPr lang="en-US" dirty="0" smtClean="0"/>
              <a:t>Note disclosures </a:t>
            </a:r>
          </a:p>
          <a:p>
            <a:pPr lvl="1"/>
            <a:r>
              <a:rPr lang="en-US" dirty="0" smtClean="0"/>
              <a:t>No asset dollar amount shown on balance sheet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12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9"/>
            <a:ext cx="8280623" cy="433298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Stewardship vs. GPP&amp;E Federal Land by Acreage (in Millions)</a:t>
            </a:r>
            <a:endParaRPr lang="en-US" sz="2000" b="1" dirty="0"/>
          </a:p>
        </p:txBody>
      </p:sp>
      <p:graphicFrame>
        <p:nvGraphicFramePr>
          <p:cNvPr id="4" name="Content Placeholder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6396288"/>
              </p:ext>
            </p:extLst>
          </p:nvPr>
        </p:nvGraphicFramePr>
        <p:xfrm>
          <a:off x="457199" y="910298"/>
          <a:ext cx="8229600" cy="3703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65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29" y="399589"/>
            <a:ext cx="8280623" cy="433298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What is the Board Considering?</a:t>
            </a:r>
            <a:endParaRPr lang="en-US" sz="28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24387" y="1161381"/>
            <a:ext cx="8162412" cy="346646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800" dirty="0" smtClean="0"/>
              <a:t>Goal – Consistency and Accountability</a:t>
            </a:r>
          </a:p>
          <a:p>
            <a:pPr lvl="1"/>
            <a:r>
              <a:rPr lang="en-US" sz="2400" dirty="0" smtClean="0"/>
              <a:t>Removing capitalized amounts (expensing new land acquisitions)</a:t>
            </a:r>
          </a:p>
          <a:p>
            <a:pPr lvl="1"/>
            <a:r>
              <a:rPr lang="en-US" sz="2400" dirty="0" smtClean="0"/>
              <a:t>Requiring Disclosures</a:t>
            </a:r>
          </a:p>
          <a:p>
            <a:pPr lvl="1"/>
            <a:r>
              <a:rPr lang="en-US" sz="2400" dirty="0" smtClean="0"/>
              <a:t>Key amendments to SFFAS 6 &amp; 29 would include:</a:t>
            </a:r>
          </a:p>
          <a:p>
            <a:pPr lvl="2"/>
            <a:r>
              <a:rPr lang="en-US" dirty="0" smtClean="0"/>
              <a:t>clarifying the categorization and reporting of land use,</a:t>
            </a:r>
          </a:p>
          <a:p>
            <a:pPr lvl="2"/>
            <a:r>
              <a:rPr lang="en-US" dirty="0" smtClean="0"/>
              <a:t>broad acreage disclosure of acreage held-for-disposal</a:t>
            </a:r>
          </a:p>
          <a:p>
            <a:pPr lvl="1"/>
            <a:r>
              <a:rPr lang="en-US" sz="2400" dirty="0" smtClean="0"/>
              <a:t>Rescinding Stewardship Land guidance in Technical Release 9.</a:t>
            </a:r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57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Proposed Land Use Categories</a:t>
            </a:r>
            <a:endParaRPr lang="en-US" sz="3200" b="1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879" y="903146"/>
            <a:ext cx="6412243" cy="3822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35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281" y="343747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Leases</a:t>
            </a:r>
            <a:endParaRPr lang="en-US" sz="32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24387" y="828580"/>
            <a:ext cx="8162412" cy="369456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800" dirty="0" smtClean="0"/>
              <a:t>FASAB collaborated with GASB to develop standards for governmental organizations.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Lease proposal issued late last year and comments received. 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Board is deliberating on </a:t>
            </a:r>
          </a:p>
          <a:p>
            <a:pPr marL="274320" lvl="1" indent="0">
              <a:spcAft>
                <a:spcPts val="600"/>
              </a:spcAft>
              <a:buFont typeface="Arial"/>
              <a:buNone/>
            </a:pPr>
            <a:r>
              <a:rPr lang="en-US" dirty="0" smtClean="0"/>
              <a:t>comments.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0000" t="8519" r="30833" b="5556"/>
          <a:stretch/>
        </p:blipFill>
        <p:spPr>
          <a:xfrm>
            <a:off x="5703453" y="2295728"/>
            <a:ext cx="2138750" cy="241587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03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Leases</a:t>
            </a:r>
            <a:endParaRPr lang="en-US" sz="32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3273" y="938015"/>
            <a:ext cx="8162412" cy="373868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Font typeface="Arial"/>
              <a:buNone/>
            </a:pPr>
            <a:r>
              <a:rPr lang="en-US" b="1" dirty="0" smtClean="0"/>
              <a:t>Proposal</a:t>
            </a:r>
            <a:r>
              <a:rPr lang="en-US" sz="3000" dirty="0" smtClean="0"/>
              <a:t> </a:t>
            </a:r>
          </a:p>
          <a:p>
            <a:pPr>
              <a:spcAft>
                <a:spcPts val="600"/>
              </a:spcAft>
            </a:pPr>
            <a:r>
              <a:rPr lang="en-US" sz="3000" dirty="0" smtClean="0"/>
              <a:t>Single Model Approach</a:t>
            </a:r>
          </a:p>
          <a:p>
            <a:pPr lvl="1">
              <a:spcAft>
                <a:spcPts val="600"/>
              </a:spcAft>
            </a:pPr>
            <a:r>
              <a:rPr lang="en-US" sz="2400" dirty="0" smtClean="0"/>
              <a:t>short-term exception -  24 months</a:t>
            </a:r>
          </a:p>
          <a:p>
            <a:pPr>
              <a:spcAft>
                <a:spcPts val="600"/>
              </a:spcAft>
            </a:pPr>
            <a:r>
              <a:rPr lang="en-US" sz="3000" dirty="0" smtClean="0"/>
              <a:t>Leases create “right of use” assets (resources)</a:t>
            </a:r>
          </a:p>
          <a:p>
            <a:pPr>
              <a:spcAft>
                <a:spcPts val="600"/>
              </a:spcAft>
            </a:pPr>
            <a:r>
              <a:rPr lang="en-US" sz="3000" dirty="0" smtClean="0"/>
              <a:t>Leases create liabilities (obligation)</a:t>
            </a:r>
          </a:p>
          <a:p>
            <a:pPr>
              <a:spcAft>
                <a:spcPts val="600"/>
              </a:spcAft>
            </a:pPr>
            <a:r>
              <a:rPr lang="en-US" sz="3000" dirty="0" smtClean="0"/>
              <a:t>Treatment should help identify the interest cost associated with leases.</a:t>
            </a:r>
            <a:endParaRPr lang="en-US" sz="3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3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Leases</a:t>
            </a:r>
            <a:endParaRPr lang="en-US" sz="32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3273" y="930497"/>
            <a:ext cx="8162412" cy="376016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/>
              <a:buNone/>
            </a:pPr>
            <a:r>
              <a:rPr lang="en-US" b="1" dirty="0" smtClean="0"/>
              <a:t>Proposal</a:t>
            </a:r>
          </a:p>
          <a:p>
            <a:pPr marL="0" indent="0">
              <a:lnSpc>
                <a:spcPct val="150000"/>
              </a:lnSpc>
              <a:buFont typeface="Arial"/>
              <a:buNone/>
            </a:pPr>
            <a:r>
              <a:rPr lang="en-US" sz="3000" b="1" dirty="0" smtClean="0"/>
              <a:t>Intragovernmental Exceptions: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/>
              <a:t>Leases between two consolidation entities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i="1" dirty="0" smtClean="0"/>
              <a:t>(as defined in SFFAS 47)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/>
              <a:t>Expensed by lessee when due and payable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Minimal disclosure requirements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35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Leases</a:t>
            </a:r>
            <a:endParaRPr lang="en-US" sz="3200" b="1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3275" y="1012989"/>
            <a:ext cx="8183563" cy="366176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76"/>
              </a:spcBef>
              <a:buFont typeface="Arial"/>
              <a:buNone/>
            </a:pPr>
            <a:r>
              <a:rPr lang="en-US" sz="3000" b="1" dirty="0" smtClean="0"/>
              <a:t>Areas under Deliberation</a:t>
            </a:r>
          </a:p>
          <a:p>
            <a:pPr marL="0">
              <a:spcBef>
                <a:spcPts val="576"/>
              </a:spcBef>
            </a:pPr>
            <a:endParaRPr lang="en-US" sz="2800" dirty="0" smtClean="0"/>
          </a:p>
          <a:p>
            <a:pPr marL="0">
              <a:spcBef>
                <a:spcPts val="576"/>
              </a:spcBef>
            </a:pPr>
            <a:r>
              <a:rPr lang="en-US" sz="2800" dirty="0" smtClean="0"/>
              <a:t>Clarify the nature of “right to use”</a:t>
            </a:r>
          </a:p>
          <a:p>
            <a:pPr marL="0">
              <a:spcBef>
                <a:spcPts val="576"/>
              </a:spcBef>
            </a:pPr>
            <a:r>
              <a:rPr lang="en-US" sz="2800" dirty="0" smtClean="0"/>
              <a:t>Scope (limit to PP&amp;E and exclude IUS)</a:t>
            </a:r>
          </a:p>
          <a:p>
            <a:pPr>
              <a:spcBef>
                <a:spcPts val="576"/>
              </a:spcBef>
            </a:pPr>
            <a:r>
              <a:rPr lang="en-US" sz="2800" dirty="0" smtClean="0"/>
              <a:t>Weighing benefit vs cost</a:t>
            </a:r>
          </a:p>
          <a:p>
            <a:pPr>
              <a:spcBef>
                <a:spcPts val="576"/>
              </a:spcBef>
            </a:pPr>
            <a:r>
              <a:rPr lang="en-US" sz="2800" dirty="0" smtClean="0"/>
              <a:t>Need for implementation guidance</a:t>
            </a:r>
          </a:p>
          <a:p>
            <a:pPr>
              <a:spcBef>
                <a:spcPts val="576"/>
              </a:spcBef>
            </a:pPr>
            <a:r>
              <a:rPr lang="en-US" sz="2800" dirty="0" smtClean="0"/>
              <a:t>Implementation date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73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Reporting Model</a:t>
            </a:r>
            <a:endParaRPr lang="en-US" sz="3200" b="1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3275" y="1012989"/>
            <a:ext cx="8183563" cy="366176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576"/>
              </a:spcBef>
              <a:buFont typeface="Arial"/>
              <a:buNone/>
            </a:pPr>
            <a:r>
              <a:rPr lang="en-US" sz="3000" b="1" dirty="0" smtClean="0"/>
              <a:t>Proposed conceptual guidance</a:t>
            </a:r>
          </a:p>
          <a:p>
            <a:pPr marL="0">
              <a:spcBef>
                <a:spcPts val="576"/>
              </a:spcBef>
            </a:pPr>
            <a:endParaRPr lang="en-US" sz="28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468" y="1696708"/>
            <a:ext cx="2366764" cy="3119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02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Reporting Model</a:t>
            </a:r>
            <a:endParaRPr lang="en-US" sz="3200" b="1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03" y="1048394"/>
            <a:ext cx="8135007" cy="3726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70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Disclaimer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Views expressed are those of the </a:t>
            </a:r>
            <a:r>
              <a:rPr lang="en-US" dirty="0" smtClean="0"/>
              <a:t>speaker.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2798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Reporting Model</a:t>
            </a:r>
            <a:endParaRPr lang="en-US" sz="3200" b="1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00169361"/>
              </p:ext>
            </p:extLst>
          </p:nvPr>
        </p:nvGraphicFramePr>
        <p:xfrm>
          <a:off x="1593802" y="949301"/>
          <a:ext cx="6096000" cy="3755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5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Reporting Model</a:t>
            </a:r>
            <a:endParaRPr lang="en-US" sz="32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7919" y="878934"/>
            <a:ext cx="8488660" cy="391643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  <a:p>
            <a:pPr lvl="1"/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Near term – Improve User Access</a:t>
            </a:r>
          </a:p>
          <a:p>
            <a:pPr lvl="1"/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lvl="1" indent="0">
              <a:buFont typeface="Arial"/>
              <a:buNone/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Streamline		   User needs				Clarity</a:t>
            </a:r>
          </a:p>
          <a:p>
            <a:pPr marL="274320" lvl="1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73" y="1773445"/>
            <a:ext cx="2403704" cy="2127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C:\Users\SimmsR\AppData\Local\Microsoft\Windows\Temporary Internet Files\Content.IE5\4WE5L9DK\focus-300x236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917" y="1848615"/>
            <a:ext cx="2608777" cy="205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SimmsR\AppData\Local\Microsoft\Windows\Temporary Internet Files\Content.IE5\XR5UM5FG\edc21f50-5a3b-11e4-8c2a-4f6b6f1167c9_0-vision-borrosa-intro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633" y="2068415"/>
            <a:ext cx="2765946" cy="183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75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Reporting Model – Potential for the Long Term</a:t>
            </a:r>
            <a:endParaRPr lang="en-US" sz="32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3273" y="990446"/>
            <a:ext cx="8162412" cy="372450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lvl="1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r>
              <a:rPr lang="en-US" sz="2200" dirty="0" smtClean="0"/>
              <a:t>Electronic, internet based      Access to detail       Customization </a:t>
            </a:r>
            <a:endParaRPr lang="en-US" sz="2200" dirty="0"/>
          </a:p>
        </p:txBody>
      </p:sp>
      <p:pic>
        <p:nvPicPr>
          <p:cNvPr id="7" name="Picture 8" descr="C:\Users\SimmsR\AppData\Local\Microsoft\Windows\Temporary Internet Files\Content.IE5\3NSH6C2P\internet-freedom-freepress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28" y="2001825"/>
            <a:ext cx="3069435" cy="1701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SimmsR\AppData\Local\Microsoft\Windows\Temporary Internet Files\Content.IE5\X5KVHUNN\44_HEFESTO_Drill_Down.png.pagespeed.ce.mKTAK6FdaM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0513" y="2240406"/>
            <a:ext cx="1914310" cy="1463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C:\Users\SimmsR\AppData\Local\Microsoft\Windows\Temporary Internet Files\Content.IE5\3NSH6C2P\20080817223551!Xcode_icon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341" y="1836903"/>
            <a:ext cx="2031592" cy="2031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60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Two Streamlining Proposals</a:t>
            </a:r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Management’s Discussion and Analysis</a:t>
            </a:r>
          </a:p>
          <a:p>
            <a:pPr lvl="1"/>
            <a:r>
              <a:rPr lang="en-US" dirty="0" smtClean="0"/>
              <a:t>Make the summary of performance information optional</a:t>
            </a:r>
          </a:p>
          <a:p>
            <a:pPr lvl="1"/>
            <a:r>
              <a:rPr lang="en-US" dirty="0" smtClean="0"/>
              <a:t>Integrate performance reporting by permitting links to performance reports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Stewardship Investments</a:t>
            </a:r>
          </a:p>
          <a:p>
            <a:pPr lvl="1"/>
            <a:r>
              <a:rPr lang="en-US" dirty="0" smtClean="0"/>
              <a:t>Reviewing the usefulness of the RSSI requirements</a:t>
            </a:r>
          </a:p>
          <a:p>
            <a:pPr lvl="1"/>
            <a:r>
              <a:rPr lang="en-US" dirty="0" smtClean="0"/>
              <a:t>Potential to provide guidance regarding relevancy of information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0198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Disclosures	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PayneW\AppData\Local\Microsoft\Windows\Temporary Internet Files\Content.IE5\E2Q7TUS1\schoolSurvey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5" y="1009650"/>
            <a:ext cx="238125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ayneW\AppData\Local\Microsoft\Windows\Temporary Internet Files\Content.IE5\E2Q7TUS1\schoolSurvey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5" y="1009650"/>
            <a:ext cx="238125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1488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Classified Activities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PayneW\AppData\Local\Microsoft\Windows\Temporary Internet Files\Content.IE5\4B5PWHKK\zdhstrrs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63316"/>
            <a:ext cx="6203477" cy="3391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5484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Annual Input on Board Agenda</a:t>
            </a:r>
            <a:endParaRPr lang="en-US" sz="28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3273" y="1040045"/>
            <a:ext cx="8162412" cy="342027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spcBef>
                <a:spcPts val="576"/>
              </a:spcBef>
            </a:pPr>
            <a:r>
              <a:rPr lang="en-US" dirty="0" smtClean="0"/>
              <a:t>Conducted a survey in late 2016</a:t>
            </a:r>
          </a:p>
          <a:p>
            <a:pPr marL="0" indent="0">
              <a:spcBef>
                <a:spcPts val="576"/>
              </a:spcBef>
              <a:buFont typeface="Arial"/>
              <a:buNone/>
            </a:pPr>
            <a:endParaRPr lang="en-US" dirty="0" smtClean="0"/>
          </a:p>
          <a:p>
            <a:pPr marL="0">
              <a:spcBef>
                <a:spcPts val="576"/>
              </a:spcBef>
            </a:pPr>
            <a:r>
              <a:rPr lang="en-US" dirty="0" smtClean="0"/>
              <a:t>Planning for an improved survey in 2017</a:t>
            </a:r>
          </a:p>
          <a:p>
            <a:pPr marL="0">
              <a:spcBef>
                <a:spcPts val="576"/>
              </a:spcBef>
            </a:pPr>
            <a:endParaRPr lang="en-US" dirty="0" smtClean="0"/>
          </a:p>
          <a:p>
            <a:pPr marL="0">
              <a:spcBef>
                <a:spcPts val="576"/>
              </a:spcBef>
            </a:pPr>
            <a:r>
              <a:rPr lang="en-US" dirty="0" smtClean="0"/>
              <a:t>Your opportunity to provide input!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24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3" y="329785"/>
            <a:ext cx="8280623" cy="433298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Contact Information</a:t>
            </a:r>
            <a:endParaRPr lang="en-US" sz="28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24387" y="970241"/>
            <a:ext cx="8162412" cy="366564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E6051C"/>
              </a:buClr>
            </a:pPr>
            <a:endParaRPr lang="en-US" sz="2400" dirty="0" smtClean="0"/>
          </a:p>
          <a:p>
            <a:pPr marL="274320" lvl="1" indent="0" algn="ctr">
              <a:spcBef>
                <a:spcPct val="50000"/>
              </a:spcBef>
              <a:buClr>
                <a:srgbClr val="026C8F"/>
              </a:buClr>
              <a:buFont typeface="Arial"/>
              <a:buNone/>
            </a:pPr>
            <a:r>
              <a:rPr lang="en-US" sz="2400" dirty="0" smtClean="0">
                <a:ea typeface="Times New Roman"/>
                <a:cs typeface="Times New Roman"/>
              </a:rPr>
              <a:t>Wendy Payne</a:t>
            </a:r>
          </a:p>
          <a:p>
            <a:pPr marL="274320" lvl="1" indent="0" algn="ctr">
              <a:spcBef>
                <a:spcPct val="50000"/>
              </a:spcBef>
              <a:buClr>
                <a:srgbClr val="026C8F"/>
              </a:buClr>
              <a:buFont typeface="Arial"/>
              <a:buNone/>
            </a:pPr>
            <a:r>
              <a:rPr lang="en-US" sz="2400" dirty="0" smtClean="0">
                <a:ea typeface="Times New Roman"/>
                <a:cs typeface="Times New Roman"/>
                <a:hlinkClick r:id="rId3"/>
              </a:rPr>
              <a:t>paynew@fasab.gov</a:t>
            </a:r>
            <a:endParaRPr lang="en-US" sz="2400" dirty="0" smtClean="0">
              <a:ea typeface="Times New Roman"/>
              <a:cs typeface="Times New Roman"/>
            </a:endParaRPr>
          </a:p>
          <a:p>
            <a:pPr marL="274320" lvl="1" indent="0" algn="ctr">
              <a:spcBef>
                <a:spcPct val="50000"/>
              </a:spcBef>
              <a:buClr>
                <a:srgbClr val="026C8F"/>
              </a:buClr>
              <a:buFont typeface="Arial"/>
              <a:buNone/>
            </a:pPr>
            <a:endParaRPr lang="en-US" sz="2200" dirty="0" smtClean="0">
              <a:ea typeface="Times New Roman"/>
              <a:cs typeface="Times New Roman"/>
            </a:endParaRPr>
          </a:p>
          <a:p>
            <a:pPr marL="274320" lvl="1" indent="0" algn="ctr">
              <a:spcBef>
                <a:spcPct val="50000"/>
              </a:spcBef>
              <a:buClr>
                <a:srgbClr val="026C8F"/>
              </a:buClr>
              <a:buFont typeface="Arial"/>
              <a:buNone/>
            </a:pPr>
            <a:r>
              <a:rPr lang="en-US" sz="2200" dirty="0" smtClean="0">
                <a:ea typeface="Times New Roman"/>
                <a:cs typeface="Times New Roman"/>
                <a:hlinkClick r:id="rId4"/>
              </a:rPr>
              <a:t>www.fasab.gov</a:t>
            </a:r>
            <a:endParaRPr lang="en-US" sz="2200" dirty="0" smtClean="0">
              <a:ea typeface="Times New Roman"/>
              <a:cs typeface="Times New Roman"/>
            </a:endParaRPr>
          </a:p>
          <a:p>
            <a:pPr marL="274320" lvl="1" indent="0" algn="ctr">
              <a:spcBef>
                <a:spcPct val="50000"/>
              </a:spcBef>
              <a:buClr>
                <a:srgbClr val="026C8F"/>
              </a:buClr>
              <a:buFont typeface="Arial"/>
              <a:buNone/>
            </a:pPr>
            <a:r>
              <a:rPr lang="en-US" sz="2200" dirty="0" smtClean="0">
                <a:ea typeface="Times New Roman"/>
                <a:cs typeface="Times New Roman"/>
              </a:rPr>
              <a:t>202.512.7350</a:t>
            </a:r>
          </a:p>
          <a:p>
            <a:pPr marL="0" indent="0">
              <a:spcBef>
                <a:spcPct val="50000"/>
              </a:spcBef>
              <a:buClr>
                <a:srgbClr val="026C8F"/>
              </a:buClr>
              <a:buFont typeface="Arial"/>
              <a:buNone/>
            </a:pPr>
            <a:endParaRPr lang="en-US" sz="2200" dirty="0" smtClean="0">
              <a:ea typeface="Times New Roman"/>
              <a:cs typeface="Times New Roman"/>
            </a:endParaRPr>
          </a:p>
          <a:p>
            <a:pPr marL="274320" lvl="1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40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Overview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3"/>
          </p:nvPr>
        </p:nvSpPr>
        <p:spPr>
          <a:xfrm>
            <a:off x="458531" y="832888"/>
            <a:ext cx="7771071" cy="3969978"/>
          </a:xfrm>
        </p:spPr>
        <p:txBody>
          <a:bodyPr>
            <a:normAutofit/>
          </a:bodyPr>
          <a:lstStyle/>
          <a:p>
            <a:r>
              <a:rPr lang="en-US" dirty="0" smtClean="0"/>
              <a:t>Recently Completed </a:t>
            </a:r>
          </a:p>
          <a:p>
            <a:r>
              <a:rPr lang="en-US" dirty="0" smtClean="0"/>
              <a:t>Requests for Comment</a:t>
            </a:r>
          </a:p>
          <a:p>
            <a:r>
              <a:rPr lang="en-US" dirty="0" smtClean="0"/>
              <a:t>Risk Assumed</a:t>
            </a:r>
          </a:p>
          <a:p>
            <a:r>
              <a:rPr lang="en-US" dirty="0"/>
              <a:t>Land</a:t>
            </a:r>
            <a:endParaRPr lang="en-US" dirty="0" smtClean="0"/>
          </a:p>
          <a:p>
            <a:r>
              <a:rPr lang="en-US" dirty="0" smtClean="0"/>
              <a:t>Leases</a:t>
            </a:r>
          </a:p>
          <a:p>
            <a:r>
              <a:rPr lang="en-US" dirty="0" smtClean="0"/>
              <a:t>Reporting Model</a:t>
            </a:r>
          </a:p>
          <a:p>
            <a:r>
              <a:rPr lang="en-US" dirty="0" smtClean="0"/>
              <a:t>Disclosures</a:t>
            </a:r>
          </a:p>
          <a:p>
            <a:r>
              <a:rPr lang="en-US" dirty="0" smtClean="0"/>
              <a:t>Classified Activities</a:t>
            </a:r>
          </a:p>
          <a:p>
            <a:r>
              <a:rPr lang="en-US" dirty="0" smtClean="0"/>
              <a:t>Three-Year Plan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03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Recently Completed</a:t>
            </a:r>
            <a:endParaRPr lang="en-US" sz="36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24386" y="1090911"/>
            <a:ext cx="8249665" cy="345316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smtClean="0"/>
              <a:t>Opening Balances – for “first-time” adopters (SFFAS 50)</a:t>
            </a:r>
          </a:p>
          <a:p>
            <a:pPr lvl="1"/>
            <a:r>
              <a:rPr lang="en-US" sz="2600" dirty="0" smtClean="0"/>
              <a:t>Flexibility afforded - implementation guidance</a:t>
            </a:r>
          </a:p>
          <a:p>
            <a:r>
              <a:rPr lang="en-US" sz="2600" dirty="0" smtClean="0"/>
              <a:t>Insurance Programs (SFFAS 51)</a:t>
            </a:r>
          </a:p>
          <a:p>
            <a:pPr lvl="1"/>
            <a:r>
              <a:rPr lang="en-US" sz="2600" dirty="0" smtClean="0"/>
              <a:t>Strengthens definitions, measurement and recognition as well as streamlines disclosures</a:t>
            </a:r>
          </a:p>
          <a:p>
            <a:r>
              <a:rPr lang="en-US" sz="2600" dirty="0" smtClean="0"/>
              <a:t>Tax Expenditures (SFFAS 52)</a:t>
            </a:r>
          </a:p>
          <a:p>
            <a:pPr lvl="1"/>
            <a:r>
              <a:rPr lang="en-US" sz="2600" dirty="0" smtClean="0"/>
              <a:t>Creates awareness and understanding</a:t>
            </a:r>
          </a:p>
          <a:p>
            <a:r>
              <a:rPr lang="en-US" sz="2600" dirty="0" smtClean="0"/>
              <a:t>Budget and Accrual Reconciliation (SFFAS 53, pending)</a:t>
            </a:r>
          </a:p>
          <a:p>
            <a:pPr marL="274320" lvl="1" indent="0">
              <a:buFont typeface="Arial"/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02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Open Requests for Comment 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sz="2800" dirty="0" smtClean="0"/>
          </a:p>
          <a:p>
            <a:r>
              <a:rPr lang="en-US" sz="2800" dirty="0" smtClean="0"/>
              <a:t>Intragovernmental Exchange Transactions</a:t>
            </a:r>
          </a:p>
          <a:p>
            <a:endParaRPr lang="en-US" sz="2800" dirty="0" smtClean="0"/>
          </a:p>
          <a:p>
            <a:r>
              <a:rPr lang="en-US" sz="2800" dirty="0" smtClean="0"/>
              <a:t>Assigning Assets to Components</a:t>
            </a:r>
          </a:p>
          <a:p>
            <a:endParaRPr lang="en-US" sz="2800" dirty="0" smtClean="0"/>
          </a:p>
          <a:p>
            <a:r>
              <a:rPr lang="en-US" sz="2800" dirty="0" smtClean="0"/>
              <a:t>Inter-entity Costing</a:t>
            </a: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174458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Risk Assumed Project</a:t>
            </a:r>
            <a:endParaRPr lang="en-US" sz="36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24387" y="1090911"/>
            <a:ext cx="8162412" cy="345316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3400" dirty="0">
                <a:latin typeface="Arial" pitchFamily="-64" charset="0"/>
                <a:ea typeface="ＭＳ Ｐゴシック" pitchFamily="-64" charset="-128"/>
              </a:rPr>
              <a:t>Two Phases: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400" dirty="0">
                <a:latin typeface="Arial" pitchFamily="-64" charset="0"/>
                <a:ea typeface="ＭＳ Ｐゴシック" pitchFamily="-64" charset="-128"/>
              </a:rPr>
              <a:t> Insurance </a:t>
            </a:r>
            <a:r>
              <a:rPr lang="en-US" sz="3400" dirty="0" smtClean="0">
                <a:latin typeface="Arial" pitchFamily="-64" charset="0"/>
                <a:ea typeface="ＭＳ Ｐゴシック" pitchFamily="-64" charset="-128"/>
              </a:rPr>
              <a:t>Programs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3000" dirty="0" smtClean="0">
                <a:latin typeface="Arial" pitchFamily="-64" charset="0"/>
                <a:ea typeface="ＭＳ Ｐゴシック" pitchFamily="-64" charset="-128"/>
              </a:rPr>
              <a:t>(SFFAS 51 Issued)</a:t>
            </a:r>
            <a:endParaRPr lang="en-US" sz="3000" dirty="0">
              <a:latin typeface="Arial" pitchFamily="-64" charset="0"/>
              <a:ea typeface="ＭＳ Ｐゴシック" pitchFamily="-64" charset="-128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400" dirty="0">
                <a:latin typeface="Arial" pitchFamily="-64" charset="0"/>
                <a:ea typeface="ＭＳ Ｐゴシック" pitchFamily="-64" charset="-128"/>
              </a:rPr>
              <a:t> Risk Assumed Phase II</a:t>
            </a:r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3" descr="C:\Users\paynew\AppData\Local\Microsoft\Windows\Temporary Internet Files\Content.IE5\IXH0OI7N\shutterstock_5045019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982" y="1542787"/>
            <a:ext cx="2598277" cy="2549414"/>
          </a:xfrm>
          <a:prstGeom prst="rect">
            <a:avLst/>
          </a:prstGeom>
          <a:noFill/>
          <a:effectLst>
            <a:glow rad="228600">
              <a:schemeClr val="tx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31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387" y="399589"/>
            <a:ext cx="7705212" cy="433298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Risk Assumed II (RAII)</a:t>
            </a:r>
            <a:endParaRPr lang="en-US" sz="36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24387" y="1090911"/>
            <a:ext cx="8277586" cy="345316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1200"/>
              </a:spcBef>
              <a:spcAft>
                <a:spcPts val="600"/>
              </a:spcAft>
              <a:buClr>
                <a:schemeClr val="accent2"/>
              </a:buClr>
              <a:buSzTx/>
              <a:buNone/>
            </a:pPr>
            <a:r>
              <a:rPr lang="en-US" sz="2400" dirty="0"/>
              <a:t>Will study significant risk shocks </a:t>
            </a:r>
          </a:p>
          <a:p>
            <a:pPr marL="0" lvl="1" indent="0">
              <a:spcBef>
                <a:spcPts val="1200"/>
              </a:spcBef>
              <a:spcAft>
                <a:spcPts val="600"/>
              </a:spcAft>
              <a:buClr>
                <a:schemeClr val="accent2"/>
              </a:buClr>
              <a:buSzTx/>
              <a:buNone/>
            </a:pPr>
            <a:r>
              <a:rPr lang="en-US" sz="2400" dirty="0"/>
              <a:t>such as</a:t>
            </a:r>
          </a:p>
          <a:p>
            <a:pPr lvl="1"/>
            <a:endParaRPr 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50204">
            <a:off x="1737457" y="2039565"/>
            <a:ext cx="2209800" cy="9331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432" y="2399736"/>
            <a:ext cx="2133600" cy="13760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752" y="1090910"/>
            <a:ext cx="2600325" cy="130730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71721" y="2168904"/>
            <a:ext cx="1191352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sz="900" dirty="0" smtClean="0">
                <a:solidFill>
                  <a:srgbClr val="FF0000"/>
                </a:solidFill>
              </a:rPr>
              <a:t>Photo by SPRC.org</a:t>
            </a:r>
            <a:endParaRPr lang="en-US" sz="900" dirty="0">
              <a:solidFill>
                <a:srgbClr val="FF0000"/>
              </a:solidFill>
            </a:endParaRPr>
          </a:p>
        </p:txBody>
      </p:sp>
      <p:pic>
        <p:nvPicPr>
          <p:cNvPr id="12" name="Picture 16" descr="C:\Users\paynew\AppData\Local\Microsoft\Windows\Temporary Internet Files\Content.IE5\XCQM22XA\terrorism-logo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588">
            <a:off x="6848223" y="2903697"/>
            <a:ext cx="2038350" cy="105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24385" y="3847886"/>
            <a:ext cx="68047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to determine accounting standards that provide concise, meaningful, and transparent information regarding the potential impact to the fiscal health of the federal government.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84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RAII Status &amp; Challenges</a:t>
            </a:r>
            <a:endParaRPr lang="en-US" sz="3600" b="1" dirty="0"/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458529" y="1050426"/>
            <a:ext cx="8162412" cy="3633256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576"/>
              </a:spcBef>
              <a:spcAft>
                <a:spcPts val="600"/>
              </a:spcAft>
            </a:pPr>
            <a:r>
              <a:rPr lang="en-US" sz="8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</a:p>
          <a:p>
            <a:pPr lvl="1">
              <a:spcBef>
                <a:spcPts val="576"/>
              </a:spcBef>
              <a:spcAft>
                <a:spcPts val="600"/>
              </a:spcAft>
            </a:pPr>
            <a:r>
              <a:rPr 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Two roundtables</a:t>
            </a:r>
          </a:p>
          <a:p>
            <a:pPr lvl="1">
              <a:spcBef>
                <a:spcPts val="576"/>
              </a:spcBef>
              <a:spcAft>
                <a:spcPts val="600"/>
              </a:spcAft>
            </a:pPr>
            <a:r>
              <a:rPr lang="en-US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USAFacts</a:t>
            </a:r>
            <a:r>
              <a:rPr 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Report</a:t>
            </a:r>
            <a:r>
              <a:rPr lang="en-US" sz="6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spcBef>
                <a:spcPts val="576"/>
              </a:spcBef>
              <a:spcAft>
                <a:spcPts val="600"/>
              </a:spcAft>
            </a:pPr>
            <a:r>
              <a:rPr lang="en-US" sz="6200" dirty="0" smtClean="0">
                <a:latin typeface="Arial" panose="020B0604020202020204" pitchFamily="34" charset="0"/>
                <a:cs typeface="Arial" panose="020B0604020202020204" pitchFamily="34" charset="0"/>
              </a:rPr>
              <a:t>Ongoing gap analysis – meeting with practitioners</a:t>
            </a:r>
          </a:p>
          <a:p>
            <a:pPr>
              <a:spcBef>
                <a:spcPts val="576"/>
              </a:spcBef>
              <a:spcAft>
                <a:spcPts val="600"/>
              </a:spcAft>
            </a:pPr>
            <a:r>
              <a:rPr lang="en-US" sz="8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Challenges</a:t>
            </a:r>
          </a:p>
          <a:p>
            <a:pPr lvl="1">
              <a:spcBef>
                <a:spcPts val="576"/>
              </a:spcBef>
              <a:spcAft>
                <a:spcPts val="1200"/>
              </a:spcAft>
            </a:pPr>
            <a:r>
              <a:rPr lang="en-US" sz="7200" dirty="0" smtClean="0">
                <a:latin typeface="Arial" pitchFamily="-64" charset="0"/>
                <a:ea typeface="ＭＳ Ｐゴシック" pitchFamily="-64" charset="-128"/>
              </a:rPr>
              <a:t>Model for Reporting RA</a:t>
            </a:r>
          </a:p>
          <a:p>
            <a:pPr lvl="1">
              <a:spcBef>
                <a:spcPts val="576"/>
              </a:spcBef>
              <a:spcAft>
                <a:spcPts val="1200"/>
              </a:spcAft>
            </a:pPr>
            <a:r>
              <a:rPr lang="en-US" sz="7200" dirty="0" smtClean="0">
                <a:latin typeface="Arial" pitchFamily="-64" charset="0"/>
                <a:ea typeface="ＭＳ Ｐゴシック" pitchFamily="-64" charset="-128"/>
              </a:rPr>
              <a:t>Balance of Information </a:t>
            </a:r>
          </a:p>
          <a:p>
            <a:pPr lvl="1">
              <a:spcBef>
                <a:spcPts val="576"/>
              </a:spcBef>
              <a:spcAft>
                <a:spcPts val="1200"/>
              </a:spcAft>
            </a:pPr>
            <a:r>
              <a:rPr lang="en-US" sz="7200" dirty="0" smtClean="0">
                <a:latin typeface="Arial" pitchFamily="-64" charset="0"/>
                <a:ea typeface="ＭＳ Ｐゴシック" pitchFamily="-64" charset="-128"/>
              </a:rPr>
              <a:t>Unique Risk Definitions</a:t>
            </a:r>
          </a:p>
          <a:p>
            <a:pPr lvl="1">
              <a:spcBef>
                <a:spcPts val="576"/>
              </a:spcBef>
              <a:spcAft>
                <a:spcPts val="1200"/>
              </a:spcAft>
            </a:pPr>
            <a:r>
              <a:rPr lang="en-US" sz="7200" dirty="0" smtClean="0">
                <a:latin typeface="Arial" pitchFamily="-64" charset="0"/>
                <a:ea typeface="ＭＳ Ｐゴシック" pitchFamily="-64" charset="-128"/>
              </a:rPr>
              <a:t>Measure Risks Assumed</a:t>
            </a:r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31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Land</a:t>
            </a:r>
            <a:endParaRPr lang="en-US" sz="36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8529" y="958956"/>
            <a:ext cx="8280622" cy="364096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Undertaken as a result of SFFAS 50 on Opening Balances.</a:t>
            </a:r>
          </a:p>
          <a:p>
            <a:r>
              <a:rPr lang="en-US" sz="2800" dirty="0" smtClean="0"/>
              <a:t>Land reporting should be:</a:t>
            </a:r>
          </a:p>
          <a:p>
            <a:pPr lvl="1"/>
            <a:r>
              <a:rPr lang="en-US" dirty="0" smtClean="0"/>
              <a:t>Consistent</a:t>
            </a:r>
          </a:p>
          <a:p>
            <a:pPr lvl="1"/>
            <a:r>
              <a:rPr lang="en-US" dirty="0" smtClean="0"/>
              <a:t>Comparable </a:t>
            </a:r>
          </a:p>
          <a:p>
            <a:pPr lvl="1"/>
            <a:r>
              <a:rPr lang="en-US" dirty="0" smtClean="0"/>
              <a:t>Useful</a:t>
            </a:r>
          </a:p>
          <a:p>
            <a:r>
              <a:rPr lang="en-US" sz="2800" dirty="0" smtClean="0"/>
              <a:t>Hope for a proposal this calendar year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FASAB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56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ssociation">
      <a:dk1>
        <a:sysClr val="windowText" lastClr="000000"/>
      </a:dk1>
      <a:lt1>
        <a:sysClr val="window" lastClr="FFFFFF"/>
      </a:lt1>
      <a:dk2>
        <a:srgbClr val="72246C"/>
      </a:dk2>
      <a:lt2>
        <a:srgbClr val="1D1D1D"/>
      </a:lt2>
      <a:accent1>
        <a:srgbClr val="B94164"/>
      </a:accent1>
      <a:accent2>
        <a:srgbClr val="F0B323"/>
      </a:accent2>
      <a:accent3>
        <a:srgbClr val="41B6E6"/>
      </a:accent3>
      <a:accent4>
        <a:srgbClr val="48A23F"/>
      </a:accent4>
      <a:accent5>
        <a:srgbClr val="672D89"/>
      </a:accent5>
      <a:accent6>
        <a:srgbClr val="DC6B2F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Association PPT - M&amp;C Group" id="{80E4D073-58F2-47CD-93F1-F5F3B847181F}" vid="{0C10644A-ECFB-457A-A67B-84453D77E55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D9AC739FD2A34B86CD99184D027A8C" ma:contentTypeVersion="12" ma:contentTypeDescription="Create a new document." ma:contentTypeScope="" ma:versionID="ba61dc8356fbe22e128e314071690408">
  <xsd:schema xmlns:xsd="http://www.w3.org/2001/XMLSchema" xmlns:xs="http://www.w3.org/2001/XMLSchema" xmlns:p="http://schemas.microsoft.com/office/2006/metadata/properties" xmlns:ns1="http://schemas.microsoft.com/sharepoint/v3" xmlns:ns2="a0d58fbb-1605-41c4-b3c0-ab379b2144f2" targetNamespace="http://schemas.microsoft.com/office/2006/metadata/properties" ma:root="true" ma:fieldsID="a5469a183da1bdd7b2dd21f422ba90b2" ns1:_="" ns2:_="">
    <xsd:import namespace="http://schemas.microsoft.com/sharepoint/v3"/>
    <xsd:import namespace="a0d58fbb-1605-41c4-b3c0-ab379b2144f2"/>
    <xsd:element name="properties">
      <xsd:complexType>
        <xsd:sequence>
          <xsd:element name="documentManagement">
            <xsd:complexType>
              <xsd:all>
                <xsd:element ref="ns1:_ip_UnifiedCompliancePolicyProperties" minOccurs="0"/>
                <xsd:element ref="ns1:_ip_UnifiedCompliancePolicyUIAction" minOccurs="0"/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d58fbb-1605-41c4-b3c0-ab379b2144f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2" nillable="true" ma:displayName="Last Shared By User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3" nillable="true" ma:displayName="Last Shared By Time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8DA8479-8140-4B3C-A409-2EF935E88A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0d58fbb-1605-41c4-b3c0-ab379b2144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A286D89-9745-4EFE-941D-20D81AB6BBEB}">
  <ds:schemaRefs>
    <ds:schemaRef ds:uri="http://schemas.microsoft.com/office/2006/documentManagement/types"/>
    <ds:schemaRef ds:uri="a0d58fbb-1605-41c4-b3c0-ab379b2144f2"/>
    <ds:schemaRef ds:uri="http://purl.org/dc/elements/1.1/"/>
    <ds:schemaRef ds:uri="http://www.w3.org/XML/1998/namespace"/>
    <ds:schemaRef ds:uri="http://schemas.microsoft.com/office/2006/metadata/properties"/>
    <ds:schemaRef ds:uri="http://purl.org/dc/terms/"/>
    <ds:schemaRef ds:uri="http://purl.org/dc/dcmitype/"/>
    <ds:schemaRef ds:uri="http://schemas.microsoft.com/sharepoint/v3"/>
    <ds:schemaRef ds:uri="http://schemas.openxmlformats.org/package/2006/metadata/core-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3148290-7245-4877-9AE9-4D603441341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1049</TotalTime>
  <Words>805</Words>
  <Application>Microsoft Office PowerPoint</Application>
  <PresentationFormat>On-screen Show (16:9)</PresentationFormat>
  <Paragraphs>218</Paragraphs>
  <Slides>27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FASAB Update</vt:lpstr>
      <vt:lpstr>Disclaimer</vt:lpstr>
      <vt:lpstr>Overview</vt:lpstr>
      <vt:lpstr>Recently Completed</vt:lpstr>
      <vt:lpstr>Open Requests for Comment </vt:lpstr>
      <vt:lpstr>Risk Assumed Project</vt:lpstr>
      <vt:lpstr>Risk Assumed II (RAII)</vt:lpstr>
      <vt:lpstr>RAII Status &amp; Challenges</vt:lpstr>
      <vt:lpstr>Land</vt:lpstr>
      <vt:lpstr>How Do We Account for Land Now? – 2 Buckets</vt:lpstr>
      <vt:lpstr>Stewardship vs. GPP&amp;E Federal Land by Acreage (in Millions)</vt:lpstr>
      <vt:lpstr>What is the Board Considering?</vt:lpstr>
      <vt:lpstr>Proposed Land Use Categories</vt:lpstr>
      <vt:lpstr>Leases</vt:lpstr>
      <vt:lpstr>Leases</vt:lpstr>
      <vt:lpstr>Leases</vt:lpstr>
      <vt:lpstr>Leases</vt:lpstr>
      <vt:lpstr>Reporting Model</vt:lpstr>
      <vt:lpstr>Reporting Model</vt:lpstr>
      <vt:lpstr>Reporting Model</vt:lpstr>
      <vt:lpstr>Reporting Model</vt:lpstr>
      <vt:lpstr>Reporting Model – Potential for the Long Term</vt:lpstr>
      <vt:lpstr>Two Streamlining Proposals</vt:lpstr>
      <vt:lpstr>Disclosures </vt:lpstr>
      <vt:lpstr>Classified Activities</vt:lpstr>
      <vt:lpstr>Annual Input on Board Agenda</vt:lpstr>
      <vt:lpstr>Contact Information</vt:lpstr>
    </vt:vector>
  </TitlesOfParts>
  <Company>Infinia Group LLC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 a business leader, not a number cruncher</dc:title>
  <dc:creator>Amy Ross</dc:creator>
  <cp:lastModifiedBy>Wendy Payne</cp:lastModifiedBy>
  <cp:revision>27</cp:revision>
  <cp:lastPrinted>2017-09-12T11:15:03Z</cp:lastPrinted>
  <dcterms:created xsi:type="dcterms:W3CDTF">2017-04-19T19:56:34Z</dcterms:created>
  <dcterms:modified xsi:type="dcterms:W3CDTF">2018-02-28T15:37:58Z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0x010100EDD9AC739FD2A34B86CD99184D027A8C</vt:lpwstr>
  </property>
</Properties>
</file>