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6" r:id="rId5"/>
    <p:sldId id="271" r:id="rId6"/>
    <p:sldId id="274" r:id="rId7"/>
    <p:sldId id="275" r:id="rId8"/>
    <p:sldId id="304" r:id="rId9"/>
    <p:sldId id="276" r:id="rId10"/>
    <p:sldId id="277" r:id="rId11"/>
    <p:sldId id="278" r:id="rId12"/>
    <p:sldId id="280" r:id="rId13"/>
    <p:sldId id="281" r:id="rId14"/>
    <p:sldId id="282" r:id="rId15"/>
    <p:sldId id="285" r:id="rId16"/>
    <p:sldId id="283" r:id="rId17"/>
    <p:sldId id="286" r:id="rId18"/>
    <p:sldId id="284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6" r:id="rId28"/>
    <p:sldId id="297" r:id="rId29"/>
    <p:sldId id="298" r:id="rId30"/>
    <p:sldId id="305" r:id="rId31"/>
    <p:sldId id="302" r:id="rId32"/>
    <p:sldId id="303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38">
          <p15:clr>
            <a:srgbClr val="A4A3A4"/>
          </p15:clr>
        </p15:guide>
        <p15:guide id="2" orient="horz" pos="300">
          <p15:clr>
            <a:srgbClr val="A4A3A4"/>
          </p15:clr>
        </p15:guide>
        <p15:guide id="3" orient="horz" pos="573">
          <p15:clr>
            <a:srgbClr val="A4A3A4"/>
          </p15:clr>
        </p15:guide>
        <p15:guide id="4" pos="2156">
          <p15:clr>
            <a:srgbClr val="A4A3A4"/>
          </p15:clr>
        </p15:guide>
        <p15:guide id="5" pos="2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46C"/>
    <a:srgbClr val="008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721" autoAdjust="0"/>
  </p:normalViewPr>
  <p:slideViewPr>
    <p:cSldViewPr snapToGrid="0" snapToObjects="1" showGuides="1">
      <p:cViewPr varScale="1">
        <p:scale>
          <a:sx n="78" d="100"/>
          <a:sy n="78" d="100"/>
        </p:scale>
        <p:origin x="-90" y="-606"/>
      </p:cViewPr>
      <p:guideLst>
        <p:guide orient="horz" pos="1338"/>
        <p:guide orient="horz" pos="300"/>
        <p:guide orient="horz" pos="573"/>
        <p:guide pos="2156"/>
        <p:guide pos="287"/>
      </p:guideLst>
    </p:cSldViewPr>
  </p:slideViewPr>
  <p:outlineViewPr>
    <p:cViewPr>
      <p:scale>
        <a:sx n="33" d="100"/>
        <a:sy n="33" d="100"/>
      </p:scale>
      <p:origin x="0" y="14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377612520657139E-2"/>
          <c:y val="5.594868857103627E-2"/>
          <c:w val="0.94169874599008452"/>
          <c:h val="0.66870992590921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G-PP&amp;E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m/d/yyyy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Stewardship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m/d/yyyy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2534016"/>
        <c:axId val="342535552"/>
      </c:barChart>
      <c:catAx>
        <c:axId val="342534016"/>
        <c:scaling>
          <c:orientation val="minMax"/>
        </c:scaling>
        <c:delete val="0"/>
        <c:axPos val="l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535552"/>
        <c:crosses val="autoZero"/>
        <c:auto val="1"/>
        <c:lblAlgn val="ctr"/>
        <c:lblOffset val="100"/>
        <c:noMultiLvlLbl val="0"/>
      </c:catAx>
      <c:valAx>
        <c:axId val="342535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2534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5C99F-0844-4CC2-842A-F94529577A1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E115C7-1F79-4A01-990B-B813B5CCE55C}">
      <dgm:prSet phldrT="[Text]" custT="1"/>
      <dgm:spPr>
        <a:solidFill>
          <a:srgbClr val="009999"/>
        </a:solidFill>
      </dgm:spPr>
      <dgm:t>
        <a:bodyPr/>
        <a:lstStyle/>
        <a:p>
          <a:r>
            <a:rPr lang="en-US" sz="1400" dirty="0" smtClean="0"/>
            <a:t>July 2016</a:t>
          </a:r>
          <a:endParaRPr lang="en-US" sz="1400" dirty="0"/>
        </a:p>
      </dgm:t>
    </dgm:pt>
    <dgm:pt modelId="{7F36BEC2-C11B-432E-B43E-AFDAFDC0C5A5}" type="parTrans" cxnId="{FBF9799C-9DE9-40A1-A1EA-2C465211DA15}">
      <dgm:prSet/>
      <dgm:spPr/>
      <dgm:t>
        <a:bodyPr/>
        <a:lstStyle/>
        <a:p>
          <a:endParaRPr lang="en-US"/>
        </a:p>
      </dgm:t>
    </dgm:pt>
    <dgm:pt modelId="{A1274734-17D0-4C87-8FF9-533F959066D1}" type="sibTrans" cxnId="{FBF9799C-9DE9-40A1-A1EA-2C465211DA15}">
      <dgm:prSet/>
      <dgm:spPr/>
      <dgm:t>
        <a:bodyPr/>
        <a:lstStyle/>
        <a:p>
          <a:endParaRPr lang="en-US"/>
        </a:p>
      </dgm:t>
    </dgm:pt>
    <dgm:pt modelId="{4AB34C3D-EF57-401F-9458-1A80B021BAC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200" dirty="0" smtClean="0"/>
            <a:t>August 2016 – April 2017 - Staff works with Task Force</a:t>
          </a:r>
        </a:p>
      </dgm:t>
    </dgm:pt>
    <dgm:pt modelId="{F5A3002D-F180-41CA-BCC5-94C5D95B5E1B}" type="parTrans" cxnId="{DE868B4C-9C17-4311-8CB9-6D9D19BADD02}">
      <dgm:prSet/>
      <dgm:spPr/>
      <dgm:t>
        <a:bodyPr/>
        <a:lstStyle/>
        <a:p>
          <a:endParaRPr lang="en-US"/>
        </a:p>
      </dgm:t>
    </dgm:pt>
    <dgm:pt modelId="{46D3085B-4554-424A-80E2-B115A6FD009E}" type="sibTrans" cxnId="{DE868B4C-9C17-4311-8CB9-6D9D19BADD02}">
      <dgm:prSet/>
      <dgm:spPr/>
      <dgm:t>
        <a:bodyPr/>
        <a:lstStyle/>
        <a:p>
          <a:endParaRPr lang="en-US"/>
        </a:p>
      </dgm:t>
    </dgm:pt>
    <dgm:pt modelId="{0E86D6E6-8F83-4A45-AE85-36497A6EC124}">
      <dgm:prSet custT="1"/>
      <dgm:spPr/>
      <dgm:t>
        <a:bodyPr/>
        <a:lstStyle/>
        <a:p>
          <a:r>
            <a:rPr lang="en-US" sz="1200" dirty="0" smtClean="0"/>
            <a:t>Further developed nonfinancial (for example, acreage) reporting recommendations</a:t>
          </a:r>
          <a:endParaRPr lang="en-US" sz="1200" dirty="0"/>
        </a:p>
      </dgm:t>
    </dgm:pt>
    <dgm:pt modelId="{C5DB8EC6-93DF-457A-A8C3-8957C562390A}" type="parTrans" cxnId="{D8DDB3A7-73F5-486B-9861-8CAAFE8CE280}">
      <dgm:prSet/>
      <dgm:spPr/>
      <dgm:t>
        <a:bodyPr/>
        <a:lstStyle/>
        <a:p>
          <a:endParaRPr lang="en-US"/>
        </a:p>
      </dgm:t>
    </dgm:pt>
    <dgm:pt modelId="{60014783-0C89-4780-B6B2-ECF4B705B507}" type="sibTrans" cxnId="{D8DDB3A7-73F5-486B-9861-8CAAFE8CE280}">
      <dgm:prSet/>
      <dgm:spPr/>
      <dgm:t>
        <a:bodyPr/>
        <a:lstStyle/>
        <a:p>
          <a:endParaRPr lang="en-US"/>
        </a:p>
      </dgm:t>
    </dgm:pt>
    <dgm:pt modelId="{1934EC16-3F90-4DDB-B348-26BA6A63ECF1}">
      <dgm:prSet custT="1"/>
      <dgm:spPr/>
      <dgm:t>
        <a:bodyPr/>
        <a:lstStyle/>
        <a:p>
          <a:endParaRPr lang="en-US" sz="1200" dirty="0"/>
        </a:p>
      </dgm:t>
    </dgm:pt>
    <dgm:pt modelId="{B6B0D28C-9351-4FEE-8592-E362A99FA435}" type="parTrans" cxnId="{C3125750-E386-44D1-A107-1B715DC96020}">
      <dgm:prSet/>
      <dgm:spPr/>
      <dgm:t>
        <a:bodyPr/>
        <a:lstStyle/>
        <a:p>
          <a:endParaRPr lang="en-US"/>
        </a:p>
      </dgm:t>
    </dgm:pt>
    <dgm:pt modelId="{27DBE6A4-7E1D-4B4A-B8C2-64A4C175889B}" type="sibTrans" cxnId="{C3125750-E386-44D1-A107-1B715DC96020}">
      <dgm:prSet/>
      <dgm:spPr/>
      <dgm:t>
        <a:bodyPr/>
        <a:lstStyle/>
        <a:p>
          <a:endParaRPr lang="en-US"/>
        </a:p>
      </dgm:t>
    </dgm:pt>
    <dgm:pt modelId="{67E69F84-9379-4884-B36B-D1D3122ACF34}">
      <dgm:prSet custT="1"/>
      <dgm:spPr>
        <a:solidFill>
          <a:srgbClr val="009999"/>
        </a:solidFill>
      </dgm:spPr>
      <dgm:t>
        <a:bodyPr/>
        <a:lstStyle/>
        <a:p>
          <a:r>
            <a:rPr lang="en-US" sz="1400" dirty="0" smtClean="0"/>
            <a:t>May 2017 – August 2017</a:t>
          </a:r>
        </a:p>
      </dgm:t>
    </dgm:pt>
    <dgm:pt modelId="{3603AD82-7FB2-4E3C-B7CD-0FA46BBBC88A}" type="parTrans" cxnId="{03D51F77-1BC7-4DC6-99D3-85ED81E9AA82}">
      <dgm:prSet/>
      <dgm:spPr/>
      <dgm:t>
        <a:bodyPr/>
        <a:lstStyle/>
        <a:p>
          <a:endParaRPr lang="en-US"/>
        </a:p>
      </dgm:t>
    </dgm:pt>
    <dgm:pt modelId="{A66B660F-2BC1-41AA-B903-793012BE8CBD}" type="sibTrans" cxnId="{03D51F77-1BC7-4DC6-99D3-85ED81E9AA82}">
      <dgm:prSet/>
      <dgm:spPr/>
      <dgm:t>
        <a:bodyPr/>
        <a:lstStyle/>
        <a:p>
          <a:endParaRPr lang="en-US"/>
        </a:p>
      </dgm:t>
    </dgm:pt>
    <dgm:pt modelId="{6227B4EA-A841-42E1-B1FF-478AF9394989}">
      <dgm:prSet custT="1"/>
      <dgm:spPr/>
      <dgm:t>
        <a:bodyPr/>
        <a:lstStyle/>
        <a:p>
          <a:r>
            <a:rPr lang="en-US" sz="1200" dirty="0" smtClean="0"/>
            <a:t>Finalize and issue exposure draft</a:t>
          </a:r>
          <a:endParaRPr lang="en-US" sz="1200" dirty="0"/>
        </a:p>
      </dgm:t>
    </dgm:pt>
    <dgm:pt modelId="{31301F8F-C5E3-45B2-A948-33DB04FB32B4}" type="parTrans" cxnId="{549D8FC1-DF21-4873-8726-B0EE66CD8B7C}">
      <dgm:prSet/>
      <dgm:spPr/>
      <dgm:t>
        <a:bodyPr/>
        <a:lstStyle/>
        <a:p>
          <a:endParaRPr lang="en-US"/>
        </a:p>
      </dgm:t>
    </dgm:pt>
    <dgm:pt modelId="{BCE1CF21-2BDF-41E3-9212-8A03C2F34B2A}" type="sibTrans" cxnId="{549D8FC1-DF21-4873-8726-B0EE66CD8B7C}">
      <dgm:prSet/>
      <dgm:spPr/>
      <dgm:t>
        <a:bodyPr/>
        <a:lstStyle/>
        <a:p>
          <a:endParaRPr lang="en-US"/>
        </a:p>
      </dgm:t>
    </dgm:pt>
    <dgm:pt modelId="{B2C85001-AF73-43E8-9EE4-6A84F2997027}">
      <dgm:prSet custT="1"/>
      <dgm:spPr>
        <a:solidFill>
          <a:srgbClr val="009999"/>
        </a:solidFill>
      </dgm:spPr>
      <dgm:t>
        <a:bodyPr/>
        <a:lstStyle/>
        <a:p>
          <a:r>
            <a:rPr lang="en-US" sz="1400" dirty="0" smtClean="0"/>
            <a:t>December 2017 – April 2018</a:t>
          </a:r>
        </a:p>
      </dgm:t>
    </dgm:pt>
    <dgm:pt modelId="{A3493CBB-2BCC-4C32-B26B-F54C01FD426B}" type="parTrans" cxnId="{685AAA60-0A42-4695-A5C6-D924AE7FDDF6}">
      <dgm:prSet/>
      <dgm:spPr/>
      <dgm:t>
        <a:bodyPr/>
        <a:lstStyle/>
        <a:p>
          <a:endParaRPr lang="en-US"/>
        </a:p>
      </dgm:t>
    </dgm:pt>
    <dgm:pt modelId="{7544D969-1EFE-449D-A9DD-68F1C27E5B0B}" type="sibTrans" cxnId="{685AAA60-0A42-4695-A5C6-D924AE7FDDF6}">
      <dgm:prSet/>
      <dgm:spPr/>
      <dgm:t>
        <a:bodyPr/>
        <a:lstStyle/>
        <a:p>
          <a:endParaRPr lang="en-US"/>
        </a:p>
      </dgm:t>
    </dgm:pt>
    <dgm:pt modelId="{C0FD3526-13B7-48E8-B230-CE5424C08C8E}">
      <dgm:prSet custT="1"/>
      <dgm:spPr/>
      <dgm:t>
        <a:bodyPr/>
        <a:lstStyle/>
        <a:p>
          <a:r>
            <a:rPr lang="en-US" sz="1200" dirty="0" smtClean="0"/>
            <a:t>Finalize guidance or standards</a:t>
          </a:r>
          <a:endParaRPr lang="en-US" sz="1200" dirty="0"/>
        </a:p>
      </dgm:t>
    </dgm:pt>
    <dgm:pt modelId="{000D59B8-8CA9-4971-BD47-CE1BC410BDD8}" type="parTrans" cxnId="{C8198EAE-ABF8-43C5-BD59-7DE2973FB733}">
      <dgm:prSet/>
      <dgm:spPr/>
      <dgm:t>
        <a:bodyPr/>
        <a:lstStyle/>
        <a:p>
          <a:endParaRPr lang="en-US"/>
        </a:p>
      </dgm:t>
    </dgm:pt>
    <dgm:pt modelId="{DEF9C785-B03E-40F0-92D4-AD71368EF0A7}" type="sibTrans" cxnId="{C8198EAE-ABF8-43C5-BD59-7DE2973FB733}">
      <dgm:prSet/>
      <dgm:spPr/>
      <dgm:t>
        <a:bodyPr/>
        <a:lstStyle/>
        <a:p>
          <a:endParaRPr lang="en-US"/>
        </a:p>
      </dgm:t>
    </dgm:pt>
    <dgm:pt modelId="{819C0098-2556-4448-9896-FB6918E263C1}" type="pres">
      <dgm:prSet presAssocID="{0AA5C99F-0844-4CC2-842A-F94529577A1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2E7F4B-E8F6-46D6-A0DF-553E0F235F70}" type="pres">
      <dgm:prSet presAssocID="{9DE115C7-1F79-4A01-990B-B813B5CCE55C}" presName="parentLin" presStyleCnt="0"/>
      <dgm:spPr/>
    </dgm:pt>
    <dgm:pt modelId="{73C07296-CDC1-4DAE-B5F0-1877BF16EA98}" type="pres">
      <dgm:prSet presAssocID="{9DE115C7-1F79-4A01-990B-B813B5CCE55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F3676E75-10EC-4DE2-900A-BC3EE44F7A81}" type="pres">
      <dgm:prSet presAssocID="{9DE115C7-1F79-4A01-990B-B813B5CCE55C}" presName="parentText" presStyleLbl="node1" presStyleIdx="0" presStyleCnt="4" custLinFactNeighborY="-153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C827E0-1CEF-4441-A324-3EAF861B4274}" type="pres">
      <dgm:prSet presAssocID="{9DE115C7-1F79-4A01-990B-B813B5CCE55C}" presName="negativeSpace" presStyleCnt="0"/>
      <dgm:spPr/>
    </dgm:pt>
    <dgm:pt modelId="{AA6633A2-4ED8-49F5-B74C-3D45D41118D2}" type="pres">
      <dgm:prSet presAssocID="{9DE115C7-1F79-4A01-990B-B813B5CCE55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2BBFA3-7CBC-4FD8-B058-02FD7C2ADFE8}" type="pres">
      <dgm:prSet presAssocID="{A1274734-17D0-4C87-8FF9-533F959066D1}" presName="spaceBetweenRectangles" presStyleCnt="0"/>
      <dgm:spPr/>
    </dgm:pt>
    <dgm:pt modelId="{E1F94388-8CBE-47F6-9D5F-A88C5DF3BDE5}" type="pres">
      <dgm:prSet presAssocID="{0E86D6E6-8F83-4A45-AE85-36497A6EC124}" presName="parentLin" presStyleCnt="0"/>
      <dgm:spPr/>
    </dgm:pt>
    <dgm:pt modelId="{19AAB051-F044-472B-922C-42060242041B}" type="pres">
      <dgm:prSet presAssocID="{0E86D6E6-8F83-4A45-AE85-36497A6EC124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2302C1A4-ECC4-4563-9817-621191B2CB3D}" type="pres">
      <dgm:prSet presAssocID="{0E86D6E6-8F83-4A45-AE85-36497A6EC12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B47D7D-E809-4C10-8A10-F10140592058}" type="pres">
      <dgm:prSet presAssocID="{0E86D6E6-8F83-4A45-AE85-36497A6EC124}" presName="negativeSpace" presStyleCnt="0"/>
      <dgm:spPr/>
    </dgm:pt>
    <dgm:pt modelId="{73180F1F-FD86-4131-BF27-10195C177076}" type="pres">
      <dgm:prSet presAssocID="{0E86D6E6-8F83-4A45-AE85-36497A6EC124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44ADA9-E077-470F-9ADD-68E136DBAA3A}" type="pres">
      <dgm:prSet presAssocID="{60014783-0C89-4780-B6B2-ECF4B705B507}" presName="spaceBetweenRectangles" presStyleCnt="0"/>
      <dgm:spPr/>
    </dgm:pt>
    <dgm:pt modelId="{6D1F2B52-7CE0-4C06-994E-F9CF94916E03}" type="pres">
      <dgm:prSet presAssocID="{67E69F84-9379-4884-B36B-D1D3122ACF34}" presName="parentLin" presStyleCnt="0"/>
      <dgm:spPr/>
    </dgm:pt>
    <dgm:pt modelId="{62B947F1-65C4-4F7E-B059-872025A1B6BE}" type="pres">
      <dgm:prSet presAssocID="{67E69F84-9379-4884-B36B-D1D3122ACF34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2BB86492-7906-43DC-82FB-6A63FC1697CE}" type="pres">
      <dgm:prSet presAssocID="{67E69F84-9379-4884-B36B-D1D3122ACF3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53CF3D-9511-449C-A8F0-EF4CDE1E13FD}" type="pres">
      <dgm:prSet presAssocID="{67E69F84-9379-4884-B36B-D1D3122ACF34}" presName="negativeSpace" presStyleCnt="0"/>
      <dgm:spPr/>
    </dgm:pt>
    <dgm:pt modelId="{7036C975-1462-4C70-9D6B-060A69461A88}" type="pres">
      <dgm:prSet presAssocID="{67E69F84-9379-4884-B36B-D1D3122ACF34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380E46-E206-45E1-9875-CB7597981868}" type="pres">
      <dgm:prSet presAssocID="{A66B660F-2BC1-41AA-B903-793012BE8CBD}" presName="spaceBetweenRectangles" presStyleCnt="0"/>
      <dgm:spPr/>
    </dgm:pt>
    <dgm:pt modelId="{E35FADE0-1E61-4003-B284-CDFD6204ACED}" type="pres">
      <dgm:prSet presAssocID="{B2C85001-AF73-43E8-9EE4-6A84F2997027}" presName="parentLin" presStyleCnt="0"/>
      <dgm:spPr/>
    </dgm:pt>
    <dgm:pt modelId="{F6DCADF9-BAB7-455B-8764-04B8DC15112B}" type="pres">
      <dgm:prSet presAssocID="{B2C85001-AF73-43E8-9EE4-6A84F2997027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F2964A50-9566-4220-B241-A0D801B267A4}" type="pres">
      <dgm:prSet presAssocID="{B2C85001-AF73-43E8-9EE4-6A84F299702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415252-ECA6-430E-9E85-2A708B30700B}" type="pres">
      <dgm:prSet presAssocID="{B2C85001-AF73-43E8-9EE4-6A84F2997027}" presName="negativeSpace" presStyleCnt="0"/>
      <dgm:spPr/>
    </dgm:pt>
    <dgm:pt modelId="{08499F5D-C79F-45DC-8B6B-59E3F8A8DE21}" type="pres">
      <dgm:prSet presAssocID="{B2C85001-AF73-43E8-9EE4-6A84F2997027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794A25-863A-4C03-83A1-0BB649C92515}" type="presOf" srcId="{67E69F84-9379-4884-B36B-D1D3122ACF34}" destId="{62B947F1-65C4-4F7E-B059-872025A1B6BE}" srcOrd="0" destOrd="0" presId="urn:microsoft.com/office/officeart/2005/8/layout/list1"/>
    <dgm:cxn modelId="{C8198EAE-ABF8-43C5-BD59-7DE2973FB733}" srcId="{B2C85001-AF73-43E8-9EE4-6A84F2997027}" destId="{C0FD3526-13B7-48E8-B230-CE5424C08C8E}" srcOrd="0" destOrd="0" parTransId="{000D59B8-8CA9-4971-BD47-CE1BC410BDD8}" sibTransId="{DEF9C785-B03E-40F0-92D4-AD71368EF0A7}"/>
    <dgm:cxn modelId="{2594E922-C208-4421-8671-29A0FE89CA8E}" type="presOf" srcId="{9DE115C7-1F79-4A01-990B-B813B5CCE55C}" destId="{73C07296-CDC1-4DAE-B5F0-1877BF16EA98}" srcOrd="0" destOrd="0" presId="urn:microsoft.com/office/officeart/2005/8/layout/list1"/>
    <dgm:cxn modelId="{515C1CC1-D4B6-438A-9907-96645BE071BC}" type="presOf" srcId="{9DE115C7-1F79-4A01-990B-B813B5CCE55C}" destId="{F3676E75-10EC-4DE2-900A-BC3EE44F7A81}" srcOrd="1" destOrd="0" presId="urn:microsoft.com/office/officeart/2005/8/layout/list1"/>
    <dgm:cxn modelId="{31BFC09D-AF94-4DA4-809E-3B8B6140FAE3}" type="presOf" srcId="{4AB34C3D-EF57-401F-9458-1A80B021BAC1}" destId="{AA6633A2-4ED8-49F5-B74C-3D45D41118D2}" srcOrd="0" destOrd="0" presId="urn:microsoft.com/office/officeart/2005/8/layout/list1"/>
    <dgm:cxn modelId="{33BAC1EC-EC81-4297-8BF2-20925371DB2A}" type="presOf" srcId="{C0FD3526-13B7-48E8-B230-CE5424C08C8E}" destId="{08499F5D-C79F-45DC-8B6B-59E3F8A8DE21}" srcOrd="0" destOrd="0" presId="urn:microsoft.com/office/officeart/2005/8/layout/list1"/>
    <dgm:cxn modelId="{DE868B4C-9C17-4311-8CB9-6D9D19BADD02}" srcId="{9DE115C7-1F79-4A01-990B-B813B5CCE55C}" destId="{4AB34C3D-EF57-401F-9458-1A80B021BAC1}" srcOrd="0" destOrd="0" parTransId="{F5A3002D-F180-41CA-BCC5-94C5D95B5E1B}" sibTransId="{46D3085B-4554-424A-80E2-B115A6FD009E}"/>
    <dgm:cxn modelId="{549D8FC1-DF21-4873-8726-B0EE66CD8B7C}" srcId="{67E69F84-9379-4884-B36B-D1D3122ACF34}" destId="{6227B4EA-A841-42E1-B1FF-478AF9394989}" srcOrd="0" destOrd="0" parTransId="{31301F8F-C5E3-45B2-A948-33DB04FB32B4}" sibTransId="{BCE1CF21-2BDF-41E3-9212-8A03C2F34B2A}"/>
    <dgm:cxn modelId="{18CFCEAC-D16C-48B4-83E9-D6E81CC1B202}" type="presOf" srcId="{6227B4EA-A841-42E1-B1FF-478AF9394989}" destId="{7036C975-1462-4C70-9D6B-060A69461A88}" srcOrd="0" destOrd="0" presId="urn:microsoft.com/office/officeart/2005/8/layout/list1"/>
    <dgm:cxn modelId="{FBF9799C-9DE9-40A1-A1EA-2C465211DA15}" srcId="{0AA5C99F-0844-4CC2-842A-F94529577A1A}" destId="{9DE115C7-1F79-4A01-990B-B813B5CCE55C}" srcOrd="0" destOrd="0" parTransId="{7F36BEC2-C11B-432E-B43E-AFDAFDC0C5A5}" sibTransId="{A1274734-17D0-4C87-8FF9-533F959066D1}"/>
    <dgm:cxn modelId="{52F19195-49DA-498E-AC81-8A40270925E8}" type="presOf" srcId="{B2C85001-AF73-43E8-9EE4-6A84F2997027}" destId="{F6DCADF9-BAB7-455B-8764-04B8DC15112B}" srcOrd="0" destOrd="0" presId="urn:microsoft.com/office/officeart/2005/8/layout/list1"/>
    <dgm:cxn modelId="{53A1A720-5946-4289-9DB7-10F86B26F8B5}" type="presOf" srcId="{0AA5C99F-0844-4CC2-842A-F94529577A1A}" destId="{819C0098-2556-4448-9896-FB6918E263C1}" srcOrd="0" destOrd="0" presId="urn:microsoft.com/office/officeart/2005/8/layout/list1"/>
    <dgm:cxn modelId="{C3125750-E386-44D1-A107-1B715DC96020}" srcId="{0E86D6E6-8F83-4A45-AE85-36497A6EC124}" destId="{1934EC16-3F90-4DDB-B348-26BA6A63ECF1}" srcOrd="0" destOrd="0" parTransId="{B6B0D28C-9351-4FEE-8592-E362A99FA435}" sibTransId="{27DBE6A4-7E1D-4B4A-B8C2-64A4C175889B}"/>
    <dgm:cxn modelId="{03D51F77-1BC7-4DC6-99D3-85ED81E9AA82}" srcId="{0AA5C99F-0844-4CC2-842A-F94529577A1A}" destId="{67E69F84-9379-4884-B36B-D1D3122ACF34}" srcOrd="2" destOrd="0" parTransId="{3603AD82-7FB2-4E3C-B7CD-0FA46BBBC88A}" sibTransId="{A66B660F-2BC1-41AA-B903-793012BE8CBD}"/>
    <dgm:cxn modelId="{D8DDB3A7-73F5-486B-9861-8CAAFE8CE280}" srcId="{0AA5C99F-0844-4CC2-842A-F94529577A1A}" destId="{0E86D6E6-8F83-4A45-AE85-36497A6EC124}" srcOrd="1" destOrd="0" parTransId="{C5DB8EC6-93DF-457A-A8C3-8957C562390A}" sibTransId="{60014783-0C89-4780-B6B2-ECF4B705B507}"/>
    <dgm:cxn modelId="{E3904031-F7D3-4E70-B60D-FE7B5013A2AF}" type="presOf" srcId="{1934EC16-3F90-4DDB-B348-26BA6A63ECF1}" destId="{73180F1F-FD86-4131-BF27-10195C177076}" srcOrd="0" destOrd="0" presId="urn:microsoft.com/office/officeart/2005/8/layout/list1"/>
    <dgm:cxn modelId="{52F267D8-B03C-401D-B4E9-10A2185E4460}" type="presOf" srcId="{0E86D6E6-8F83-4A45-AE85-36497A6EC124}" destId="{19AAB051-F044-472B-922C-42060242041B}" srcOrd="0" destOrd="0" presId="urn:microsoft.com/office/officeart/2005/8/layout/list1"/>
    <dgm:cxn modelId="{DCF41278-B9DB-4C81-8A9B-6A0FB844678A}" type="presOf" srcId="{67E69F84-9379-4884-B36B-D1D3122ACF34}" destId="{2BB86492-7906-43DC-82FB-6A63FC1697CE}" srcOrd="1" destOrd="0" presId="urn:microsoft.com/office/officeart/2005/8/layout/list1"/>
    <dgm:cxn modelId="{C7D465F5-52E1-401F-8A16-42B5BCB2CFBD}" type="presOf" srcId="{0E86D6E6-8F83-4A45-AE85-36497A6EC124}" destId="{2302C1A4-ECC4-4563-9817-621191B2CB3D}" srcOrd="1" destOrd="0" presId="urn:microsoft.com/office/officeart/2005/8/layout/list1"/>
    <dgm:cxn modelId="{D4520264-C977-419A-9B48-54D9C4DD41AB}" type="presOf" srcId="{B2C85001-AF73-43E8-9EE4-6A84F2997027}" destId="{F2964A50-9566-4220-B241-A0D801B267A4}" srcOrd="1" destOrd="0" presId="urn:microsoft.com/office/officeart/2005/8/layout/list1"/>
    <dgm:cxn modelId="{685AAA60-0A42-4695-A5C6-D924AE7FDDF6}" srcId="{0AA5C99F-0844-4CC2-842A-F94529577A1A}" destId="{B2C85001-AF73-43E8-9EE4-6A84F2997027}" srcOrd="3" destOrd="0" parTransId="{A3493CBB-2BCC-4C32-B26B-F54C01FD426B}" sibTransId="{7544D969-1EFE-449D-A9DD-68F1C27E5B0B}"/>
    <dgm:cxn modelId="{76DB466A-2BDF-4B27-8A76-87DAED149FF8}" type="presParOf" srcId="{819C0098-2556-4448-9896-FB6918E263C1}" destId="{A92E7F4B-E8F6-46D6-A0DF-553E0F235F70}" srcOrd="0" destOrd="0" presId="urn:microsoft.com/office/officeart/2005/8/layout/list1"/>
    <dgm:cxn modelId="{812FAAC3-B435-4870-BBE5-BD36840773D5}" type="presParOf" srcId="{A92E7F4B-E8F6-46D6-A0DF-553E0F235F70}" destId="{73C07296-CDC1-4DAE-B5F0-1877BF16EA98}" srcOrd="0" destOrd="0" presId="urn:microsoft.com/office/officeart/2005/8/layout/list1"/>
    <dgm:cxn modelId="{6DBD0F79-7427-4489-ABB2-A9309C523BD0}" type="presParOf" srcId="{A92E7F4B-E8F6-46D6-A0DF-553E0F235F70}" destId="{F3676E75-10EC-4DE2-900A-BC3EE44F7A81}" srcOrd="1" destOrd="0" presId="urn:microsoft.com/office/officeart/2005/8/layout/list1"/>
    <dgm:cxn modelId="{83F4A3B8-1FFF-4849-B416-32194C796079}" type="presParOf" srcId="{819C0098-2556-4448-9896-FB6918E263C1}" destId="{DCC827E0-1CEF-4441-A324-3EAF861B4274}" srcOrd="1" destOrd="0" presId="urn:microsoft.com/office/officeart/2005/8/layout/list1"/>
    <dgm:cxn modelId="{CFC90666-FD2A-4088-844D-9431C56D627C}" type="presParOf" srcId="{819C0098-2556-4448-9896-FB6918E263C1}" destId="{AA6633A2-4ED8-49F5-B74C-3D45D41118D2}" srcOrd="2" destOrd="0" presId="urn:microsoft.com/office/officeart/2005/8/layout/list1"/>
    <dgm:cxn modelId="{6002B56A-D7F4-41B7-8252-A4346D90754B}" type="presParOf" srcId="{819C0098-2556-4448-9896-FB6918E263C1}" destId="{5F2BBFA3-7CBC-4FD8-B058-02FD7C2ADFE8}" srcOrd="3" destOrd="0" presId="urn:microsoft.com/office/officeart/2005/8/layout/list1"/>
    <dgm:cxn modelId="{D363FF1E-C91F-47C9-800F-03CF29991F04}" type="presParOf" srcId="{819C0098-2556-4448-9896-FB6918E263C1}" destId="{E1F94388-8CBE-47F6-9D5F-A88C5DF3BDE5}" srcOrd="4" destOrd="0" presId="urn:microsoft.com/office/officeart/2005/8/layout/list1"/>
    <dgm:cxn modelId="{E0990D34-9881-432B-B59F-44F3AF25B351}" type="presParOf" srcId="{E1F94388-8CBE-47F6-9D5F-A88C5DF3BDE5}" destId="{19AAB051-F044-472B-922C-42060242041B}" srcOrd="0" destOrd="0" presId="urn:microsoft.com/office/officeart/2005/8/layout/list1"/>
    <dgm:cxn modelId="{684618BF-5EA5-4985-9383-5B08366239F4}" type="presParOf" srcId="{E1F94388-8CBE-47F6-9D5F-A88C5DF3BDE5}" destId="{2302C1A4-ECC4-4563-9817-621191B2CB3D}" srcOrd="1" destOrd="0" presId="urn:microsoft.com/office/officeart/2005/8/layout/list1"/>
    <dgm:cxn modelId="{B348D6B0-BFDF-486C-830A-8543378D3683}" type="presParOf" srcId="{819C0098-2556-4448-9896-FB6918E263C1}" destId="{EEB47D7D-E809-4C10-8A10-F10140592058}" srcOrd="5" destOrd="0" presId="urn:microsoft.com/office/officeart/2005/8/layout/list1"/>
    <dgm:cxn modelId="{9DE29AE6-E09F-49B4-B9D2-6559AF4135D9}" type="presParOf" srcId="{819C0098-2556-4448-9896-FB6918E263C1}" destId="{73180F1F-FD86-4131-BF27-10195C177076}" srcOrd="6" destOrd="0" presId="urn:microsoft.com/office/officeart/2005/8/layout/list1"/>
    <dgm:cxn modelId="{74CE6586-8473-408B-B48C-EE2AA6BDBC2A}" type="presParOf" srcId="{819C0098-2556-4448-9896-FB6918E263C1}" destId="{D744ADA9-E077-470F-9ADD-68E136DBAA3A}" srcOrd="7" destOrd="0" presId="urn:microsoft.com/office/officeart/2005/8/layout/list1"/>
    <dgm:cxn modelId="{0843BC42-4396-406F-8288-FCA572635598}" type="presParOf" srcId="{819C0098-2556-4448-9896-FB6918E263C1}" destId="{6D1F2B52-7CE0-4C06-994E-F9CF94916E03}" srcOrd="8" destOrd="0" presId="urn:microsoft.com/office/officeart/2005/8/layout/list1"/>
    <dgm:cxn modelId="{47433EC7-9C99-4B54-9633-39C5E3CB1E71}" type="presParOf" srcId="{6D1F2B52-7CE0-4C06-994E-F9CF94916E03}" destId="{62B947F1-65C4-4F7E-B059-872025A1B6BE}" srcOrd="0" destOrd="0" presId="urn:microsoft.com/office/officeart/2005/8/layout/list1"/>
    <dgm:cxn modelId="{A1D7DEC8-B9AF-47C8-A119-9E3C2A86F1E7}" type="presParOf" srcId="{6D1F2B52-7CE0-4C06-994E-F9CF94916E03}" destId="{2BB86492-7906-43DC-82FB-6A63FC1697CE}" srcOrd="1" destOrd="0" presId="urn:microsoft.com/office/officeart/2005/8/layout/list1"/>
    <dgm:cxn modelId="{DD89AACA-CB0F-45DF-ABAF-B6DAD874CD62}" type="presParOf" srcId="{819C0098-2556-4448-9896-FB6918E263C1}" destId="{6E53CF3D-9511-449C-A8F0-EF4CDE1E13FD}" srcOrd="9" destOrd="0" presId="urn:microsoft.com/office/officeart/2005/8/layout/list1"/>
    <dgm:cxn modelId="{753B9A07-7384-4D9B-B51A-E57C52218945}" type="presParOf" srcId="{819C0098-2556-4448-9896-FB6918E263C1}" destId="{7036C975-1462-4C70-9D6B-060A69461A88}" srcOrd="10" destOrd="0" presId="urn:microsoft.com/office/officeart/2005/8/layout/list1"/>
    <dgm:cxn modelId="{C74D1105-7942-4D36-AF5F-B1A600FE4AD9}" type="presParOf" srcId="{819C0098-2556-4448-9896-FB6918E263C1}" destId="{F3380E46-E206-45E1-9875-CB7597981868}" srcOrd="11" destOrd="0" presId="urn:microsoft.com/office/officeart/2005/8/layout/list1"/>
    <dgm:cxn modelId="{095F3D50-A7B3-4B76-9497-B41AFE88143A}" type="presParOf" srcId="{819C0098-2556-4448-9896-FB6918E263C1}" destId="{E35FADE0-1E61-4003-B284-CDFD6204ACED}" srcOrd="12" destOrd="0" presId="urn:microsoft.com/office/officeart/2005/8/layout/list1"/>
    <dgm:cxn modelId="{DF1E993B-47FD-46D3-89FA-50C14A516FDD}" type="presParOf" srcId="{E35FADE0-1E61-4003-B284-CDFD6204ACED}" destId="{F6DCADF9-BAB7-455B-8764-04B8DC15112B}" srcOrd="0" destOrd="0" presId="urn:microsoft.com/office/officeart/2005/8/layout/list1"/>
    <dgm:cxn modelId="{063E554B-E7AE-41A0-B5D1-5CB257B80CA8}" type="presParOf" srcId="{E35FADE0-1E61-4003-B284-CDFD6204ACED}" destId="{F2964A50-9566-4220-B241-A0D801B267A4}" srcOrd="1" destOrd="0" presId="urn:microsoft.com/office/officeart/2005/8/layout/list1"/>
    <dgm:cxn modelId="{C5B5EB33-37C9-4391-9BF2-FAB99F5D05F1}" type="presParOf" srcId="{819C0098-2556-4448-9896-FB6918E263C1}" destId="{5C415252-ECA6-430E-9E85-2A708B30700B}" srcOrd="13" destOrd="0" presId="urn:microsoft.com/office/officeart/2005/8/layout/list1"/>
    <dgm:cxn modelId="{F50126EB-F584-44D6-8975-CFBB14BC51D0}" type="presParOf" srcId="{819C0098-2556-4448-9896-FB6918E263C1}" destId="{08499F5D-C79F-45DC-8B6B-59E3F8A8DE2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82EAAE-2DAC-4426-ABDD-078302D5D9B0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8A6900-41B6-4739-BAA6-805565503CF3}">
      <dgm:prSet phldrT="[Text]"/>
      <dgm:spPr/>
      <dgm:t>
        <a:bodyPr/>
        <a:lstStyle/>
        <a:p>
          <a:r>
            <a:rPr lang="en-US" dirty="0" smtClean="0"/>
            <a:t>GAAP</a:t>
          </a:r>
          <a:endParaRPr lang="en-US" dirty="0"/>
        </a:p>
      </dgm:t>
    </dgm:pt>
    <dgm:pt modelId="{001AA345-0BDD-4759-86BF-41043C92CD57}" type="parTrans" cxnId="{025FAA16-F220-4941-BA17-CAC111BA2F6F}">
      <dgm:prSet/>
      <dgm:spPr/>
      <dgm:t>
        <a:bodyPr/>
        <a:lstStyle/>
        <a:p>
          <a:endParaRPr lang="en-US"/>
        </a:p>
      </dgm:t>
    </dgm:pt>
    <dgm:pt modelId="{D8CF45A6-0FBD-4C13-9FB3-95E3350A47A5}" type="sibTrans" cxnId="{025FAA16-F220-4941-BA17-CAC111BA2F6F}">
      <dgm:prSet/>
      <dgm:spPr/>
      <dgm:t>
        <a:bodyPr/>
        <a:lstStyle/>
        <a:p>
          <a:endParaRPr lang="en-US"/>
        </a:p>
      </dgm:t>
    </dgm:pt>
    <dgm:pt modelId="{7F3EB401-0392-411B-9272-5373633419AA}">
      <dgm:prSet phldrT="[Text]"/>
      <dgm:spPr/>
      <dgm:t>
        <a:bodyPr/>
        <a:lstStyle/>
        <a:p>
          <a:r>
            <a:rPr lang="en-US" dirty="0" smtClean="0"/>
            <a:t>Meet Reporting Objectives</a:t>
          </a:r>
          <a:endParaRPr lang="en-US" dirty="0"/>
        </a:p>
      </dgm:t>
    </dgm:pt>
    <dgm:pt modelId="{246211A8-3087-44A5-867F-42ADD7844C51}" type="parTrans" cxnId="{1D1E9EB6-044A-4012-BB4D-85AC9B82AC3E}">
      <dgm:prSet/>
      <dgm:spPr/>
      <dgm:t>
        <a:bodyPr/>
        <a:lstStyle/>
        <a:p>
          <a:endParaRPr lang="en-US"/>
        </a:p>
      </dgm:t>
    </dgm:pt>
    <dgm:pt modelId="{914D273D-9382-40E8-BF42-0BD74F3F5B5D}" type="sibTrans" cxnId="{1D1E9EB6-044A-4012-BB4D-85AC9B82AC3E}">
      <dgm:prSet/>
      <dgm:spPr/>
      <dgm:t>
        <a:bodyPr/>
        <a:lstStyle/>
        <a:p>
          <a:endParaRPr lang="en-US"/>
        </a:p>
      </dgm:t>
    </dgm:pt>
    <dgm:pt modelId="{15A3F7BC-B4DF-4980-96F3-EBFB496DE2F1}">
      <dgm:prSet phldrT="[Text]"/>
      <dgm:spPr/>
      <dgm:t>
        <a:bodyPr/>
        <a:lstStyle/>
        <a:p>
          <a:r>
            <a:rPr lang="en-US" dirty="0" smtClean="0"/>
            <a:t>Required by FASAB</a:t>
          </a:r>
          <a:endParaRPr lang="en-US" dirty="0"/>
        </a:p>
      </dgm:t>
    </dgm:pt>
    <dgm:pt modelId="{3F69B239-36D0-4DC1-B029-BDC49EA1B29F}" type="parTrans" cxnId="{14BA22A8-BD83-4E93-A0A1-AD1F91943AE7}">
      <dgm:prSet/>
      <dgm:spPr/>
      <dgm:t>
        <a:bodyPr/>
        <a:lstStyle/>
        <a:p>
          <a:endParaRPr lang="en-US"/>
        </a:p>
      </dgm:t>
    </dgm:pt>
    <dgm:pt modelId="{32326732-3DCC-4811-9DBC-00225EFEB07C}" type="sibTrans" cxnId="{14BA22A8-BD83-4E93-A0A1-AD1F91943AE7}">
      <dgm:prSet/>
      <dgm:spPr/>
      <dgm:t>
        <a:bodyPr/>
        <a:lstStyle/>
        <a:p>
          <a:endParaRPr lang="en-US"/>
        </a:p>
      </dgm:t>
    </dgm:pt>
    <dgm:pt modelId="{7508C3F3-D749-4411-B118-3611FE39BD3A}">
      <dgm:prSet phldrT="[Text]"/>
      <dgm:spPr/>
      <dgm:t>
        <a:bodyPr/>
        <a:lstStyle/>
        <a:p>
          <a:r>
            <a:rPr lang="en-US" dirty="0" smtClean="0"/>
            <a:t>ORFNI</a:t>
          </a:r>
          <a:endParaRPr lang="en-US" dirty="0"/>
        </a:p>
      </dgm:t>
    </dgm:pt>
    <dgm:pt modelId="{6DF96924-2823-4BBA-8790-B34740359AA9}" type="parTrans" cxnId="{3E57143D-DE48-45F8-A624-50BEBAD9C374}">
      <dgm:prSet/>
      <dgm:spPr/>
      <dgm:t>
        <a:bodyPr/>
        <a:lstStyle/>
        <a:p>
          <a:endParaRPr lang="en-US"/>
        </a:p>
      </dgm:t>
    </dgm:pt>
    <dgm:pt modelId="{AB22FD17-A882-432E-B625-DCDAEA91F814}" type="sibTrans" cxnId="{3E57143D-DE48-45F8-A624-50BEBAD9C374}">
      <dgm:prSet/>
      <dgm:spPr/>
      <dgm:t>
        <a:bodyPr/>
        <a:lstStyle/>
        <a:p>
          <a:endParaRPr lang="en-US"/>
        </a:p>
      </dgm:t>
    </dgm:pt>
    <dgm:pt modelId="{315A5BD1-050F-47A3-841A-90EF3230EF4F}">
      <dgm:prSet phldrT="[Text]"/>
      <dgm:spPr/>
      <dgm:t>
        <a:bodyPr/>
        <a:lstStyle/>
        <a:p>
          <a:r>
            <a:rPr lang="en-US" dirty="0" smtClean="0"/>
            <a:t>Meet Reporting Objectives</a:t>
          </a:r>
          <a:endParaRPr lang="en-US" dirty="0"/>
        </a:p>
      </dgm:t>
    </dgm:pt>
    <dgm:pt modelId="{DF9B0EC9-9AFD-4346-804F-23260EFE1BCD}" type="parTrans" cxnId="{14CFB0E2-1194-478F-969E-5F9E34D97A86}">
      <dgm:prSet/>
      <dgm:spPr/>
      <dgm:t>
        <a:bodyPr/>
        <a:lstStyle/>
        <a:p>
          <a:endParaRPr lang="en-US"/>
        </a:p>
      </dgm:t>
    </dgm:pt>
    <dgm:pt modelId="{952A1D16-2815-42E8-A2D0-95196CDB4D8C}" type="sibTrans" cxnId="{14CFB0E2-1194-478F-969E-5F9E34D97A86}">
      <dgm:prSet/>
      <dgm:spPr/>
      <dgm:t>
        <a:bodyPr/>
        <a:lstStyle/>
        <a:p>
          <a:endParaRPr lang="en-US"/>
        </a:p>
      </dgm:t>
    </dgm:pt>
    <dgm:pt modelId="{4469826D-F2D7-4C41-85C0-F033D35EFE4F}">
      <dgm:prSet phldrT="[Text]"/>
      <dgm:spPr/>
      <dgm:t>
        <a:bodyPr/>
        <a:lstStyle/>
        <a:p>
          <a:r>
            <a:rPr lang="en-US" dirty="0" smtClean="0"/>
            <a:t>Voluntary or</a:t>
          </a:r>
        </a:p>
        <a:p>
          <a:r>
            <a:rPr lang="en-US" dirty="0" smtClean="0"/>
            <a:t>Administrative</a:t>
          </a:r>
        </a:p>
        <a:p>
          <a:r>
            <a:rPr lang="en-US" dirty="0" smtClean="0"/>
            <a:t>Directive </a:t>
          </a:r>
          <a:endParaRPr lang="en-US" dirty="0"/>
        </a:p>
      </dgm:t>
    </dgm:pt>
    <dgm:pt modelId="{4033CAE3-3596-4A53-A30D-0AAB05121375}" type="parTrans" cxnId="{D77C2499-637C-4FEC-981B-50F5E4387274}">
      <dgm:prSet/>
      <dgm:spPr/>
      <dgm:t>
        <a:bodyPr/>
        <a:lstStyle/>
        <a:p>
          <a:endParaRPr lang="en-US"/>
        </a:p>
      </dgm:t>
    </dgm:pt>
    <dgm:pt modelId="{1A108382-0C48-4C5A-94E4-22D5EBD7154A}" type="sibTrans" cxnId="{D77C2499-637C-4FEC-981B-50F5E4387274}">
      <dgm:prSet/>
      <dgm:spPr/>
      <dgm:t>
        <a:bodyPr/>
        <a:lstStyle/>
        <a:p>
          <a:endParaRPr lang="en-US"/>
        </a:p>
      </dgm:t>
    </dgm:pt>
    <dgm:pt modelId="{2C922BED-549C-4634-8C23-075A8723C02D}">
      <dgm:prSet phldrT="[Text]"/>
      <dgm:spPr/>
      <dgm:t>
        <a:bodyPr/>
        <a:lstStyle/>
        <a:p>
          <a:r>
            <a:rPr lang="en-US" dirty="0" smtClean="0"/>
            <a:t>Limitations</a:t>
          </a:r>
          <a:endParaRPr lang="en-US" dirty="0"/>
        </a:p>
      </dgm:t>
    </dgm:pt>
    <dgm:pt modelId="{EC4CCE70-661C-4043-A807-97D06FC075E4}" type="parTrans" cxnId="{18209644-C222-4AB6-BDF3-E6F212E0593B}">
      <dgm:prSet/>
      <dgm:spPr/>
      <dgm:t>
        <a:bodyPr/>
        <a:lstStyle/>
        <a:p>
          <a:endParaRPr lang="en-US"/>
        </a:p>
      </dgm:t>
    </dgm:pt>
    <dgm:pt modelId="{B7AB9148-2CDD-4FF5-B73C-05984530D4FA}" type="sibTrans" cxnId="{18209644-C222-4AB6-BDF3-E6F212E0593B}">
      <dgm:prSet/>
      <dgm:spPr/>
      <dgm:t>
        <a:bodyPr/>
        <a:lstStyle/>
        <a:p>
          <a:endParaRPr lang="en-US"/>
        </a:p>
      </dgm:t>
    </dgm:pt>
    <dgm:pt modelId="{32BD5C72-AE40-466D-9F5D-6107357B6335}">
      <dgm:prSet phldrT="[Text]"/>
      <dgm:spPr/>
      <dgm:t>
        <a:bodyPr/>
        <a:lstStyle/>
        <a:p>
          <a:r>
            <a:rPr lang="en-US" dirty="0" smtClean="0"/>
            <a:t>Qualitative Characteristics</a:t>
          </a:r>
          <a:endParaRPr lang="en-US" dirty="0"/>
        </a:p>
      </dgm:t>
    </dgm:pt>
    <dgm:pt modelId="{1FC4CF2B-8938-4484-B215-D19E29F6C872}" type="parTrans" cxnId="{31D04CC1-C730-4800-9A3A-09937EB03BE4}">
      <dgm:prSet/>
      <dgm:spPr/>
      <dgm:t>
        <a:bodyPr/>
        <a:lstStyle/>
        <a:p>
          <a:endParaRPr lang="en-US"/>
        </a:p>
      </dgm:t>
    </dgm:pt>
    <dgm:pt modelId="{6AA89945-5D5D-4D34-ABCB-D11AA988831A}" type="sibTrans" cxnId="{31D04CC1-C730-4800-9A3A-09937EB03BE4}">
      <dgm:prSet/>
      <dgm:spPr/>
      <dgm:t>
        <a:bodyPr/>
        <a:lstStyle/>
        <a:p>
          <a:endParaRPr lang="en-US"/>
        </a:p>
      </dgm:t>
    </dgm:pt>
    <dgm:pt modelId="{4F5098D6-1AD9-456D-8253-B0DE1A41205C}" type="pres">
      <dgm:prSet presAssocID="{B882EAAE-2DAC-4426-ABDD-078302D5D9B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01447E-A53F-4A17-BFB6-D6048AE2D15A}" type="pres">
      <dgm:prSet presAssocID="{7E8A6900-41B6-4739-BAA6-805565503CF3}" presName="compNode" presStyleCnt="0"/>
      <dgm:spPr/>
    </dgm:pt>
    <dgm:pt modelId="{4F062D79-76C2-4654-86C5-1268D7317B85}" type="pres">
      <dgm:prSet presAssocID="{7E8A6900-41B6-4739-BAA6-805565503CF3}" presName="aNode" presStyleLbl="bgShp" presStyleIdx="0" presStyleCnt="2"/>
      <dgm:spPr/>
      <dgm:t>
        <a:bodyPr/>
        <a:lstStyle/>
        <a:p>
          <a:endParaRPr lang="en-US"/>
        </a:p>
      </dgm:t>
    </dgm:pt>
    <dgm:pt modelId="{D951F72D-0610-4B96-BA5F-9A79DB8F05B0}" type="pres">
      <dgm:prSet presAssocID="{7E8A6900-41B6-4739-BAA6-805565503CF3}" presName="textNode" presStyleLbl="bgShp" presStyleIdx="0" presStyleCnt="2"/>
      <dgm:spPr/>
      <dgm:t>
        <a:bodyPr/>
        <a:lstStyle/>
        <a:p>
          <a:endParaRPr lang="en-US"/>
        </a:p>
      </dgm:t>
    </dgm:pt>
    <dgm:pt modelId="{E43F58F3-A329-4121-9F4B-D5A9D9E31EBA}" type="pres">
      <dgm:prSet presAssocID="{7E8A6900-41B6-4739-BAA6-805565503CF3}" presName="compChildNode" presStyleCnt="0"/>
      <dgm:spPr/>
    </dgm:pt>
    <dgm:pt modelId="{2A966B47-AD3D-442E-AD77-E4C131EE74E5}" type="pres">
      <dgm:prSet presAssocID="{7E8A6900-41B6-4739-BAA6-805565503CF3}" presName="theInnerList" presStyleCnt="0"/>
      <dgm:spPr/>
    </dgm:pt>
    <dgm:pt modelId="{9CFDA2E1-240A-48D2-B7C2-176B3C24DDB4}" type="pres">
      <dgm:prSet presAssocID="{7F3EB401-0392-411B-9272-5373633419AA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52CB1-CA70-4CB9-AD40-C8F20C16D1EB}" type="pres">
      <dgm:prSet presAssocID="{7F3EB401-0392-411B-9272-5373633419AA}" presName="aSpace2" presStyleCnt="0"/>
      <dgm:spPr/>
    </dgm:pt>
    <dgm:pt modelId="{D68C1EC0-9FA2-4E3C-B5CE-D335A858D1B2}" type="pres">
      <dgm:prSet presAssocID="{15A3F7BC-B4DF-4980-96F3-EBFB496DE2F1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BBD12-8201-46E4-A9DB-313D3EE70C28}" type="pres">
      <dgm:prSet presAssocID="{15A3F7BC-B4DF-4980-96F3-EBFB496DE2F1}" presName="aSpace2" presStyleCnt="0"/>
      <dgm:spPr/>
    </dgm:pt>
    <dgm:pt modelId="{DB660A85-0702-4B08-AF9A-E4EB81F84C74}" type="pres">
      <dgm:prSet presAssocID="{32BD5C72-AE40-466D-9F5D-6107357B6335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8B6C8-7557-4D1A-A6D2-2661DD8FAADB}" type="pres">
      <dgm:prSet presAssocID="{7E8A6900-41B6-4739-BAA6-805565503CF3}" presName="aSpace" presStyleCnt="0"/>
      <dgm:spPr/>
    </dgm:pt>
    <dgm:pt modelId="{A0999A9C-CDCE-4F9A-AF1D-7CF95C86266A}" type="pres">
      <dgm:prSet presAssocID="{7508C3F3-D749-4411-B118-3611FE39BD3A}" presName="compNode" presStyleCnt="0"/>
      <dgm:spPr/>
    </dgm:pt>
    <dgm:pt modelId="{28874E3F-16AC-423A-B408-E961AA970EC2}" type="pres">
      <dgm:prSet presAssocID="{7508C3F3-D749-4411-B118-3611FE39BD3A}" presName="aNode" presStyleLbl="bgShp" presStyleIdx="1" presStyleCnt="2"/>
      <dgm:spPr/>
      <dgm:t>
        <a:bodyPr/>
        <a:lstStyle/>
        <a:p>
          <a:endParaRPr lang="en-US"/>
        </a:p>
      </dgm:t>
    </dgm:pt>
    <dgm:pt modelId="{4BEF2450-A3E6-40B0-B8A1-9D0A5E8CD9CF}" type="pres">
      <dgm:prSet presAssocID="{7508C3F3-D749-4411-B118-3611FE39BD3A}" presName="textNode" presStyleLbl="bgShp" presStyleIdx="1" presStyleCnt="2"/>
      <dgm:spPr/>
      <dgm:t>
        <a:bodyPr/>
        <a:lstStyle/>
        <a:p>
          <a:endParaRPr lang="en-US"/>
        </a:p>
      </dgm:t>
    </dgm:pt>
    <dgm:pt modelId="{ADDF97EC-1E98-4D43-9EA6-A2DE97A1196F}" type="pres">
      <dgm:prSet presAssocID="{7508C3F3-D749-4411-B118-3611FE39BD3A}" presName="compChildNode" presStyleCnt="0"/>
      <dgm:spPr/>
    </dgm:pt>
    <dgm:pt modelId="{01E19FEE-BA0E-4DAD-86AC-EE7F8D107518}" type="pres">
      <dgm:prSet presAssocID="{7508C3F3-D749-4411-B118-3611FE39BD3A}" presName="theInnerList" presStyleCnt="0"/>
      <dgm:spPr/>
    </dgm:pt>
    <dgm:pt modelId="{7F48A5AC-E01F-4617-9429-07247CB78702}" type="pres">
      <dgm:prSet presAssocID="{315A5BD1-050F-47A3-841A-90EF3230EF4F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FBBF0-B0AB-40D5-B73D-E5443BF45C73}" type="pres">
      <dgm:prSet presAssocID="{315A5BD1-050F-47A3-841A-90EF3230EF4F}" presName="aSpace2" presStyleCnt="0"/>
      <dgm:spPr/>
    </dgm:pt>
    <dgm:pt modelId="{1C8CC269-3B3D-44E7-BD61-3161BA71C28E}" type="pres">
      <dgm:prSet presAssocID="{4469826D-F2D7-4C41-85C0-F033D35EFE4F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392D8-4BEE-42DB-A22F-1504649DFE00}" type="pres">
      <dgm:prSet presAssocID="{4469826D-F2D7-4C41-85C0-F033D35EFE4F}" presName="aSpace2" presStyleCnt="0"/>
      <dgm:spPr/>
    </dgm:pt>
    <dgm:pt modelId="{375DC58F-DA1C-497A-BAE7-FDC95E589624}" type="pres">
      <dgm:prSet presAssocID="{2C922BED-549C-4634-8C23-075A8723C02D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CD0AF9-B789-4191-8653-4F3A95EC17EB}" type="presOf" srcId="{7E8A6900-41B6-4739-BAA6-805565503CF3}" destId="{D951F72D-0610-4B96-BA5F-9A79DB8F05B0}" srcOrd="1" destOrd="0" presId="urn:microsoft.com/office/officeart/2005/8/layout/lProcess2"/>
    <dgm:cxn modelId="{75E7D26C-AF3D-4DA3-AB9A-BBDE33DF9E36}" type="presOf" srcId="{15A3F7BC-B4DF-4980-96F3-EBFB496DE2F1}" destId="{D68C1EC0-9FA2-4E3C-B5CE-D335A858D1B2}" srcOrd="0" destOrd="0" presId="urn:microsoft.com/office/officeart/2005/8/layout/lProcess2"/>
    <dgm:cxn modelId="{14BA22A8-BD83-4E93-A0A1-AD1F91943AE7}" srcId="{7E8A6900-41B6-4739-BAA6-805565503CF3}" destId="{15A3F7BC-B4DF-4980-96F3-EBFB496DE2F1}" srcOrd="1" destOrd="0" parTransId="{3F69B239-36D0-4DC1-B029-BDC49EA1B29F}" sibTransId="{32326732-3DCC-4811-9DBC-00225EFEB07C}"/>
    <dgm:cxn modelId="{DF52889C-CC29-455B-8B9D-63DE1BC6A22B}" type="presOf" srcId="{2C922BED-549C-4634-8C23-075A8723C02D}" destId="{375DC58F-DA1C-497A-BAE7-FDC95E589624}" srcOrd="0" destOrd="0" presId="urn:microsoft.com/office/officeart/2005/8/layout/lProcess2"/>
    <dgm:cxn modelId="{1D1E9EB6-044A-4012-BB4D-85AC9B82AC3E}" srcId="{7E8A6900-41B6-4739-BAA6-805565503CF3}" destId="{7F3EB401-0392-411B-9272-5373633419AA}" srcOrd="0" destOrd="0" parTransId="{246211A8-3087-44A5-867F-42ADD7844C51}" sibTransId="{914D273D-9382-40E8-BF42-0BD74F3F5B5D}"/>
    <dgm:cxn modelId="{1DDCB412-AA05-4225-AC11-BB93FED47B6B}" type="presOf" srcId="{7508C3F3-D749-4411-B118-3611FE39BD3A}" destId="{28874E3F-16AC-423A-B408-E961AA970EC2}" srcOrd="0" destOrd="0" presId="urn:microsoft.com/office/officeart/2005/8/layout/lProcess2"/>
    <dgm:cxn modelId="{3E57143D-DE48-45F8-A624-50BEBAD9C374}" srcId="{B882EAAE-2DAC-4426-ABDD-078302D5D9B0}" destId="{7508C3F3-D749-4411-B118-3611FE39BD3A}" srcOrd="1" destOrd="0" parTransId="{6DF96924-2823-4BBA-8790-B34740359AA9}" sibTransId="{AB22FD17-A882-432E-B625-DCDAEA91F814}"/>
    <dgm:cxn modelId="{E576F4B2-B03F-44EB-AF19-1F5FD03698AA}" type="presOf" srcId="{B882EAAE-2DAC-4426-ABDD-078302D5D9B0}" destId="{4F5098D6-1AD9-456D-8253-B0DE1A41205C}" srcOrd="0" destOrd="0" presId="urn:microsoft.com/office/officeart/2005/8/layout/lProcess2"/>
    <dgm:cxn modelId="{4D145B2B-9339-4727-ABCC-DB2BE45F8FE6}" type="presOf" srcId="{7E8A6900-41B6-4739-BAA6-805565503CF3}" destId="{4F062D79-76C2-4654-86C5-1268D7317B85}" srcOrd="0" destOrd="0" presId="urn:microsoft.com/office/officeart/2005/8/layout/lProcess2"/>
    <dgm:cxn modelId="{87C0EC9A-0278-4D17-88D1-5ABAA42E0B0D}" type="presOf" srcId="{32BD5C72-AE40-466D-9F5D-6107357B6335}" destId="{DB660A85-0702-4B08-AF9A-E4EB81F84C74}" srcOrd="0" destOrd="0" presId="urn:microsoft.com/office/officeart/2005/8/layout/lProcess2"/>
    <dgm:cxn modelId="{31D04CC1-C730-4800-9A3A-09937EB03BE4}" srcId="{7E8A6900-41B6-4739-BAA6-805565503CF3}" destId="{32BD5C72-AE40-466D-9F5D-6107357B6335}" srcOrd="2" destOrd="0" parTransId="{1FC4CF2B-8938-4484-B215-D19E29F6C872}" sibTransId="{6AA89945-5D5D-4D34-ABCB-D11AA988831A}"/>
    <dgm:cxn modelId="{6B232A1D-CB4A-4960-9117-B34587E1A3ED}" type="presOf" srcId="{315A5BD1-050F-47A3-841A-90EF3230EF4F}" destId="{7F48A5AC-E01F-4617-9429-07247CB78702}" srcOrd="0" destOrd="0" presId="urn:microsoft.com/office/officeart/2005/8/layout/lProcess2"/>
    <dgm:cxn modelId="{18209644-C222-4AB6-BDF3-E6F212E0593B}" srcId="{7508C3F3-D749-4411-B118-3611FE39BD3A}" destId="{2C922BED-549C-4634-8C23-075A8723C02D}" srcOrd="2" destOrd="0" parTransId="{EC4CCE70-661C-4043-A807-97D06FC075E4}" sibTransId="{B7AB9148-2CDD-4FF5-B73C-05984530D4FA}"/>
    <dgm:cxn modelId="{D77C2499-637C-4FEC-981B-50F5E4387274}" srcId="{7508C3F3-D749-4411-B118-3611FE39BD3A}" destId="{4469826D-F2D7-4C41-85C0-F033D35EFE4F}" srcOrd="1" destOrd="0" parTransId="{4033CAE3-3596-4A53-A30D-0AAB05121375}" sibTransId="{1A108382-0C48-4C5A-94E4-22D5EBD7154A}"/>
    <dgm:cxn modelId="{14CFB0E2-1194-478F-969E-5F9E34D97A86}" srcId="{7508C3F3-D749-4411-B118-3611FE39BD3A}" destId="{315A5BD1-050F-47A3-841A-90EF3230EF4F}" srcOrd="0" destOrd="0" parTransId="{DF9B0EC9-9AFD-4346-804F-23260EFE1BCD}" sibTransId="{952A1D16-2815-42E8-A2D0-95196CDB4D8C}"/>
    <dgm:cxn modelId="{98C85A36-D1B3-43E0-A79B-DD5707D69054}" type="presOf" srcId="{4469826D-F2D7-4C41-85C0-F033D35EFE4F}" destId="{1C8CC269-3B3D-44E7-BD61-3161BA71C28E}" srcOrd="0" destOrd="0" presId="urn:microsoft.com/office/officeart/2005/8/layout/lProcess2"/>
    <dgm:cxn modelId="{025FAA16-F220-4941-BA17-CAC111BA2F6F}" srcId="{B882EAAE-2DAC-4426-ABDD-078302D5D9B0}" destId="{7E8A6900-41B6-4739-BAA6-805565503CF3}" srcOrd="0" destOrd="0" parTransId="{001AA345-0BDD-4759-86BF-41043C92CD57}" sibTransId="{D8CF45A6-0FBD-4C13-9FB3-95E3350A47A5}"/>
    <dgm:cxn modelId="{9A225E36-0A52-41CA-A473-610E2DCC7216}" type="presOf" srcId="{7F3EB401-0392-411B-9272-5373633419AA}" destId="{9CFDA2E1-240A-48D2-B7C2-176B3C24DDB4}" srcOrd="0" destOrd="0" presId="urn:microsoft.com/office/officeart/2005/8/layout/lProcess2"/>
    <dgm:cxn modelId="{E999E714-B554-46D4-91BF-757D8ABE9B92}" type="presOf" srcId="{7508C3F3-D749-4411-B118-3611FE39BD3A}" destId="{4BEF2450-A3E6-40B0-B8A1-9D0A5E8CD9CF}" srcOrd="1" destOrd="0" presId="urn:microsoft.com/office/officeart/2005/8/layout/lProcess2"/>
    <dgm:cxn modelId="{2F11177E-9EE6-4E55-AB6E-ABD7F3B6CD56}" type="presParOf" srcId="{4F5098D6-1AD9-456D-8253-B0DE1A41205C}" destId="{2A01447E-A53F-4A17-BFB6-D6048AE2D15A}" srcOrd="0" destOrd="0" presId="urn:microsoft.com/office/officeart/2005/8/layout/lProcess2"/>
    <dgm:cxn modelId="{BD31DC0B-886C-41AD-B274-D17F54970B54}" type="presParOf" srcId="{2A01447E-A53F-4A17-BFB6-D6048AE2D15A}" destId="{4F062D79-76C2-4654-86C5-1268D7317B85}" srcOrd="0" destOrd="0" presId="urn:microsoft.com/office/officeart/2005/8/layout/lProcess2"/>
    <dgm:cxn modelId="{07FA78B2-F7CF-4249-8414-54BDADAC8AF7}" type="presParOf" srcId="{2A01447E-A53F-4A17-BFB6-D6048AE2D15A}" destId="{D951F72D-0610-4B96-BA5F-9A79DB8F05B0}" srcOrd="1" destOrd="0" presId="urn:microsoft.com/office/officeart/2005/8/layout/lProcess2"/>
    <dgm:cxn modelId="{F1C252CA-F170-447F-BB6C-8D29BA13738C}" type="presParOf" srcId="{2A01447E-A53F-4A17-BFB6-D6048AE2D15A}" destId="{E43F58F3-A329-4121-9F4B-D5A9D9E31EBA}" srcOrd="2" destOrd="0" presId="urn:microsoft.com/office/officeart/2005/8/layout/lProcess2"/>
    <dgm:cxn modelId="{691CAD36-1874-48D8-840D-005D2152C3C3}" type="presParOf" srcId="{E43F58F3-A329-4121-9F4B-D5A9D9E31EBA}" destId="{2A966B47-AD3D-442E-AD77-E4C131EE74E5}" srcOrd="0" destOrd="0" presId="urn:microsoft.com/office/officeart/2005/8/layout/lProcess2"/>
    <dgm:cxn modelId="{4302E29B-DC83-481B-87BB-6EE6DA582F3A}" type="presParOf" srcId="{2A966B47-AD3D-442E-AD77-E4C131EE74E5}" destId="{9CFDA2E1-240A-48D2-B7C2-176B3C24DDB4}" srcOrd="0" destOrd="0" presId="urn:microsoft.com/office/officeart/2005/8/layout/lProcess2"/>
    <dgm:cxn modelId="{5F032D95-2ADB-4D13-A28E-BAC8AAA8059C}" type="presParOf" srcId="{2A966B47-AD3D-442E-AD77-E4C131EE74E5}" destId="{AFC52CB1-CA70-4CB9-AD40-C8F20C16D1EB}" srcOrd="1" destOrd="0" presId="urn:microsoft.com/office/officeart/2005/8/layout/lProcess2"/>
    <dgm:cxn modelId="{11A12F00-290D-4F42-A901-0E063D0FB5B9}" type="presParOf" srcId="{2A966B47-AD3D-442E-AD77-E4C131EE74E5}" destId="{D68C1EC0-9FA2-4E3C-B5CE-D335A858D1B2}" srcOrd="2" destOrd="0" presId="urn:microsoft.com/office/officeart/2005/8/layout/lProcess2"/>
    <dgm:cxn modelId="{29891612-F050-4C93-8781-EF085213E210}" type="presParOf" srcId="{2A966B47-AD3D-442E-AD77-E4C131EE74E5}" destId="{880BBD12-8201-46E4-A9DB-313D3EE70C28}" srcOrd="3" destOrd="0" presId="urn:microsoft.com/office/officeart/2005/8/layout/lProcess2"/>
    <dgm:cxn modelId="{E458C887-1EBC-4D58-B92F-D7C77618002A}" type="presParOf" srcId="{2A966B47-AD3D-442E-AD77-E4C131EE74E5}" destId="{DB660A85-0702-4B08-AF9A-E4EB81F84C74}" srcOrd="4" destOrd="0" presId="urn:microsoft.com/office/officeart/2005/8/layout/lProcess2"/>
    <dgm:cxn modelId="{643E486E-9823-40AC-86DF-8F5F7BD52729}" type="presParOf" srcId="{4F5098D6-1AD9-456D-8253-B0DE1A41205C}" destId="{CFF8B6C8-7557-4D1A-A6D2-2661DD8FAADB}" srcOrd="1" destOrd="0" presId="urn:microsoft.com/office/officeart/2005/8/layout/lProcess2"/>
    <dgm:cxn modelId="{517031F3-0CB3-4FF0-827E-01E1F07C2881}" type="presParOf" srcId="{4F5098D6-1AD9-456D-8253-B0DE1A41205C}" destId="{A0999A9C-CDCE-4F9A-AF1D-7CF95C86266A}" srcOrd="2" destOrd="0" presId="urn:microsoft.com/office/officeart/2005/8/layout/lProcess2"/>
    <dgm:cxn modelId="{B55A036C-F3C3-4654-B255-03BD5AA8A107}" type="presParOf" srcId="{A0999A9C-CDCE-4F9A-AF1D-7CF95C86266A}" destId="{28874E3F-16AC-423A-B408-E961AA970EC2}" srcOrd="0" destOrd="0" presId="urn:microsoft.com/office/officeart/2005/8/layout/lProcess2"/>
    <dgm:cxn modelId="{F0176773-8139-4BBC-90D3-37C08DABAC4C}" type="presParOf" srcId="{A0999A9C-CDCE-4F9A-AF1D-7CF95C86266A}" destId="{4BEF2450-A3E6-40B0-B8A1-9D0A5E8CD9CF}" srcOrd="1" destOrd="0" presId="urn:microsoft.com/office/officeart/2005/8/layout/lProcess2"/>
    <dgm:cxn modelId="{969C0066-523C-4A26-83B4-C2AD5977CF1F}" type="presParOf" srcId="{A0999A9C-CDCE-4F9A-AF1D-7CF95C86266A}" destId="{ADDF97EC-1E98-4D43-9EA6-A2DE97A1196F}" srcOrd="2" destOrd="0" presId="urn:microsoft.com/office/officeart/2005/8/layout/lProcess2"/>
    <dgm:cxn modelId="{A247169C-38B7-4EAF-9C59-C051BC44A739}" type="presParOf" srcId="{ADDF97EC-1E98-4D43-9EA6-A2DE97A1196F}" destId="{01E19FEE-BA0E-4DAD-86AC-EE7F8D107518}" srcOrd="0" destOrd="0" presId="urn:microsoft.com/office/officeart/2005/8/layout/lProcess2"/>
    <dgm:cxn modelId="{3AE06E7B-3171-4F86-B2D2-023B1363F5B7}" type="presParOf" srcId="{01E19FEE-BA0E-4DAD-86AC-EE7F8D107518}" destId="{7F48A5AC-E01F-4617-9429-07247CB78702}" srcOrd="0" destOrd="0" presId="urn:microsoft.com/office/officeart/2005/8/layout/lProcess2"/>
    <dgm:cxn modelId="{0880503D-6FC8-4958-B238-3B299B672540}" type="presParOf" srcId="{01E19FEE-BA0E-4DAD-86AC-EE7F8D107518}" destId="{1DAFBBF0-B0AB-40D5-B73D-E5443BF45C73}" srcOrd="1" destOrd="0" presId="urn:microsoft.com/office/officeart/2005/8/layout/lProcess2"/>
    <dgm:cxn modelId="{C7B2590E-8120-4372-ABA5-219327D54202}" type="presParOf" srcId="{01E19FEE-BA0E-4DAD-86AC-EE7F8D107518}" destId="{1C8CC269-3B3D-44E7-BD61-3161BA71C28E}" srcOrd="2" destOrd="0" presId="urn:microsoft.com/office/officeart/2005/8/layout/lProcess2"/>
    <dgm:cxn modelId="{1F66E040-CEC9-4F3A-93C9-1132614E2E99}" type="presParOf" srcId="{01E19FEE-BA0E-4DAD-86AC-EE7F8D107518}" destId="{341392D8-4BEE-42DB-A22F-1504649DFE00}" srcOrd="3" destOrd="0" presId="urn:microsoft.com/office/officeart/2005/8/layout/lProcess2"/>
    <dgm:cxn modelId="{11B2AACF-35F1-47BC-9ECE-5FE7D3C08FB2}" type="presParOf" srcId="{01E19FEE-BA0E-4DAD-86AC-EE7F8D107518}" destId="{375DC58F-DA1C-497A-BAE7-FDC95E58962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6633A2-4ED8-49F5-B74C-3D45D41118D2}">
      <dsp:nvSpPr>
        <dsp:cNvPr id="0" name=""/>
        <dsp:cNvSpPr/>
      </dsp:nvSpPr>
      <dsp:spPr>
        <a:xfrm>
          <a:off x="0" y="285982"/>
          <a:ext cx="8153399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374904" rIns="632794" bIns="85344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200" kern="1200" dirty="0" smtClean="0"/>
            <a:t>August 2016 – April 2017 - Staff works with Task Force</a:t>
          </a:r>
        </a:p>
      </dsp:txBody>
      <dsp:txXfrm>
        <a:off x="0" y="285982"/>
        <a:ext cx="8153399" cy="637875"/>
      </dsp:txXfrm>
    </dsp:sp>
    <dsp:sp modelId="{F3676E75-10EC-4DE2-900A-BC3EE44F7A81}">
      <dsp:nvSpPr>
        <dsp:cNvPr id="0" name=""/>
        <dsp:cNvSpPr/>
      </dsp:nvSpPr>
      <dsp:spPr>
        <a:xfrm>
          <a:off x="407670" y="0"/>
          <a:ext cx="5707379" cy="531360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July 2016</a:t>
          </a:r>
          <a:endParaRPr lang="en-US" sz="1400" kern="1200" dirty="0"/>
        </a:p>
      </dsp:txBody>
      <dsp:txXfrm>
        <a:off x="433609" y="25939"/>
        <a:ext cx="5655501" cy="479482"/>
      </dsp:txXfrm>
    </dsp:sp>
    <dsp:sp modelId="{73180F1F-FD86-4131-BF27-10195C177076}">
      <dsp:nvSpPr>
        <dsp:cNvPr id="0" name=""/>
        <dsp:cNvSpPr/>
      </dsp:nvSpPr>
      <dsp:spPr>
        <a:xfrm>
          <a:off x="0" y="1286737"/>
          <a:ext cx="8153399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374904" rIns="63279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1286737"/>
        <a:ext cx="8153399" cy="453600"/>
      </dsp:txXfrm>
    </dsp:sp>
    <dsp:sp modelId="{2302C1A4-ECC4-4563-9817-621191B2CB3D}">
      <dsp:nvSpPr>
        <dsp:cNvPr id="0" name=""/>
        <dsp:cNvSpPr/>
      </dsp:nvSpPr>
      <dsp:spPr>
        <a:xfrm>
          <a:off x="407670" y="1021057"/>
          <a:ext cx="5707379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Further developed nonfinancial (for example, acreage) reporting recommendations</a:t>
          </a:r>
          <a:endParaRPr lang="en-US" sz="1200" kern="1200" dirty="0"/>
        </a:p>
      </dsp:txBody>
      <dsp:txXfrm>
        <a:off x="433609" y="1046996"/>
        <a:ext cx="5655501" cy="479482"/>
      </dsp:txXfrm>
    </dsp:sp>
    <dsp:sp modelId="{7036C975-1462-4C70-9D6B-060A69461A88}">
      <dsp:nvSpPr>
        <dsp:cNvPr id="0" name=""/>
        <dsp:cNvSpPr/>
      </dsp:nvSpPr>
      <dsp:spPr>
        <a:xfrm>
          <a:off x="0" y="2103217"/>
          <a:ext cx="8153399" cy="623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374904" rIns="63279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Finalize and issue exposure draft</a:t>
          </a:r>
          <a:endParaRPr lang="en-US" sz="1200" kern="1200" dirty="0"/>
        </a:p>
      </dsp:txBody>
      <dsp:txXfrm>
        <a:off x="0" y="2103217"/>
        <a:ext cx="8153399" cy="623700"/>
      </dsp:txXfrm>
    </dsp:sp>
    <dsp:sp modelId="{2BB86492-7906-43DC-82FB-6A63FC1697CE}">
      <dsp:nvSpPr>
        <dsp:cNvPr id="0" name=""/>
        <dsp:cNvSpPr/>
      </dsp:nvSpPr>
      <dsp:spPr>
        <a:xfrm>
          <a:off x="407670" y="1837537"/>
          <a:ext cx="5707379" cy="531360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May 2017 – August 2017</a:t>
          </a:r>
        </a:p>
      </dsp:txBody>
      <dsp:txXfrm>
        <a:off x="433609" y="1863476"/>
        <a:ext cx="5655501" cy="479482"/>
      </dsp:txXfrm>
    </dsp:sp>
    <dsp:sp modelId="{08499F5D-C79F-45DC-8B6B-59E3F8A8DE21}">
      <dsp:nvSpPr>
        <dsp:cNvPr id="0" name=""/>
        <dsp:cNvSpPr/>
      </dsp:nvSpPr>
      <dsp:spPr>
        <a:xfrm>
          <a:off x="0" y="3089797"/>
          <a:ext cx="8153399" cy="623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794" tIns="374904" rIns="63279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Finalize guidance or standards</a:t>
          </a:r>
          <a:endParaRPr lang="en-US" sz="1200" kern="1200" dirty="0"/>
        </a:p>
      </dsp:txBody>
      <dsp:txXfrm>
        <a:off x="0" y="3089797"/>
        <a:ext cx="8153399" cy="623700"/>
      </dsp:txXfrm>
    </dsp:sp>
    <dsp:sp modelId="{F2964A50-9566-4220-B241-A0D801B267A4}">
      <dsp:nvSpPr>
        <dsp:cNvPr id="0" name=""/>
        <dsp:cNvSpPr/>
      </dsp:nvSpPr>
      <dsp:spPr>
        <a:xfrm>
          <a:off x="407670" y="2824117"/>
          <a:ext cx="5707379" cy="531360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December 2017 – April 2018</a:t>
          </a:r>
        </a:p>
      </dsp:txBody>
      <dsp:txXfrm>
        <a:off x="433609" y="2850056"/>
        <a:ext cx="5655501" cy="4794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9D95F-9460-0440-9860-1A57FB5F8A2B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BB091-2F95-4A45-9F22-28B9876BB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72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DAA10-76F1-BB44-9D35-7CFF3203275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9647A-3E31-3A41-A4E9-ABE8D6F99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231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role of financial statements and required supplementary information (RSI)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content of financial statements and RSI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 of budgetary information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 of performance information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summary-level information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Relationship between financial statements and RSI (GAAP) and other reported financial and non-financial information (ORFNI)</a:t>
            </a:r>
          </a:p>
          <a:p>
            <a:pPr marL="548640" marR="0" lvl="1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26C8F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GAAP</a:t>
            </a:r>
          </a:p>
          <a:p>
            <a:pPr marL="822960" marR="0" lvl="2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7BF7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Based on common understanding of terms</a:t>
            </a:r>
          </a:p>
          <a:p>
            <a:pPr marL="822960" marR="0" lvl="2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7BF7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Meets qualitative characteristics</a:t>
            </a:r>
          </a:p>
          <a:p>
            <a:pPr marL="548640" marR="0" lvl="1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26C8F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ORFNI</a:t>
            </a:r>
          </a:p>
          <a:p>
            <a:pPr marL="822960" marR="0" lvl="2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7BF7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Contribute to reporting objectives</a:t>
            </a:r>
          </a:p>
          <a:p>
            <a:pPr marL="822960" marR="0" lvl="2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7BF7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May accompany GAAP</a:t>
            </a:r>
          </a:p>
          <a:p>
            <a:pPr marL="822960" marR="0" lvl="2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7BF7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May have limitations</a:t>
            </a:r>
          </a:p>
          <a:p>
            <a:pPr marL="1097280" marR="0" lvl="3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BD2DF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Lack exposure to same level of internal controls</a:t>
            </a:r>
          </a:p>
          <a:p>
            <a:pPr marL="1097280" marR="0" lvl="3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BD2DF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 subject to certain procedures required by GAGAS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22960" marR="0" lvl="2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7BF7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Streamline reporting and increase user access</a:t>
            </a:r>
          </a:p>
          <a:p>
            <a:pPr marL="1097280" marR="0" lvl="3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BD2DF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 excessive information</a:t>
            </a:r>
          </a:p>
          <a:p>
            <a:pPr marL="1097280" marR="0" lvl="3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BD2DF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 redundant information</a:t>
            </a:r>
          </a:p>
          <a:p>
            <a:pPr marL="1097280" marR="0" lvl="3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BD2DF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 boilerplate information</a:t>
            </a:r>
          </a:p>
          <a:p>
            <a:pPr marL="1097280" marR="0" lvl="3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BD2DF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visual representations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4320" marR="0" lvl="0" indent="-27432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Potential Features for the Long Term</a:t>
            </a:r>
          </a:p>
          <a:p>
            <a:pPr marL="548640" marR="0" lvl="1" indent="-27432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26C8F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/>
                <a:ea typeface="Times New Roman"/>
                <a:cs typeface="Times New Roman"/>
              </a:rPr>
              <a:t>Electronic, internet-based presentation</a:t>
            </a:r>
          </a:p>
          <a:p>
            <a:pPr marL="548640" marR="0" lvl="1" indent="-27432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26C8F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/>
                <a:ea typeface="Times New Roman"/>
                <a:cs typeface="Times New Roman"/>
              </a:rPr>
              <a:t>Topic areas - separate required information (management’s discussion and analyses (MD&amp;A), financial statements, and required supplementary information (RSI)) for each topic</a:t>
            </a:r>
          </a:p>
          <a:p>
            <a:pPr marL="548640" marR="0" lvl="1" indent="-27432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26C8F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ability to review highly aggregated and disaggregated data </a:t>
            </a:r>
          </a:p>
          <a:p>
            <a:pPr marL="548640" marR="0" lvl="1" indent="-274320" algn="l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026C8F"/>
              </a:buClr>
              <a:buSzPct val="100000"/>
              <a:buFont typeface="Wingdings" charset="2"/>
              <a:buChar char="§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4F5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ability to customize data for analysis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 descr="Association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6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31" y="399586"/>
            <a:ext cx="3649921" cy="438912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29" y="1200151"/>
            <a:ext cx="3651250" cy="3394472"/>
          </a:xfrm>
        </p:spPr>
        <p:txBody>
          <a:bodyPr lIns="0" tIns="0" r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chemeClr val="bg2"/>
                </a:solidFill>
              </a:defRPr>
            </a:lvl1pPr>
            <a:lvl2pPr marL="192024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2pPr>
            <a:lvl3pPr marL="4114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Lucida Grande"/>
              <a:buChar char="­"/>
              <a:defRPr sz="1600">
                <a:solidFill>
                  <a:schemeClr val="bg2"/>
                </a:solidFill>
              </a:defRPr>
            </a:lvl3pPr>
            <a:lvl4pPr marL="6400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4pPr>
            <a:lvl5pPr marL="82296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365125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57200" y="4777947"/>
            <a:ext cx="3657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Background10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60" y="0"/>
            <a:ext cx="45679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2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6"/>
            <a:ext cx="4793093" cy="438912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29" y="1200151"/>
            <a:ext cx="4794422" cy="3394472"/>
          </a:xfrm>
        </p:spPr>
        <p:txBody>
          <a:bodyPr lIns="0" tIns="0" r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chemeClr val="bg2"/>
                </a:solidFill>
              </a:defRPr>
            </a:lvl1pPr>
            <a:lvl2pPr marL="192024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2pPr>
            <a:lvl3pPr marL="4114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Lucida Grande"/>
              <a:buChar char="­"/>
              <a:defRPr sz="1600">
                <a:solidFill>
                  <a:schemeClr val="bg2"/>
                </a:solidFill>
              </a:defRPr>
            </a:lvl3pPr>
            <a:lvl4pPr marL="6400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4pPr>
            <a:lvl5pPr marL="82296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4794422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777947"/>
            <a:ext cx="480276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Background11-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752" y="0"/>
            <a:ext cx="30422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45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594360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5943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5943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9" y="832884"/>
            <a:ext cx="5943600" cy="3349625"/>
          </a:xfrm>
        </p:spPr>
        <p:txBody>
          <a:bodyPr lIns="0" tIns="0" rIns="0" bIns="0">
            <a:noAutofit/>
          </a:bodyPr>
          <a:lstStyle>
            <a:lvl1pPr marL="192024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defRPr sz="14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 descr="Background4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482" y="0"/>
            <a:ext cx="2283970" cy="5143500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134449" y="837545"/>
            <a:ext cx="1737360" cy="32924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3093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607943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608076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608076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8" y="832884"/>
            <a:ext cx="6079431" cy="3349625"/>
          </a:xfrm>
        </p:spPr>
        <p:txBody>
          <a:bodyPr lIns="0" tIns="0" rIns="0" bIns="0">
            <a:noAutofit/>
          </a:bodyPr>
          <a:lstStyle>
            <a:lvl1pPr marL="192024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defRPr sz="1600">
                <a:solidFill>
                  <a:schemeClr val="bg2"/>
                </a:solidFill>
              </a:defRPr>
            </a:lvl1pPr>
            <a:lvl2pPr marL="4114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2pPr>
            <a:lvl3pPr marL="6400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3pPr>
            <a:lvl4pPr marL="8686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0972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 descr="Background9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30" y="-9144"/>
            <a:ext cx="2293114" cy="516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49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8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30" y="0"/>
            <a:ext cx="228397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594360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9" y="860345"/>
            <a:ext cx="5943600" cy="26549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11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593725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5943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able Placeholder 6"/>
          <p:cNvSpPr>
            <a:spLocks noGrp="1"/>
          </p:cNvSpPr>
          <p:nvPr>
            <p:ph type="tbl" sz="quarter" idx="14"/>
          </p:nvPr>
        </p:nvSpPr>
        <p:spPr>
          <a:xfrm>
            <a:off x="457203" y="1371603"/>
            <a:ext cx="5939383" cy="306484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065963" y="1371602"/>
            <a:ext cx="1737360" cy="32924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10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2246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8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30" y="0"/>
            <a:ext cx="228397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594360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593725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5943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able Placeholder 6"/>
          <p:cNvSpPr>
            <a:spLocks noGrp="1"/>
          </p:cNvSpPr>
          <p:nvPr>
            <p:ph type="tbl" sz="quarter" idx="14"/>
          </p:nvPr>
        </p:nvSpPr>
        <p:spPr>
          <a:xfrm>
            <a:off x="457203" y="1371603"/>
            <a:ext cx="5939383" cy="306484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065963" y="1358162"/>
            <a:ext cx="1737360" cy="32924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90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257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17984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73629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99773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5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6609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AICPA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513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30501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6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53923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22470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7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6599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33" y="399589"/>
            <a:ext cx="4575289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33" y="832887"/>
            <a:ext cx="4575289" cy="57046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None/>
              <a:defRPr sz="14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8229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8229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58530" y="1598706"/>
            <a:ext cx="4575434" cy="2835182"/>
          </a:xfrm>
        </p:spPr>
        <p:txBody>
          <a:bodyPr lIns="0" tIns="0" rIns="0" bIns="0" numCol="2" spcCol="374904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 b="1">
                <a:solidFill>
                  <a:schemeClr val="tx2"/>
                </a:solidFill>
              </a:defRPr>
            </a:lvl1pPr>
            <a:lvl2pPr marL="4572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2pPr>
            <a:lvl3pPr marL="9144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3pPr>
            <a:lvl4pPr marL="13716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4pPr>
            <a:lvl5pPr marL="18288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608321" y="1598615"/>
            <a:ext cx="3078480" cy="28352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44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777107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 baseline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8229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8229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31" y="832884"/>
            <a:ext cx="7771071" cy="3349625"/>
          </a:xfrm>
        </p:spPr>
        <p:txBody>
          <a:bodyPr lIns="0" tIns="0" rIns="0" bIns="0">
            <a:noAutofit/>
          </a:bodyPr>
          <a:lstStyle>
            <a:lvl1pPr marL="192024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defRPr sz="1600">
                <a:solidFill>
                  <a:schemeClr val="bg2"/>
                </a:solidFill>
              </a:defRPr>
            </a:lvl1pPr>
            <a:lvl2pPr marL="4114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2pPr>
            <a:lvl3pPr marL="6400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3pPr>
            <a:lvl4pPr marL="8686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0972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15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28271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9" y="832703"/>
            <a:ext cx="8228271" cy="3349625"/>
          </a:xfrm>
        </p:spPr>
        <p:txBody>
          <a:bodyPr lIns="0" tIns="0" rIns="0" bIns="0" numCol="2" spcCol="374904">
            <a:noAutofit/>
          </a:bodyPr>
          <a:lstStyle>
            <a:lvl1pPr marL="192024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defRPr sz="14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8229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8229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6085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6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31" y="399586"/>
            <a:ext cx="3649921" cy="438912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0413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7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837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91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IMA_KO_Large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92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8931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pic>
        <p:nvPicPr>
          <p:cNvPr id="5" name="Picture 4" descr="Association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40085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sociation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971044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6" name="Picture 5" descr="CIMA_KO_Large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151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4" name="Picture 3" descr="CIMA_KO_Lar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44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5" name="Picture 4" descr="AICPA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4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5" name="Picture 4" descr="AICPA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Association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2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ICPA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3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CIMA_KO_Large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42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rgbClr val="722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ssociation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1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solidFill>
          <a:srgbClr val="722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5" name="Picture 4" descr="AICPA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24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bg>
      <p:bgPr>
        <a:solidFill>
          <a:srgbClr val="722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5" name="Picture 4" descr="CIMA_KO_Lar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6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BB8BA-9C6A-4A48-A369-70FBD2FA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9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1" r:id="rId4"/>
    <p:sldLayoutId id="2147483675" r:id="rId5"/>
    <p:sldLayoutId id="2147483676" r:id="rId6"/>
    <p:sldLayoutId id="2147483672" r:id="rId7"/>
    <p:sldLayoutId id="2147483677" r:id="rId8"/>
    <p:sldLayoutId id="2147483678" r:id="rId9"/>
    <p:sldLayoutId id="2147483650" r:id="rId10"/>
    <p:sldLayoutId id="2147483661" r:id="rId11"/>
    <p:sldLayoutId id="2147483679" r:id="rId12"/>
    <p:sldLayoutId id="2147483665" r:id="rId13"/>
    <p:sldLayoutId id="2147483663" r:id="rId14"/>
    <p:sldLayoutId id="2147483664" r:id="rId15"/>
    <p:sldLayoutId id="2147483669" r:id="rId16"/>
    <p:sldLayoutId id="2147483683" r:id="rId17"/>
    <p:sldLayoutId id="2147483681" r:id="rId18"/>
    <p:sldLayoutId id="2147483685" r:id="rId19"/>
    <p:sldLayoutId id="2147483682" r:id="rId20"/>
    <p:sldLayoutId id="2147483686" r:id="rId21"/>
    <p:sldLayoutId id="2147483684" r:id="rId22"/>
    <p:sldLayoutId id="2147483687" r:id="rId23"/>
    <p:sldLayoutId id="2147483666" r:id="rId24"/>
    <p:sldLayoutId id="2147483667" r:id="rId25"/>
    <p:sldLayoutId id="2147483668" r:id="rId26"/>
    <p:sldLayoutId id="2147483680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paynew@fasab.gov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fasab.gov/" TargetMode="External"/><Relationship Id="rId5" Type="http://schemas.openxmlformats.org/officeDocument/2006/relationships/hyperlink" Target="mailto:simmsr@fasab.gov" TargetMode="External"/><Relationship Id="rId4" Type="http://schemas.openxmlformats.org/officeDocument/2006/relationships/hyperlink" Target="mailto:ValentineM@fasab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2060"/>
                </a:solidFill>
              </a:rPr>
              <a:t>FASAB Update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3"/>
          </p:nvPr>
        </p:nvSpPr>
        <p:spPr>
          <a:xfrm>
            <a:off x="458531" y="1074946"/>
            <a:ext cx="7771071" cy="368552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endParaRPr lang="en-US" sz="3200" dirty="0" smtClean="0">
              <a:solidFill>
                <a:srgbClr val="0E124E">
                  <a:lumMod val="75000"/>
                  <a:lumOff val="25000"/>
                </a:srgbClr>
              </a:solidFill>
              <a:ea typeface="ＭＳ Ｐゴシック" pitchFamily="-64" charset="-128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endParaRPr lang="en-US" sz="3200" dirty="0" smtClean="0"/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r>
              <a:rPr lang="en-US" sz="3200" dirty="0" smtClean="0"/>
              <a:t>AICPA Annual Government Accounting and Auditing Conference</a:t>
            </a:r>
            <a:endParaRPr lang="en-US" sz="3200" dirty="0" smtClean="0"/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r>
              <a:rPr lang="en-US" sz="3200" smtClean="0"/>
              <a:t>August 8, </a:t>
            </a:r>
            <a:r>
              <a:rPr lang="en-US" sz="3200" dirty="0" smtClean="0"/>
              <a:t>2017</a:t>
            </a:r>
            <a:endParaRPr lang="en-US" sz="3200" dirty="0" smtClean="0">
              <a:solidFill>
                <a:srgbClr val="0E124E">
                  <a:lumMod val="75000"/>
                  <a:lumOff val="25000"/>
                </a:srgbClr>
              </a:solidFill>
              <a:ea typeface="ＭＳ Ｐゴシック" pitchFamily="-64" charset="-128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r>
              <a:rPr lang="en-US" sz="3200" dirty="0" smtClean="0">
                <a:solidFill>
                  <a:srgbClr val="0E124E">
                    <a:lumMod val="75000"/>
                    <a:lumOff val="25000"/>
                  </a:srgbClr>
                </a:solidFill>
                <a:ea typeface="ＭＳ Ｐゴシック" pitchFamily="-64" charset="-128"/>
              </a:rPr>
              <a:t>Wendy Payne, FASAB Executive Director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Land</a:t>
            </a:r>
            <a:endParaRPr lang="en-US" sz="36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8529" y="958956"/>
            <a:ext cx="8280622" cy="364096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/>
              <a:t>Undertaken as a result of SFFAS 50 on Opening Balances.</a:t>
            </a:r>
          </a:p>
          <a:p>
            <a:r>
              <a:rPr lang="en-US" sz="2800" smtClean="0"/>
              <a:t>Land reporting should be:</a:t>
            </a:r>
          </a:p>
          <a:p>
            <a:pPr lvl="1"/>
            <a:r>
              <a:rPr lang="en-US" smtClean="0"/>
              <a:t>Consistent</a:t>
            </a:r>
          </a:p>
          <a:p>
            <a:pPr lvl="1"/>
            <a:r>
              <a:rPr lang="en-US" smtClean="0"/>
              <a:t>Comparable </a:t>
            </a:r>
          </a:p>
          <a:p>
            <a:pPr lvl="1"/>
            <a:r>
              <a:rPr lang="en-US" smtClean="0"/>
              <a:t>Useful</a:t>
            </a:r>
          </a:p>
          <a:p>
            <a:r>
              <a:rPr lang="en-US" sz="2800" smtClean="0"/>
              <a:t>Hope for a proposal this year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5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How Do We Account for Land Now? – 2 Buckets</a:t>
            </a:r>
            <a:endParaRPr lang="en-US" sz="28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4387" y="1133462"/>
            <a:ext cx="8298526" cy="35502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SFFAS 6: General PP&amp;E land and land rights</a:t>
            </a:r>
          </a:p>
          <a:p>
            <a:pPr lvl="1"/>
            <a:r>
              <a:rPr lang="en-US" dirty="0" smtClean="0"/>
              <a:t>Capitalize </a:t>
            </a:r>
          </a:p>
          <a:p>
            <a:pPr lvl="1"/>
            <a:endParaRPr lang="en-US" sz="2800" dirty="0" smtClean="0"/>
          </a:p>
          <a:p>
            <a:r>
              <a:rPr lang="en-US" sz="2800" dirty="0" smtClean="0"/>
              <a:t>SFFAS 29: Stewardship land</a:t>
            </a:r>
          </a:p>
          <a:p>
            <a:pPr lvl="1"/>
            <a:r>
              <a:rPr lang="en-US" dirty="0" smtClean="0"/>
              <a:t>Note disclosures </a:t>
            </a:r>
          </a:p>
          <a:p>
            <a:pPr lvl="1"/>
            <a:r>
              <a:rPr lang="en-US" dirty="0" smtClean="0"/>
              <a:t>No asset dollar amount shown on balance sheet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1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Stewardship vs. GPP&amp;E Federal Land by Acreage (in Millions)</a:t>
            </a:r>
            <a:endParaRPr lang="en-US" sz="2000" b="1" dirty="0"/>
          </a:p>
        </p:txBody>
      </p:sp>
      <p:graphicFrame>
        <p:nvGraphicFramePr>
          <p:cNvPr id="4" name="Content Placeholder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6396288"/>
              </p:ext>
            </p:extLst>
          </p:nvPr>
        </p:nvGraphicFramePr>
        <p:xfrm>
          <a:off x="457199" y="910298"/>
          <a:ext cx="8229600" cy="370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6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is the Board Considering?</a:t>
            </a:r>
            <a:endParaRPr lang="en-US" sz="28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4387" y="1161381"/>
            <a:ext cx="8162412" cy="3466462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Goal – Consistency and Accountability</a:t>
            </a:r>
          </a:p>
          <a:p>
            <a:pPr lvl="1"/>
            <a:r>
              <a:rPr lang="en-US" sz="2400" dirty="0" smtClean="0"/>
              <a:t>Reclassifying G-PP&amp;E Land </a:t>
            </a:r>
          </a:p>
          <a:p>
            <a:pPr lvl="1"/>
            <a:r>
              <a:rPr lang="en-US" sz="2400" dirty="0" smtClean="0"/>
              <a:t>Requiring Disclosures</a:t>
            </a:r>
          </a:p>
          <a:p>
            <a:pPr lvl="1"/>
            <a:r>
              <a:rPr lang="en-US" sz="2400" dirty="0" smtClean="0"/>
              <a:t>Key amendments to SFFAS 6 &amp; 29 would include:</a:t>
            </a:r>
          </a:p>
          <a:p>
            <a:pPr lvl="2"/>
            <a:r>
              <a:rPr lang="en-US" dirty="0" smtClean="0"/>
              <a:t>clarifying the categorization and reporting of land use,</a:t>
            </a:r>
          </a:p>
          <a:p>
            <a:pPr lvl="2"/>
            <a:r>
              <a:rPr lang="en-US" dirty="0" smtClean="0"/>
              <a:t>broad acreage disclosure of acreage held-for-disposal</a:t>
            </a:r>
          </a:p>
          <a:p>
            <a:pPr lvl="1"/>
            <a:r>
              <a:rPr lang="en-US" sz="2400" dirty="0" smtClean="0"/>
              <a:t>Rescinding Stewardship Land guidance in Technical Release 9.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5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Proposed Land Use Categories</a:t>
            </a:r>
            <a:endParaRPr lang="en-US" sz="32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79" y="903146"/>
            <a:ext cx="6412243" cy="382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35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Land Project History &amp; Tentative Timeline</a:t>
            </a:r>
            <a:endParaRPr lang="en-US" sz="2800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12806084"/>
              </p:ext>
            </p:extLst>
          </p:nvPr>
        </p:nvGraphicFramePr>
        <p:xfrm>
          <a:off x="458528" y="938974"/>
          <a:ext cx="8153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41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281" y="343747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828580"/>
            <a:ext cx="8162412" cy="36945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800" dirty="0" smtClean="0"/>
              <a:t>FASAB collaborated with GASB to develop standards for governmental organizations.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Lease proposal issued late last year and comments received. 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Board is deliberating on </a:t>
            </a:r>
          </a:p>
          <a:p>
            <a:pPr marL="274320" lvl="1" indent="0">
              <a:spcAft>
                <a:spcPts val="600"/>
              </a:spcAft>
              <a:buFont typeface="Arial"/>
              <a:buNone/>
            </a:pPr>
            <a:r>
              <a:rPr lang="en-US" dirty="0" smtClean="0"/>
              <a:t>comments.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0000" t="8519" r="30833" b="5556"/>
          <a:stretch/>
        </p:blipFill>
        <p:spPr>
          <a:xfrm>
            <a:off x="5703453" y="2295728"/>
            <a:ext cx="2138750" cy="24158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3273" y="938015"/>
            <a:ext cx="8162412" cy="373868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/>
              <a:buNone/>
            </a:pPr>
            <a:r>
              <a:rPr lang="en-US" b="1" dirty="0" smtClean="0"/>
              <a:t>Proposal</a:t>
            </a:r>
            <a:r>
              <a:rPr lang="en-US" sz="3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Single Model Approach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short-term exception -  24 months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Leases create “right of use” assets (resources)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Leases create liabilities (obligation)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Treatment should help identify the interest cost associated with leases.</a:t>
            </a:r>
            <a:endParaRPr lang="en-US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3273" y="930497"/>
            <a:ext cx="8162412" cy="376016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b="1" dirty="0" smtClean="0"/>
              <a:t>Proposal</a:t>
            </a:r>
          </a:p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sz="3000" b="1" dirty="0" smtClean="0"/>
              <a:t>Intragovernmental Exceptions: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Leases between two consolidation entities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i="1" dirty="0" smtClean="0"/>
              <a:t>(as defined in SFFAS 47)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Expensed by lessee when due and payable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Minimal disclosure requirements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5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3275" y="1012989"/>
            <a:ext cx="8183563" cy="3661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76"/>
              </a:spcBef>
              <a:buFont typeface="Arial"/>
              <a:buNone/>
            </a:pPr>
            <a:r>
              <a:rPr lang="en-US" sz="3000" b="1" dirty="0" smtClean="0"/>
              <a:t>Areas under Deliberation</a:t>
            </a:r>
          </a:p>
          <a:p>
            <a:pPr marL="0">
              <a:spcBef>
                <a:spcPts val="576"/>
              </a:spcBef>
            </a:pPr>
            <a:endParaRPr lang="en-US" sz="2800" dirty="0" smtClean="0"/>
          </a:p>
          <a:p>
            <a:pPr marL="0">
              <a:spcBef>
                <a:spcPts val="576"/>
              </a:spcBef>
            </a:pPr>
            <a:r>
              <a:rPr lang="en-US" sz="2800" dirty="0" smtClean="0"/>
              <a:t>Clarify the nature of “right to use”</a:t>
            </a:r>
          </a:p>
          <a:p>
            <a:pPr marL="0">
              <a:spcBef>
                <a:spcPts val="576"/>
              </a:spcBef>
            </a:pPr>
            <a:r>
              <a:rPr lang="en-US" sz="2800" dirty="0" smtClean="0"/>
              <a:t>Scope</a:t>
            </a:r>
          </a:p>
          <a:p>
            <a:pPr>
              <a:spcBef>
                <a:spcPts val="576"/>
              </a:spcBef>
            </a:pPr>
            <a:r>
              <a:rPr lang="en-US" sz="2800" dirty="0" smtClean="0"/>
              <a:t>Weighing benefit vs cost</a:t>
            </a:r>
          </a:p>
          <a:p>
            <a:pPr>
              <a:spcBef>
                <a:spcPts val="576"/>
              </a:spcBef>
            </a:pPr>
            <a:r>
              <a:rPr lang="en-US" sz="2800" dirty="0" smtClean="0"/>
              <a:t>Need for implementation guidance</a:t>
            </a:r>
          </a:p>
          <a:p>
            <a:pPr>
              <a:spcBef>
                <a:spcPts val="576"/>
              </a:spcBef>
            </a:pPr>
            <a:r>
              <a:rPr lang="en-US" sz="2800" dirty="0" smtClean="0"/>
              <a:t>Implementation date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3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Views expressed are those of the </a:t>
            </a:r>
            <a:r>
              <a:rPr lang="en-US" dirty="0" smtClean="0"/>
              <a:t>speaker.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2798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3275" y="1012989"/>
            <a:ext cx="8183563" cy="3661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76"/>
              </a:spcBef>
              <a:buFont typeface="Arial"/>
              <a:buNone/>
            </a:pPr>
            <a:r>
              <a:rPr lang="en-US" sz="3000" b="1" dirty="0" smtClean="0"/>
              <a:t>Proposed conceptual guidance</a:t>
            </a:r>
          </a:p>
          <a:p>
            <a:pPr marL="0">
              <a:spcBef>
                <a:spcPts val="576"/>
              </a:spcBef>
            </a:pP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468" y="1696708"/>
            <a:ext cx="2366764" cy="31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03" y="1048394"/>
            <a:ext cx="8135007" cy="372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70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00169361"/>
              </p:ext>
            </p:extLst>
          </p:nvPr>
        </p:nvGraphicFramePr>
        <p:xfrm>
          <a:off x="1593802" y="949301"/>
          <a:ext cx="6096000" cy="3755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7919" y="878934"/>
            <a:ext cx="8488660" cy="391643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Near term – Improve User Access</a:t>
            </a: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lvl="1" indent="0">
              <a:buFont typeface="Arial"/>
              <a:buNone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Streamline		   User needs				Clarity</a:t>
            </a: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73" y="1773445"/>
            <a:ext cx="2403704" cy="212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SimmsR\AppData\Local\Microsoft\Windows\Temporary Internet Files\Content.IE5\4WE5L9DK\focus-300x23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917" y="1848615"/>
            <a:ext cx="2608777" cy="205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immsR\AppData\Local\Microsoft\Windows\Temporary Internet Files\Content.IE5\XR5UM5FG\edc21f50-5a3b-11e4-8c2a-4f6b6f1167c9_0-vision-borrosa-intro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633" y="2068415"/>
            <a:ext cx="2765946" cy="18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75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 – Potential for the Long Term</a:t>
            </a:r>
            <a:endParaRPr lang="en-US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3273" y="990446"/>
            <a:ext cx="8162412" cy="372450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r>
              <a:rPr lang="en-US" sz="2200" dirty="0" smtClean="0"/>
              <a:t>Electronic, internet based      Access to detail       Customization </a:t>
            </a:r>
            <a:endParaRPr lang="en-US" sz="2200" dirty="0"/>
          </a:p>
        </p:txBody>
      </p:sp>
      <p:pic>
        <p:nvPicPr>
          <p:cNvPr id="7" name="Picture 8" descr="C:\Users\SimmsR\AppData\Local\Microsoft\Windows\Temporary Internet Files\Content.IE5\3NSH6C2P\internet-freedom-freepress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28" y="2001825"/>
            <a:ext cx="3069435" cy="170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SimmsR\AppData\Local\Microsoft\Windows\Temporary Internet Files\Content.IE5\X5KVHUNN\44_HEFESTO_Drill_Down.png.pagespeed.ce.mKTAK6FdaM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513" y="2240406"/>
            <a:ext cx="1914310" cy="146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SimmsR\AppData\Local\Microsoft\Windows\Temporary Internet Files\Content.IE5\3NSH6C2P\20080817223551!Xcode_icon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341" y="1836903"/>
            <a:ext cx="2031592" cy="203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6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Budget and Accrual Reconciliation</a:t>
            </a:r>
            <a:endParaRPr lang="en-US" sz="32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3273" y="889155"/>
            <a:ext cx="8162412" cy="372472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6051C"/>
              </a:buClr>
            </a:pPr>
            <a:r>
              <a:rPr lang="en-US" dirty="0" smtClean="0"/>
              <a:t>Goal</a:t>
            </a:r>
          </a:p>
          <a:p>
            <a:pPr lvl="1">
              <a:spcBef>
                <a:spcPct val="50000"/>
              </a:spcBef>
              <a:buClr>
                <a:srgbClr val="026C8F"/>
              </a:buClr>
            </a:pPr>
            <a:r>
              <a:rPr lang="en-US" sz="3200" dirty="0" smtClean="0">
                <a:ea typeface="Times New Roman"/>
                <a:cs typeface="Times New Roman"/>
              </a:rPr>
              <a:t>Improve the component reporting entity’s budgetary and net cost reconciliation </a:t>
            </a:r>
          </a:p>
          <a:p>
            <a:pPr marL="0" indent="0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74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Budget and Accrual Reconciliation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3273" y="958957"/>
            <a:ext cx="8162412" cy="372218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76"/>
              </a:spcBef>
              <a:buClr>
                <a:srgbClr val="E6051C"/>
              </a:buClr>
            </a:pPr>
            <a:r>
              <a:rPr lang="en-US" sz="2800" dirty="0" smtClean="0"/>
              <a:t>Board’s proposal</a:t>
            </a:r>
          </a:p>
          <a:p>
            <a:pPr lvl="1">
              <a:spcBef>
                <a:spcPts val="576"/>
              </a:spcBef>
              <a:buClr>
                <a:srgbClr val="026C8F"/>
              </a:buClr>
            </a:pPr>
            <a:r>
              <a:rPr lang="en-US" dirty="0" smtClean="0">
                <a:ea typeface="Times New Roman"/>
                <a:cs typeface="Times New Roman"/>
              </a:rPr>
              <a:t>Reconcile net outlays and net cost</a:t>
            </a:r>
          </a:p>
          <a:p>
            <a:pPr lvl="1">
              <a:spcBef>
                <a:spcPts val="576"/>
              </a:spcBef>
              <a:buClr>
                <a:srgbClr val="026C8F"/>
              </a:buClr>
            </a:pPr>
            <a:r>
              <a:rPr lang="en-US" dirty="0" smtClean="0">
                <a:ea typeface="Times New Roman"/>
                <a:cs typeface="Times New Roman"/>
              </a:rPr>
              <a:t>Present as a financial statement or as a note disclosure</a:t>
            </a:r>
          </a:p>
          <a:p>
            <a:pPr lvl="1">
              <a:spcBef>
                <a:spcPts val="576"/>
              </a:spcBef>
              <a:buClr>
                <a:srgbClr val="026C8F"/>
              </a:buClr>
            </a:pPr>
            <a:r>
              <a:rPr lang="en-US" dirty="0" smtClean="0">
                <a:ea typeface="Times New Roman"/>
                <a:cs typeface="Times New Roman"/>
              </a:rPr>
              <a:t>Include information on noncash outlays</a:t>
            </a:r>
          </a:p>
          <a:p>
            <a:pPr>
              <a:spcBef>
                <a:spcPts val="576"/>
              </a:spcBef>
              <a:buClr>
                <a:srgbClr val="026C8F"/>
              </a:buClr>
            </a:pPr>
            <a:r>
              <a:rPr lang="en-US" sz="2800" dirty="0" smtClean="0">
                <a:ea typeface="Times New Roman"/>
                <a:cs typeface="Times New Roman"/>
              </a:rPr>
              <a:t>Board deliberating comments received as of  April 2017 </a:t>
            </a:r>
          </a:p>
          <a:p>
            <a:pPr lvl="1">
              <a:spcBef>
                <a:spcPts val="576"/>
              </a:spcBef>
              <a:buClr>
                <a:srgbClr val="026C8F"/>
              </a:buClr>
            </a:pPr>
            <a:endParaRPr lang="en-US" dirty="0" smtClean="0">
              <a:ea typeface="Times New Roman"/>
              <a:cs typeface="Times New Roman"/>
            </a:endParaRPr>
          </a:p>
          <a:p>
            <a:pPr marL="0" indent="0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08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1488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Annual Input on Board Agenda</a:t>
            </a:r>
            <a:endParaRPr lang="en-US" sz="28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3273" y="1040045"/>
            <a:ext cx="8162412" cy="34202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576"/>
              </a:spcBef>
            </a:pPr>
            <a:r>
              <a:rPr lang="en-US" dirty="0" smtClean="0"/>
              <a:t>Conducted a survey in late 2016</a:t>
            </a:r>
          </a:p>
          <a:p>
            <a:pPr marL="0" indent="0">
              <a:spcBef>
                <a:spcPts val="576"/>
              </a:spcBef>
              <a:buFont typeface="Arial"/>
              <a:buNone/>
            </a:pPr>
            <a:endParaRPr lang="en-US" dirty="0" smtClean="0"/>
          </a:p>
          <a:p>
            <a:pPr marL="0">
              <a:spcBef>
                <a:spcPts val="576"/>
              </a:spcBef>
            </a:pPr>
            <a:r>
              <a:rPr lang="en-US" dirty="0" smtClean="0"/>
              <a:t>Planning for an improved survey in 2017</a:t>
            </a:r>
          </a:p>
          <a:p>
            <a:pPr marL="0">
              <a:spcBef>
                <a:spcPts val="576"/>
              </a:spcBef>
            </a:pPr>
            <a:endParaRPr lang="en-US" dirty="0" smtClean="0"/>
          </a:p>
          <a:p>
            <a:pPr marL="0">
              <a:spcBef>
                <a:spcPts val="576"/>
              </a:spcBef>
            </a:pPr>
            <a:r>
              <a:rPr lang="en-US" dirty="0" smtClean="0"/>
              <a:t>Your opportunity to provide input!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2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Contact Information</a:t>
            </a:r>
            <a:endParaRPr lang="en-US" sz="28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4387" y="970241"/>
            <a:ext cx="8162412" cy="366564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6051C"/>
              </a:buClr>
            </a:pPr>
            <a:endParaRPr lang="en-US" sz="2400" dirty="0" smtClean="0"/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400" dirty="0" smtClean="0">
                <a:ea typeface="Times New Roman"/>
                <a:cs typeface="Times New Roman"/>
              </a:rPr>
              <a:t>Wendy Payne</a:t>
            </a: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400" dirty="0" smtClean="0">
                <a:ea typeface="Times New Roman"/>
                <a:cs typeface="Times New Roman"/>
                <a:hlinkClick r:id="rId3"/>
              </a:rPr>
              <a:t>paynew@fasab.gov</a:t>
            </a:r>
            <a:endParaRPr lang="en-US" sz="24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400" dirty="0" smtClean="0">
                <a:ea typeface="Times New Roman"/>
                <a:cs typeface="Times New Roman"/>
              </a:rPr>
              <a:t>Monica R. Valentine</a:t>
            </a: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  <a:hlinkClick r:id="rId4"/>
              </a:rPr>
              <a:t>ValentineM@fasab.gov</a:t>
            </a: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</a:rPr>
              <a:t>Ross Simms</a:t>
            </a: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  <a:hlinkClick r:id="rId5"/>
              </a:rPr>
              <a:t>simmsr@fasab.gov</a:t>
            </a: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  <a:hlinkClick r:id="rId6"/>
              </a:rPr>
              <a:t>www.fasab.gov</a:t>
            </a: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</a:rPr>
              <a:t>202.512.7350</a:t>
            </a:r>
          </a:p>
          <a:p>
            <a:pPr marL="0" indent="0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40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458531" y="1000410"/>
            <a:ext cx="7771071" cy="3349625"/>
          </a:xfrm>
        </p:spPr>
        <p:txBody>
          <a:bodyPr>
            <a:normAutofit/>
          </a:bodyPr>
          <a:lstStyle/>
          <a:p>
            <a:r>
              <a:rPr lang="en-US" dirty="0" smtClean="0"/>
              <a:t>Recently Completed</a:t>
            </a:r>
          </a:p>
          <a:p>
            <a:r>
              <a:rPr lang="en-US" dirty="0" smtClean="0"/>
              <a:t>Requests for Comment</a:t>
            </a:r>
          </a:p>
          <a:p>
            <a:r>
              <a:rPr lang="en-US" dirty="0" smtClean="0"/>
              <a:t>Risk Assumed</a:t>
            </a:r>
          </a:p>
          <a:p>
            <a:r>
              <a:rPr lang="en-US" dirty="0"/>
              <a:t>Land</a:t>
            </a:r>
            <a:endParaRPr lang="en-US" dirty="0" smtClean="0"/>
          </a:p>
          <a:p>
            <a:r>
              <a:rPr lang="en-US" dirty="0" smtClean="0"/>
              <a:t>Leases</a:t>
            </a:r>
          </a:p>
          <a:p>
            <a:r>
              <a:rPr lang="en-US" dirty="0" smtClean="0"/>
              <a:t>Reporting Model</a:t>
            </a:r>
          </a:p>
          <a:p>
            <a:r>
              <a:rPr lang="en-US" dirty="0" smtClean="0"/>
              <a:t>Budget and Accrual Reconciliation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0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Recently Completed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6" y="1090911"/>
            <a:ext cx="8249665" cy="3453169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Opening Balances – for “first-time” adopters (</a:t>
            </a:r>
            <a:r>
              <a:rPr lang="en-US" sz="2000" dirty="0" smtClean="0"/>
              <a:t>SFFAS 50)</a:t>
            </a:r>
            <a:endParaRPr lang="en-US" sz="2400" dirty="0" smtClean="0"/>
          </a:p>
          <a:p>
            <a:pPr lvl="1"/>
            <a:r>
              <a:rPr lang="en-US" dirty="0" smtClean="0"/>
              <a:t>Flexibility afforded</a:t>
            </a:r>
          </a:p>
          <a:p>
            <a:pPr lvl="1"/>
            <a:r>
              <a:rPr lang="en-US" dirty="0" smtClean="0"/>
              <a:t>Implementation guidance</a:t>
            </a:r>
          </a:p>
          <a:p>
            <a:r>
              <a:rPr lang="en-US" sz="2400" dirty="0" smtClean="0"/>
              <a:t>Insurance Programs (SFFAS 51)</a:t>
            </a:r>
          </a:p>
          <a:p>
            <a:pPr lvl="1"/>
            <a:r>
              <a:rPr lang="en-US" dirty="0" smtClean="0"/>
              <a:t>Strengthens definitions, measurement and recognition</a:t>
            </a:r>
          </a:p>
          <a:p>
            <a:pPr lvl="1"/>
            <a:r>
              <a:rPr lang="en-US" dirty="0" smtClean="0"/>
              <a:t>Streamlines disclosures</a:t>
            </a:r>
          </a:p>
          <a:p>
            <a:r>
              <a:rPr lang="en-US" sz="2400" dirty="0" smtClean="0"/>
              <a:t>Tax Expenditures (SFFAS 52)</a:t>
            </a:r>
          </a:p>
          <a:p>
            <a:pPr lvl="1"/>
            <a:r>
              <a:rPr lang="en-US" dirty="0" smtClean="0"/>
              <a:t>Creates awareness and understanding</a:t>
            </a:r>
          </a:p>
          <a:p>
            <a:pPr lvl="1"/>
            <a:r>
              <a:rPr lang="en-US" dirty="0" smtClean="0"/>
              <a:t>Points to more comprehensive information </a:t>
            </a: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 for Comment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Intragovernmental Exchange Transactions</a:t>
            </a:r>
          </a:p>
          <a:p>
            <a:endParaRPr lang="en-US" sz="2800" dirty="0" smtClean="0"/>
          </a:p>
          <a:p>
            <a:r>
              <a:rPr lang="en-US" sz="2800" dirty="0" smtClean="0"/>
              <a:t>Assigning Assets to Components</a:t>
            </a:r>
          </a:p>
          <a:p>
            <a:endParaRPr lang="en-US" sz="2800" dirty="0" smtClean="0"/>
          </a:p>
          <a:p>
            <a:r>
              <a:rPr lang="en-US" sz="2800" dirty="0" smtClean="0"/>
              <a:t>Inter-entity Costing</a:t>
            </a:r>
          </a:p>
          <a:p>
            <a:endParaRPr lang="en-US" sz="2800" dirty="0" smtClean="0"/>
          </a:p>
          <a:p>
            <a:r>
              <a:rPr lang="en-US" sz="2800" dirty="0" smtClean="0"/>
              <a:t>Stewardship Investments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74458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Risk Assumed Project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1090911"/>
            <a:ext cx="8162412" cy="34531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400" dirty="0">
                <a:latin typeface="Arial" pitchFamily="-64" charset="0"/>
                <a:ea typeface="ＭＳ Ｐゴシック" pitchFamily="-64" charset="-128"/>
              </a:rPr>
              <a:t>Two Phases: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400" dirty="0">
                <a:latin typeface="Arial" pitchFamily="-64" charset="0"/>
                <a:ea typeface="ＭＳ Ｐゴシック" pitchFamily="-64" charset="-128"/>
              </a:rPr>
              <a:t> Insurance Programs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400" dirty="0">
                <a:latin typeface="Arial" pitchFamily="-64" charset="0"/>
                <a:ea typeface="ＭＳ Ｐゴシック" pitchFamily="-64" charset="-128"/>
              </a:rPr>
              <a:t> Risk Assumed Phase II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82" y="1542787"/>
            <a:ext cx="2598277" cy="2549414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31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387" y="399589"/>
            <a:ext cx="7705212" cy="43329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Insurance Programs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1090911"/>
            <a:ext cx="8162412" cy="34531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940062" y="924667"/>
            <a:ext cx="39770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defTabSz="914400"/>
            <a:r>
              <a:rPr lang="en-US" sz="2000" dirty="0">
                <a:solidFill>
                  <a:prstClr val="black"/>
                </a:solidFill>
              </a:rPr>
              <a:t>The issuance of SFFAS 51, </a:t>
            </a:r>
            <a:r>
              <a:rPr lang="en-US" sz="2000" i="1" dirty="0">
                <a:solidFill>
                  <a:prstClr val="black"/>
                </a:solidFill>
              </a:rPr>
              <a:t>Insurance Programs</a:t>
            </a:r>
            <a:r>
              <a:rPr lang="en-US" sz="2000" dirty="0">
                <a:solidFill>
                  <a:prstClr val="black"/>
                </a:solidFill>
              </a:rPr>
              <a:t>, </a:t>
            </a:r>
            <a:r>
              <a:rPr lang="en-US" sz="2000" dirty="0" smtClean="0">
                <a:solidFill>
                  <a:prstClr val="black"/>
                </a:solidFill>
              </a:rPr>
              <a:t>on </a:t>
            </a:r>
            <a:r>
              <a:rPr lang="en-US" sz="2000" dirty="0">
                <a:solidFill>
                  <a:prstClr val="black"/>
                </a:solidFill>
              </a:rPr>
              <a:t>January 18, 2017, effectively concluded the first </a:t>
            </a:r>
            <a:endParaRPr lang="en-US" sz="2000" dirty="0" smtClean="0">
              <a:solidFill>
                <a:prstClr val="black"/>
              </a:solidFill>
            </a:endParaRPr>
          </a:p>
          <a:p>
            <a:pPr lvl="1" defTabSz="914400"/>
            <a:r>
              <a:rPr lang="en-US" sz="2000" dirty="0" smtClean="0">
                <a:solidFill>
                  <a:prstClr val="black"/>
                </a:solidFill>
              </a:rPr>
              <a:t>phase </a:t>
            </a:r>
            <a:r>
              <a:rPr lang="en-US" sz="2000" dirty="0">
                <a:solidFill>
                  <a:prstClr val="black"/>
                </a:solidFill>
              </a:rPr>
              <a:t>of risk assumed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</a:p>
          <a:p>
            <a:pPr lvl="1" defTabSz="914400"/>
            <a:endParaRPr lang="en-US" sz="2000" dirty="0" smtClean="0">
              <a:solidFill>
                <a:prstClr val="black"/>
              </a:solidFill>
            </a:endParaRPr>
          </a:p>
          <a:p>
            <a:pPr lvl="1" defTabSz="914400"/>
            <a:r>
              <a:rPr lang="en-US" sz="2000" dirty="0" smtClean="0">
                <a:solidFill>
                  <a:prstClr val="black"/>
                </a:solidFill>
              </a:rPr>
              <a:t>SFFAS 51 updated </a:t>
            </a:r>
            <a:r>
              <a:rPr lang="en-US" sz="2000" dirty="0">
                <a:solidFill>
                  <a:prstClr val="black"/>
                </a:solidFill>
              </a:rPr>
              <a:t>current standards that are limited </a:t>
            </a:r>
            <a:r>
              <a:rPr lang="en-US" sz="2000" dirty="0" smtClean="0">
                <a:solidFill>
                  <a:prstClr val="black"/>
                </a:solidFill>
              </a:rPr>
              <a:t>to </a:t>
            </a:r>
            <a:r>
              <a:rPr lang="en-US" sz="2000" dirty="0">
                <a:solidFill>
                  <a:prstClr val="black"/>
                </a:solidFill>
              </a:rPr>
              <a:t>insurance contracts </a:t>
            </a:r>
            <a:r>
              <a:rPr lang="en-US" sz="2000" dirty="0" smtClean="0">
                <a:solidFill>
                  <a:prstClr val="black"/>
                </a:solidFill>
              </a:rPr>
              <a:t>and explicit </a:t>
            </a:r>
            <a:r>
              <a:rPr lang="en-US" sz="2000" dirty="0">
                <a:solidFill>
                  <a:prstClr val="black"/>
                </a:solidFill>
              </a:rPr>
              <a:t>guarantees (other than loan guarantees</a:t>
            </a:r>
            <a:r>
              <a:rPr lang="en-US" sz="2000" dirty="0" smtClean="0">
                <a:solidFill>
                  <a:prstClr val="black"/>
                </a:solidFill>
              </a:rPr>
              <a:t>). Effective FY 2019.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78" y="1263408"/>
            <a:ext cx="3432072" cy="341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387" y="399589"/>
            <a:ext cx="7705212" cy="43329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Risk Assumed II (RAII)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1090911"/>
            <a:ext cx="8277586" cy="34531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Tx/>
              <a:buNone/>
            </a:pPr>
            <a:r>
              <a:rPr lang="en-US" sz="2400" dirty="0"/>
              <a:t>Will study significant risk shocks 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Tx/>
              <a:buNone/>
            </a:pPr>
            <a:r>
              <a:rPr lang="en-US" sz="2400" dirty="0"/>
              <a:t>such as</a:t>
            </a:r>
          </a:p>
          <a:p>
            <a:pPr lvl="1"/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0204">
            <a:off x="1737457" y="2039565"/>
            <a:ext cx="2209800" cy="933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432" y="2399736"/>
            <a:ext cx="2133600" cy="13760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752" y="1090910"/>
            <a:ext cx="2600325" cy="13073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1721" y="2168904"/>
            <a:ext cx="119135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900" dirty="0" smtClean="0">
                <a:solidFill>
                  <a:srgbClr val="FF0000"/>
                </a:solidFill>
              </a:rPr>
              <a:t>Photo by SPRC.org</a:t>
            </a:r>
            <a:endParaRPr lang="en-US" sz="900" dirty="0">
              <a:solidFill>
                <a:srgbClr val="FF0000"/>
              </a:solidFill>
            </a:endParaRPr>
          </a:p>
        </p:txBody>
      </p:sp>
      <p:pic>
        <p:nvPicPr>
          <p:cNvPr id="12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588">
            <a:off x="6848223" y="2903697"/>
            <a:ext cx="2038350" cy="105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4385" y="3847886"/>
            <a:ext cx="6804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 determine accounting standards that provide concise, meaningful, and transparent information regarding the potential impact to the fiscal health of the federal government.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8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RAII Status &amp; Challenges</a:t>
            </a:r>
            <a:endParaRPr lang="en-US" sz="3600" b="1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8529" y="1050426"/>
            <a:ext cx="8162412" cy="363325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76"/>
              </a:spcBef>
              <a:spcAft>
                <a:spcPts val="600"/>
              </a:spcAft>
            </a:pPr>
            <a:r>
              <a:rPr lang="en-US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 lvl="1">
              <a:spcBef>
                <a:spcPts val="576"/>
              </a:spcBef>
              <a:spcAft>
                <a:spcPts val="600"/>
              </a:spcAft>
            </a:pP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Two roundtables</a:t>
            </a:r>
          </a:p>
          <a:p>
            <a:pPr lvl="1">
              <a:spcBef>
                <a:spcPts val="576"/>
              </a:spcBef>
              <a:spcAft>
                <a:spcPts val="600"/>
              </a:spcAft>
            </a:pPr>
            <a:r>
              <a:rPr lang="en-US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USAFacts</a:t>
            </a: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Report</a:t>
            </a:r>
            <a:r>
              <a:rPr lang="en-US" sz="6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576"/>
              </a:spcBef>
              <a:spcAft>
                <a:spcPts val="600"/>
              </a:spcAft>
            </a:pPr>
            <a:r>
              <a:rPr lang="en-US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Model for Reporting RA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Balance of Information 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Unique Risk Definitions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Measure Risks Assumed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1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sociation">
      <a:dk1>
        <a:sysClr val="windowText" lastClr="000000"/>
      </a:dk1>
      <a:lt1>
        <a:sysClr val="window" lastClr="FFFFFF"/>
      </a:lt1>
      <a:dk2>
        <a:srgbClr val="72246C"/>
      </a:dk2>
      <a:lt2>
        <a:srgbClr val="1D1D1D"/>
      </a:lt2>
      <a:accent1>
        <a:srgbClr val="B94164"/>
      </a:accent1>
      <a:accent2>
        <a:srgbClr val="F0B323"/>
      </a:accent2>
      <a:accent3>
        <a:srgbClr val="41B6E6"/>
      </a:accent3>
      <a:accent4>
        <a:srgbClr val="48A23F"/>
      </a:accent4>
      <a:accent5>
        <a:srgbClr val="672D89"/>
      </a:accent5>
      <a:accent6>
        <a:srgbClr val="DC6B2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ssociation PPT - M&amp;C Group" id="{80E4D073-58F2-47CD-93F1-F5F3B847181F}" vid="{0C10644A-ECFB-457A-A67B-84453D77E5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D9AC739FD2A34B86CD99184D027A8C" ma:contentTypeVersion="12" ma:contentTypeDescription="Create a new document." ma:contentTypeScope="" ma:versionID="ba61dc8356fbe22e128e314071690408">
  <xsd:schema xmlns:xsd="http://www.w3.org/2001/XMLSchema" xmlns:xs="http://www.w3.org/2001/XMLSchema" xmlns:p="http://schemas.microsoft.com/office/2006/metadata/properties" xmlns:ns1="http://schemas.microsoft.com/sharepoint/v3" xmlns:ns2="a0d58fbb-1605-41c4-b3c0-ab379b2144f2" targetNamespace="http://schemas.microsoft.com/office/2006/metadata/properties" ma:root="true" ma:fieldsID="a5469a183da1bdd7b2dd21f422ba90b2" ns1:_="" ns2:_="">
    <xsd:import namespace="http://schemas.microsoft.com/sharepoint/v3"/>
    <xsd:import namespace="a0d58fbb-1605-41c4-b3c0-ab379b2144f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58fbb-1605-41c4-b3c0-ab379b2144f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DA8479-8140-4B3C-A409-2EF935E88A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0d58fbb-1605-41c4-b3c0-ab379b2144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286D89-9745-4EFE-941D-20D81AB6BBEB}">
  <ds:schemaRefs>
    <ds:schemaRef ds:uri="http://purl.org/dc/terms/"/>
    <ds:schemaRef ds:uri="http://schemas.microsoft.com/office/2006/documentManagement/types"/>
    <ds:schemaRef ds:uri="http://www.w3.org/XML/1998/namespace"/>
    <ds:schemaRef ds:uri="http://schemas.microsoft.com/sharepoint/v3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a0d58fbb-1605-41c4-b3c0-ab379b2144f2"/>
  </ds:schemaRefs>
</ds:datastoreItem>
</file>

<file path=customXml/itemProps3.xml><?xml version="1.0" encoding="utf-8"?>
<ds:datastoreItem xmlns:ds="http://schemas.openxmlformats.org/officeDocument/2006/customXml" ds:itemID="{B3148290-7245-4877-9AE9-4D60344134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890</Words>
  <Application>Microsoft Office PowerPoint</Application>
  <PresentationFormat>On-screen Show (16:9)</PresentationFormat>
  <Paragraphs>242</Paragraphs>
  <Slides>29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FASAB Update</vt:lpstr>
      <vt:lpstr>Disclaimer</vt:lpstr>
      <vt:lpstr>Overview</vt:lpstr>
      <vt:lpstr>Recently Completed</vt:lpstr>
      <vt:lpstr>Requests for Comment </vt:lpstr>
      <vt:lpstr>Risk Assumed Project</vt:lpstr>
      <vt:lpstr>Insurance Programs</vt:lpstr>
      <vt:lpstr>Risk Assumed II (RAII)</vt:lpstr>
      <vt:lpstr>RAII Status &amp; Challenges</vt:lpstr>
      <vt:lpstr>Land</vt:lpstr>
      <vt:lpstr>How Do We Account for Land Now? – 2 Buckets</vt:lpstr>
      <vt:lpstr>Stewardship vs. GPP&amp;E Federal Land by Acreage (in Millions)</vt:lpstr>
      <vt:lpstr>What is the Board Considering?</vt:lpstr>
      <vt:lpstr>Proposed Land Use Categories</vt:lpstr>
      <vt:lpstr>Land Project History &amp; Tentative Timeline</vt:lpstr>
      <vt:lpstr>Leases</vt:lpstr>
      <vt:lpstr>Leases</vt:lpstr>
      <vt:lpstr>Leases</vt:lpstr>
      <vt:lpstr>Leases</vt:lpstr>
      <vt:lpstr>Reporting Model</vt:lpstr>
      <vt:lpstr>Reporting Model</vt:lpstr>
      <vt:lpstr>Reporting Model</vt:lpstr>
      <vt:lpstr>Reporting Model</vt:lpstr>
      <vt:lpstr>Reporting Model – Potential for the Long Term</vt:lpstr>
      <vt:lpstr>Budget and Accrual Reconciliation</vt:lpstr>
      <vt:lpstr>Budget and Accrual Reconciliation</vt:lpstr>
      <vt:lpstr>PowerPoint Presentation</vt:lpstr>
      <vt:lpstr>Annual Input on Board Agenda</vt:lpstr>
      <vt:lpstr>Contact Information</vt:lpstr>
    </vt:vector>
  </TitlesOfParts>
  <Company>Infinia Group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a business leader, not a number cruncher</dc:title>
  <dc:creator>Amy Ross</dc:creator>
  <cp:lastModifiedBy>Wendy Payne</cp:lastModifiedBy>
  <cp:revision>25</cp:revision>
  <dcterms:created xsi:type="dcterms:W3CDTF">2017-04-19T19:56:34Z</dcterms:created>
  <dcterms:modified xsi:type="dcterms:W3CDTF">2018-02-28T15:37:39Z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0x010100EDD9AC739FD2A34B86CD99184D027A8C</vt:lpwstr>
  </property>
</Properties>
</file>