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53" r:id="rId1"/>
    <p:sldMasterId id="2147484068" r:id="rId2"/>
  </p:sldMasterIdLst>
  <p:notesMasterIdLst>
    <p:notesMasterId r:id="rId36"/>
  </p:notesMasterIdLst>
  <p:handoutMasterIdLst>
    <p:handoutMasterId r:id="rId37"/>
  </p:handoutMasterIdLst>
  <p:sldIdLst>
    <p:sldId id="311" r:id="rId3"/>
    <p:sldId id="303" r:id="rId4"/>
    <p:sldId id="287" r:id="rId5"/>
    <p:sldId id="288" r:id="rId6"/>
    <p:sldId id="289" r:id="rId7"/>
    <p:sldId id="312" r:id="rId8"/>
    <p:sldId id="313" r:id="rId9"/>
    <p:sldId id="314" r:id="rId10"/>
    <p:sldId id="315" r:id="rId11"/>
    <p:sldId id="316" r:id="rId12"/>
    <p:sldId id="297" r:id="rId13"/>
    <p:sldId id="306" r:id="rId14"/>
    <p:sldId id="307" r:id="rId15"/>
    <p:sldId id="308" r:id="rId16"/>
    <p:sldId id="309" r:id="rId17"/>
    <p:sldId id="310" r:id="rId18"/>
    <p:sldId id="298" r:id="rId19"/>
    <p:sldId id="299" r:id="rId20"/>
    <p:sldId id="300" r:id="rId21"/>
    <p:sldId id="301" r:id="rId22"/>
    <p:sldId id="273" r:id="rId23"/>
    <p:sldId id="305" r:id="rId24"/>
    <p:sldId id="278" r:id="rId25"/>
    <p:sldId id="279" r:id="rId26"/>
    <p:sldId id="280" r:id="rId27"/>
    <p:sldId id="281" r:id="rId28"/>
    <p:sldId id="282" r:id="rId29"/>
    <p:sldId id="283" r:id="rId30"/>
    <p:sldId id="284" r:id="rId31"/>
    <p:sldId id="304" r:id="rId32"/>
    <p:sldId id="286" r:id="rId33"/>
    <p:sldId id="302" r:id="rId34"/>
    <p:sldId id="285"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124E"/>
    <a:srgbClr val="521E78"/>
    <a:srgbClr val="1E667A"/>
    <a:srgbClr val="444F51"/>
    <a:srgbClr val="000000"/>
    <a:srgbClr val="D8D1C7"/>
    <a:srgbClr val="0A1C4F"/>
    <a:srgbClr val="A003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9" autoAdjust="0"/>
    <p:restoredTop sz="94692" autoAdjust="0"/>
  </p:normalViewPr>
  <p:slideViewPr>
    <p:cSldViewPr snapToGrid="0" snapToObjects="1">
      <p:cViewPr varScale="1">
        <p:scale>
          <a:sx n="77" d="100"/>
          <a:sy n="77" d="100"/>
        </p:scale>
        <p:origin x="-10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5" d="100"/>
          <a:sy n="105" d="100"/>
        </p:scale>
        <p:origin x="-42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377612520657139E-2"/>
          <c:y val="5.594868857103627E-2"/>
          <c:w val="0.94169874599008452"/>
          <c:h val="0.6687099259092103"/>
        </c:manualLayout>
      </c:layout>
      <c:barChart>
        <c:barDir val="bar"/>
        <c:grouping val="clustered"/>
        <c:varyColors val="0"/>
        <c:ser>
          <c:idx val="0"/>
          <c:order val="0"/>
          <c:tx>
            <c:strRef>
              <c:f>Sheet1!$B$1</c:f>
              <c:strCache>
                <c:ptCount val="1"/>
                <c:pt idx="0">
                  <c:v>G-PP&amp;E</c:v>
                </c:pt>
              </c:strCache>
            </c:strRef>
          </c:tx>
          <c:spPr>
            <a:solidFill>
              <a:schemeClr val="accent1"/>
            </a:solidFill>
            <a:ln>
              <a:noFill/>
            </a:ln>
            <a:effectLst/>
          </c:spPr>
          <c:invertIfNegative val="0"/>
          <c:cat>
            <c:numRef>
              <c:f>Sheet1!$A$2</c:f>
              <c:numCache>
                <c:formatCode>m/d/yyyy</c:formatCode>
                <c:ptCount val="1"/>
              </c:numCache>
            </c:numRef>
          </c:cat>
          <c:val>
            <c:numRef>
              <c:f>Sheet1!$B$2</c:f>
              <c:numCache>
                <c:formatCode>General</c:formatCode>
                <c:ptCount val="1"/>
                <c:pt idx="0">
                  <c:v>49</c:v>
                </c:pt>
              </c:numCache>
            </c:numRef>
          </c:val>
        </c:ser>
        <c:ser>
          <c:idx val="1"/>
          <c:order val="1"/>
          <c:tx>
            <c:strRef>
              <c:f>Sheet1!$C$1</c:f>
              <c:strCache>
                <c:ptCount val="1"/>
                <c:pt idx="0">
                  <c:v>Stewardship</c:v>
                </c:pt>
              </c:strCache>
            </c:strRef>
          </c:tx>
          <c:spPr>
            <a:solidFill>
              <a:schemeClr val="tx1">
                <a:lumMod val="75000"/>
                <a:lumOff val="25000"/>
              </a:schemeClr>
            </a:solidFill>
            <a:ln>
              <a:noFill/>
            </a:ln>
            <a:effectLst/>
          </c:spPr>
          <c:invertIfNegative val="0"/>
          <c:cat>
            <c:numRef>
              <c:f>Sheet1!$A$2</c:f>
              <c:numCache>
                <c:formatCode>m/d/yyyy</c:formatCode>
                <c:ptCount val="1"/>
              </c:numCache>
            </c:numRef>
          </c:cat>
          <c:val>
            <c:numRef>
              <c:f>Sheet1!$C$2</c:f>
              <c:numCache>
                <c:formatCode>General</c:formatCode>
                <c:ptCount val="1"/>
                <c:pt idx="0">
                  <c:v>553</c:v>
                </c:pt>
              </c:numCache>
            </c:numRef>
          </c:val>
        </c:ser>
        <c:dLbls>
          <c:showLegendKey val="0"/>
          <c:showVal val="0"/>
          <c:showCatName val="0"/>
          <c:showSerName val="0"/>
          <c:showPercent val="0"/>
          <c:showBubbleSize val="0"/>
        </c:dLbls>
        <c:gapWidth val="150"/>
        <c:axId val="378915072"/>
        <c:axId val="378974208"/>
      </c:barChart>
      <c:catAx>
        <c:axId val="378915072"/>
        <c:scaling>
          <c:orientation val="minMax"/>
        </c:scaling>
        <c:delete val="0"/>
        <c:axPos val="l"/>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78974208"/>
        <c:crosses val="autoZero"/>
        <c:auto val="1"/>
        <c:lblAlgn val="ctr"/>
        <c:lblOffset val="100"/>
        <c:noMultiLvlLbl val="0"/>
      </c:catAx>
      <c:valAx>
        <c:axId val="3789742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789150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A5C99F-0844-4CC2-842A-F94529577A1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DE115C7-1F79-4A01-990B-B813B5CCE55C}">
      <dgm:prSet phldrT="[Text]" custT="1"/>
      <dgm:spPr>
        <a:solidFill>
          <a:srgbClr val="009999"/>
        </a:solidFill>
      </dgm:spPr>
      <dgm:t>
        <a:bodyPr/>
        <a:lstStyle/>
        <a:p>
          <a:r>
            <a:rPr lang="en-US" sz="1400" dirty="0" smtClean="0"/>
            <a:t>July 2016</a:t>
          </a:r>
          <a:endParaRPr lang="en-US" sz="1400" dirty="0"/>
        </a:p>
      </dgm:t>
    </dgm:pt>
    <dgm:pt modelId="{7F36BEC2-C11B-432E-B43E-AFDAFDC0C5A5}" type="parTrans" cxnId="{FBF9799C-9DE9-40A1-A1EA-2C465211DA15}">
      <dgm:prSet/>
      <dgm:spPr/>
      <dgm:t>
        <a:bodyPr/>
        <a:lstStyle/>
        <a:p>
          <a:endParaRPr lang="en-US"/>
        </a:p>
      </dgm:t>
    </dgm:pt>
    <dgm:pt modelId="{A1274734-17D0-4C87-8FF9-533F959066D1}" type="sibTrans" cxnId="{FBF9799C-9DE9-40A1-A1EA-2C465211DA15}">
      <dgm:prSet/>
      <dgm:spPr/>
      <dgm:t>
        <a:bodyPr/>
        <a:lstStyle/>
        <a:p>
          <a:endParaRPr lang="en-US"/>
        </a:p>
      </dgm:t>
    </dgm:pt>
    <dgm:pt modelId="{4AB34C3D-EF57-401F-9458-1A80B021BAC1}">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200" dirty="0" smtClean="0"/>
            <a:t>August 2016 – April 2017 - Staff works with Task Force</a:t>
          </a:r>
        </a:p>
      </dgm:t>
    </dgm:pt>
    <dgm:pt modelId="{F5A3002D-F180-41CA-BCC5-94C5D95B5E1B}" type="parTrans" cxnId="{DE868B4C-9C17-4311-8CB9-6D9D19BADD02}">
      <dgm:prSet/>
      <dgm:spPr/>
      <dgm:t>
        <a:bodyPr/>
        <a:lstStyle/>
        <a:p>
          <a:endParaRPr lang="en-US"/>
        </a:p>
      </dgm:t>
    </dgm:pt>
    <dgm:pt modelId="{46D3085B-4554-424A-80E2-B115A6FD009E}" type="sibTrans" cxnId="{DE868B4C-9C17-4311-8CB9-6D9D19BADD02}">
      <dgm:prSet/>
      <dgm:spPr/>
      <dgm:t>
        <a:bodyPr/>
        <a:lstStyle/>
        <a:p>
          <a:endParaRPr lang="en-US"/>
        </a:p>
      </dgm:t>
    </dgm:pt>
    <dgm:pt modelId="{0E86D6E6-8F83-4A45-AE85-36497A6EC124}">
      <dgm:prSet custT="1"/>
      <dgm:spPr/>
      <dgm:t>
        <a:bodyPr/>
        <a:lstStyle/>
        <a:p>
          <a:r>
            <a:rPr lang="en-US" sz="1200" dirty="0" smtClean="0"/>
            <a:t>Further developed nonfinancial (for example, acreage) reporting recommendations</a:t>
          </a:r>
          <a:endParaRPr lang="en-US" sz="1200" dirty="0"/>
        </a:p>
      </dgm:t>
    </dgm:pt>
    <dgm:pt modelId="{C5DB8EC6-93DF-457A-A8C3-8957C562390A}" type="parTrans" cxnId="{D8DDB3A7-73F5-486B-9861-8CAAFE8CE280}">
      <dgm:prSet/>
      <dgm:spPr/>
      <dgm:t>
        <a:bodyPr/>
        <a:lstStyle/>
        <a:p>
          <a:endParaRPr lang="en-US"/>
        </a:p>
      </dgm:t>
    </dgm:pt>
    <dgm:pt modelId="{60014783-0C89-4780-B6B2-ECF4B705B507}" type="sibTrans" cxnId="{D8DDB3A7-73F5-486B-9861-8CAAFE8CE280}">
      <dgm:prSet/>
      <dgm:spPr/>
      <dgm:t>
        <a:bodyPr/>
        <a:lstStyle/>
        <a:p>
          <a:endParaRPr lang="en-US"/>
        </a:p>
      </dgm:t>
    </dgm:pt>
    <dgm:pt modelId="{1934EC16-3F90-4DDB-B348-26BA6A63ECF1}">
      <dgm:prSet custT="1"/>
      <dgm:spPr/>
      <dgm:t>
        <a:bodyPr/>
        <a:lstStyle/>
        <a:p>
          <a:endParaRPr lang="en-US" sz="1200" dirty="0"/>
        </a:p>
      </dgm:t>
    </dgm:pt>
    <dgm:pt modelId="{B6B0D28C-9351-4FEE-8592-E362A99FA435}" type="parTrans" cxnId="{C3125750-E386-44D1-A107-1B715DC96020}">
      <dgm:prSet/>
      <dgm:spPr/>
      <dgm:t>
        <a:bodyPr/>
        <a:lstStyle/>
        <a:p>
          <a:endParaRPr lang="en-US"/>
        </a:p>
      </dgm:t>
    </dgm:pt>
    <dgm:pt modelId="{27DBE6A4-7E1D-4B4A-B8C2-64A4C175889B}" type="sibTrans" cxnId="{C3125750-E386-44D1-A107-1B715DC96020}">
      <dgm:prSet/>
      <dgm:spPr/>
      <dgm:t>
        <a:bodyPr/>
        <a:lstStyle/>
        <a:p>
          <a:endParaRPr lang="en-US"/>
        </a:p>
      </dgm:t>
    </dgm:pt>
    <dgm:pt modelId="{67E69F84-9379-4884-B36B-D1D3122ACF34}">
      <dgm:prSet custT="1"/>
      <dgm:spPr>
        <a:solidFill>
          <a:srgbClr val="009999"/>
        </a:solidFill>
      </dgm:spPr>
      <dgm:t>
        <a:bodyPr/>
        <a:lstStyle/>
        <a:p>
          <a:r>
            <a:rPr lang="en-US" sz="1400" dirty="0" smtClean="0"/>
            <a:t>May 2017 – August 2017</a:t>
          </a:r>
        </a:p>
      </dgm:t>
    </dgm:pt>
    <dgm:pt modelId="{3603AD82-7FB2-4E3C-B7CD-0FA46BBBC88A}" type="parTrans" cxnId="{03D51F77-1BC7-4DC6-99D3-85ED81E9AA82}">
      <dgm:prSet/>
      <dgm:spPr/>
      <dgm:t>
        <a:bodyPr/>
        <a:lstStyle/>
        <a:p>
          <a:endParaRPr lang="en-US"/>
        </a:p>
      </dgm:t>
    </dgm:pt>
    <dgm:pt modelId="{A66B660F-2BC1-41AA-B903-793012BE8CBD}" type="sibTrans" cxnId="{03D51F77-1BC7-4DC6-99D3-85ED81E9AA82}">
      <dgm:prSet/>
      <dgm:spPr/>
      <dgm:t>
        <a:bodyPr/>
        <a:lstStyle/>
        <a:p>
          <a:endParaRPr lang="en-US"/>
        </a:p>
      </dgm:t>
    </dgm:pt>
    <dgm:pt modelId="{6227B4EA-A841-42E1-B1FF-478AF9394989}">
      <dgm:prSet custT="1"/>
      <dgm:spPr/>
      <dgm:t>
        <a:bodyPr/>
        <a:lstStyle/>
        <a:p>
          <a:r>
            <a:rPr lang="en-US" sz="1200" dirty="0" smtClean="0"/>
            <a:t>Finalize and issue exposure draft</a:t>
          </a:r>
          <a:endParaRPr lang="en-US" sz="1200" dirty="0"/>
        </a:p>
      </dgm:t>
    </dgm:pt>
    <dgm:pt modelId="{31301F8F-C5E3-45B2-A948-33DB04FB32B4}" type="parTrans" cxnId="{549D8FC1-DF21-4873-8726-B0EE66CD8B7C}">
      <dgm:prSet/>
      <dgm:spPr/>
      <dgm:t>
        <a:bodyPr/>
        <a:lstStyle/>
        <a:p>
          <a:endParaRPr lang="en-US"/>
        </a:p>
      </dgm:t>
    </dgm:pt>
    <dgm:pt modelId="{BCE1CF21-2BDF-41E3-9212-8A03C2F34B2A}" type="sibTrans" cxnId="{549D8FC1-DF21-4873-8726-B0EE66CD8B7C}">
      <dgm:prSet/>
      <dgm:spPr/>
      <dgm:t>
        <a:bodyPr/>
        <a:lstStyle/>
        <a:p>
          <a:endParaRPr lang="en-US"/>
        </a:p>
      </dgm:t>
    </dgm:pt>
    <dgm:pt modelId="{B2C85001-AF73-43E8-9EE4-6A84F2997027}">
      <dgm:prSet custT="1"/>
      <dgm:spPr>
        <a:solidFill>
          <a:srgbClr val="009999"/>
        </a:solidFill>
      </dgm:spPr>
      <dgm:t>
        <a:bodyPr/>
        <a:lstStyle/>
        <a:p>
          <a:r>
            <a:rPr lang="en-US" sz="1400" dirty="0" smtClean="0"/>
            <a:t>December 2017 – April 2018</a:t>
          </a:r>
        </a:p>
      </dgm:t>
    </dgm:pt>
    <dgm:pt modelId="{A3493CBB-2BCC-4C32-B26B-F54C01FD426B}" type="parTrans" cxnId="{685AAA60-0A42-4695-A5C6-D924AE7FDDF6}">
      <dgm:prSet/>
      <dgm:spPr/>
      <dgm:t>
        <a:bodyPr/>
        <a:lstStyle/>
        <a:p>
          <a:endParaRPr lang="en-US"/>
        </a:p>
      </dgm:t>
    </dgm:pt>
    <dgm:pt modelId="{7544D969-1EFE-449D-A9DD-68F1C27E5B0B}" type="sibTrans" cxnId="{685AAA60-0A42-4695-A5C6-D924AE7FDDF6}">
      <dgm:prSet/>
      <dgm:spPr/>
      <dgm:t>
        <a:bodyPr/>
        <a:lstStyle/>
        <a:p>
          <a:endParaRPr lang="en-US"/>
        </a:p>
      </dgm:t>
    </dgm:pt>
    <dgm:pt modelId="{C0FD3526-13B7-48E8-B230-CE5424C08C8E}">
      <dgm:prSet custT="1"/>
      <dgm:spPr/>
      <dgm:t>
        <a:bodyPr/>
        <a:lstStyle/>
        <a:p>
          <a:r>
            <a:rPr lang="en-US" sz="1200" dirty="0" smtClean="0"/>
            <a:t>Finalize guidance or standards</a:t>
          </a:r>
          <a:endParaRPr lang="en-US" sz="1200" dirty="0"/>
        </a:p>
      </dgm:t>
    </dgm:pt>
    <dgm:pt modelId="{000D59B8-8CA9-4971-BD47-CE1BC410BDD8}" type="parTrans" cxnId="{C8198EAE-ABF8-43C5-BD59-7DE2973FB733}">
      <dgm:prSet/>
      <dgm:spPr/>
      <dgm:t>
        <a:bodyPr/>
        <a:lstStyle/>
        <a:p>
          <a:endParaRPr lang="en-US"/>
        </a:p>
      </dgm:t>
    </dgm:pt>
    <dgm:pt modelId="{DEF9C785-B03E-40F0-92D4-AD71368EF0A7}" type="sibTrans" cxnId="{C8198EAE-ABF8-43C5-BD59-7DE2973FB733}">
      <dgm:prSet/>
      <dgm:spPr/>
      <dgm:t>
        <a:bodyPr/>
        <a:lstStyle/>
        <a:p>
          <a:endParaRPr lang="en-US"/>
        </a:p>
      </dgm:t>
    </dgm:pt>
    <dgm:pt modelId="{819C0098-2556-4448-9896-FB6918E263C1}" type="pres">
      <dgm:prSet presAssocID="{0AA5C99F-0844-4CC2-842A-F94529577A1A}" presName="linear" presStyleCnt="0">
        <dgm:presLayoutVars>
          <dgm:dir/>
          <dgm:animLvl val="lvl"/>
          <dgm:resizeHandles val="exact"/>
        </dgm:presLayoutVars>
      </dgm:prSet>
      <dgm:spPr/>
      <dgm:t>
        <a:bodyPr/>
        <a:lstStyle/>
        <a:p>
          <a:endParaRPr lang="en-US"/>
        </a:p>
      </dgm:t>
    </dgm:pt>
    <dgm:pt modelId="{A92E7F4B-E8F6-46D6-A0DF-553E0F235F70}" type="pres">
      <dgm:prSet presAssocID="{9DE115C7-1F79-4A01-990B-B813B5CCE55C}" presName="parentLin" presStyleCnt="0"/>
      <dgm:spPr/>
    </dgm:pt>
    <dgm:pt modelId="{73C07296-CDC1-4DAE-B5F0-1877BF16EA98}" type="pres">
      <dgm:prSet presAssocID="{9DE115C7-1F79-4A01-990B-B813B5CCE55C}" presName="parentLeftMargin" presStyleLbl="node1" presStyleIdx="0" presStyleCnt="4"/>
      <dgm:spPr/>
      <dgm:t>
        <a:bodyPr/>
        <a:lstStyle/>
        <a:p>
          <a:endParaRPr lang="en-US"/>
        </a:p>
      </dgm:t>
    </dgm:pt>
    <dgm:pt modelId="{F3676E75-10EC-4DE2-900A-BC3EE44F7A81}" type="pres">
      <dgm:prSet presAssocID="{9DE115C7-1F79-4A01-990B-B813B5CCE55C}" presName="parentText" presStyleLbl="node1" presStyleIdx="0" presStyleCnt="4" custLinFactNeighborY="-15322">
        <dgm:presLayoutVars>
          <dgm:chMax val="0"/>
          <dgm:bulletEnabled val="1"/>
        </dgm:presLayoutVars>
      </dgm:prSet>
      <dgm:spPr/>
      <dgm:t>
        <a:bodyPr/>
        <a:lstStyle/>
        <a:p>
          <a:endParaRPr lang="en-US"/>
        </a:p>
      </dgm:t>
    </dgm:pt>
    <dgm:pt modelId="{DCC827E0-1CEF-4441-A324-3EAF861B4274}" type="pres">
      <dgm:prSet presAssocID="{9DE115C7-1F79-4A01-990B-B813B5CCE55C}" presName="negativeSpace" presStyleCnt="0"/>
      <dgm:spPr/>
    </dgm:pt>
    <dgm:pt modelId="{AA6633A2-4ED8-49F5-B74C-3D45D41118D2}" type="pres">
      <dgm:prSet presAssocID="{9DE115C7-1F79-4A01-990B-B813B5CCE55C}" presName="childText" presStyleLbl="conFgAcc1" presStyleIdx="0" presStyleCnt="4">
        <dgm:presLayoutVars>
          <dgm:bulletEnabled val="1"/>
        </dgm:presLayoutVars>
      </dgm:prSet>
      <dgm:spPr/>
      <dgm:t>
        <a:bodyPr/>
        <a:lstStyle/>
        <a:p>
          <a:endParaRPr lang="en-US"/>
        </a:p>
      </dgm:t>
    </dgm:pt>
    <dgm:pt modelId="{5F2BBFA3-7CBC-4FD8-B058-02FD7C2ADFE8}" type="pres">
      <dgm:prSet presAssocID="{A1274734-17D0-4C87-8FF9-533F959066D1}" presName="spaceBetweenRectangles" presStyleCnt="0"/>
      <dgm:spPr/>
    </dgm:pt>
    <dgm:pt modelId="{E1F94388-8CBE-47F6-9D5F-A88C5DF3BDE5}" type="pres">
      <dgm:prSet presAssocID="{0E86D6E6-8F83-4A45-AE85-36497A6EC124}" presName="parentLin" presStyleCnt="0"/>
      <dgm:spPr/>
    </dgm:pt>
    <dgm:pt modelId="{19AAB051-F044-472B-922C-42060242041B}" type="pres">
      <dgm:prSet presAssocID="{0E86D6E6-8F83-4A45-AE85-36497A6EC124}" presName="parentLeftMargin" presStyleLbl="node1" presStyleIdx="0" presStyleCnt="4"/>
      <dgm:spPr/>
      <dgm:t>
        <a:bodyPr/>
        <a:lstStyle/>
        <a:p>
          <a:endParaRPr lang="en-US"/>
        </a:p>
      </dgm:t>
    </dgm:pt>
    <dgm:pt modelId="{2302C1A4-ECC4-4563-9817-621191B2CB3D}" type="pres">
      <dgm:prSet presAssocID="{0E86D6E6-8F83-4A45-AE85-36497A6EC124}" presName="parentText" presStyleLbl="node1" presStyleIdx="1" presStyleCnt="4">
        <dgm:presLayoutVars>
          <dgm:chMax val="0"/>
          <dgm:bulletEnabled val="1"/>
        </dgm:presLayoutVars>
      </dgm:prSet>
      <dgm:spPr/>
      <dgm:t>
        <a:bodyPr/>
        <a:lstStyle/>
        <a:p>
          <a:endParaRPr lang="en-US"/>
        </a:p>
      </dgm:t>
    </dgm:pt>
    <dgm:pt modelId="{EEB47D7D-E809-4C10-8A10-F10140592058}" type="pres">
      <dgm:prSet presAssocID="{0E86D6E6-8F83-4A45-AE85-36497A6EC124}" presName="negativeSpace" presStyleCnt="0"/>
      <dgm:spPr/>
    </dgm:pt>
    <dgm:pt modelId="{73180F1F-FD86-4131-BF27-10195C177076}" type="pres">
      <dgm:prSet presAssocID="{0E86D6E6-8F83-4A45-AE85-36497A6EC124}" presName="childText" presStyleLbl="conFgAcc1" presStyleIdx="1" presStyleCnt="4">
        <dgm:presLayoutVars>
          <dgm:bulletEnabled val="1"/>
        </dgm:presLayoutVars>
      </dgm:prSet>
      <dgm:spPr/>
      <dgm:t>
        <a:bodyPr/>
        <a:lstStyle/>
        <a:p>
          <a:endParaRPr lang="en-US"/>
        </a:p>
      </dgm:t>
    </dgm:pt>
    <dgm:pt modelId="{D744ADA9-E077-470F-9ADD-68E136DBAA3A}" type="pres">
      <dgm:prSet presAssocID="{60014783-0C89-4780-B6B2-ECF4B705B507}" presName="spaceBetweenRectangles" presStyleCnt="0"/>
      <dgm:spPr/>
    </dgm:pt>
    <dgm:pt modelId="{6D1F2B52-7CE0-4C06-994E-F9CF94916E03}" type="pres">
      <dgm:prSet presAssocID="{67E69F84-9379-4884-B36B-D1D3122ACF34}" presName="parentLin" presStyleCnt="0"/>
      <dgm:spPr/>
    </dgm:pt>
    <dgm:pt modelId="{62B947F1-65C4-4F7E-B059-872025A1B6BE}" type="pres">
      <dgm:prSet presAssocID="{67E69F84-9379-4884-B36B-D1D3122ACF34}" presName="parentLeftMargin" presStyleLbl="node1" presStyleIdx="1" presStyleCnt="4"/>
      <dgm:spPr/>
      <dgm:t>
        <a:bodyPr/>
        <a:lstStyle/>
        <a:p>
          <a:endParaRPr lang="en-US"/>
        </a:p>
      </dgm:t>
    </dgm:pt>
    <dgm:pt modelId="{2BB86492-7906-43DC-82FB-6A63FC1697CE}" type="pres">
      <dgm:prSet presAssocID="{67E69F84-9379-4884-B36B-D1D3122ACF34}" presName="parentText" presStyleLbl="node1" presStyleIdx="2" presStyleCnt="4">
        <dgm:presLayoutVars>
          <dgm:chMax val="0"/>
          <dgm:bulletEnabled val="1"/>
        </dgm:presLayoutVars>
      </dgm:prSet>
      <dgm:spPr/>
      <dgm:t>
        <a:bodyPr/>
        <a:lstStyle/>
        <a:p>
          <a:endParaRPr lang="en-US"/>
        </a:p>
      </dgm:t>
    </dgm:pt>
    <dgm:pt modelId="{6E53CF3D-9511-449C-A8F0-EF4CDE1E13FD}" type="pres">
      <dgm:prSet presAssocID="{67E69F84-9379-4884-B36B-D1D3122ACF34}" presName="negativeSpace" presStyleCnt="0"/>
      <dgm:spPr/>
    </dgm:pt>
    <dgm:pt modelId="{7036C975-1462-4C70-9D6B-060A69461A88}" type="pres">
      <dgm:prSet presAssocID="{67E69F84-9379-4884-B36B-D1D3122ACF34}" presName="childText" presStyleLbl="conFgAcc1" presStyleIdx="2" presStyleCnt="4">
        <dgm:presLayoutVars>
          <dgm:bulletEnabled val="1"/>
        </dgm:presLayoutVars>
      </dgm:prSet>
      <dgm:spPr/>
      <dgm:t>
        <a:bodyPr/>
        <a:lstStyle/>
        <a:p>
          <a:endParaRPr lang="en-US"/>
        </a:p>
      </dgm:t>
    </dgm:pt>
    <dgm:pt modelId="{F3380E46-E206-45E1-9875-CB7597981868}" type="pres">
      <dgm:prSet presAssocID="{A66B660F-2BC1-41AA-B903-793012BE8CBD}" presName="spaceBetweenRectangles" presStyleCnt="0"/>
      <dgm:spPr/>
    </dgm:pt>
    <dgm:pt modelId="{E35FADE0-1E61-4003-B284-CDFD6204ACED}" type="pres">
      <dgm:prSet presAssocID="{B2C85001-AF73-43E8-9EE4-6A84F2997027}" presName="parentLin" presStyleCnt="0"/>
      <dgm:spPr/>
    </dgm:pt>
    <dgm:pt modelId="{F6DCADF9-BAB7-455B-8764-04B8DC15112B}" type="pres">
      <dgm:prSet presAssocID="{B2C85001-AF73-43E8-9EE4-6A84F2997027}" presName="parentLeftMargin" presStyleLbl="node1" presStyleIdx="2" presStyleCnt="4"/>
      <dgm:spPr/>
      <dgm:t>
        <a:bodyPr/>
        <a:lstStyle/>
        <a:p>
          <a:endParaRPr lang="en-US"/>
        </a:p>
      </dgm:t>
    </dgm:pt>
    <dgm:pt modelId="{F2964A50-9566-4220-B241-A0D801B267A4}" type="pres">
      <dgm:prSet presAssocID="{B2C85001-AF73-43E8-9EE4-6A84F2997027}" presName="parentText" presStyleLbl="node1" presStyleIdx="3" presStyleCnt="4">
        <dgm:presLayoutVars>
          <dgm:chMax val="0"/>
          <dgm:bulletEnabled val="1"/>
        </dgm:presLayoutVars>
      </dgm:prSet>
      <dgm:spPr/>
      <dgm:t>
        <a:bodyPr/>
        <a:lstStyle/>
        <a:p>
          <a:endParaRPr lang="en-US"/>
        </a:p>
      </dgm:t>
    </dgm:pt>
    <dgm:pt modelId="{5C415252-ECA6-430E-9E85-2A708B30700B}" type="pres">
      <dgm:prSet presAssocID="{B2C85001-AF73-43E8-9EE4-6A84F2997027}" presName="negativeSpace" presStyleCnt="0"/>
      <dgm:spPr/>
    </dgm:pt>
    <dgm:pt modelId="{08499F5D-C79F-45DC-8B6B-59E3F8A8DE21}" type="pres">
      <dgm:prSet presAssocID="{B2C85001-AF73-43E8-9EE4-6A84F2997027}" presName="childText" presStyleLbl="conFgAcc1" presStyleIdx="3" presStyleCnt="4">
        <dgm:presLayoutVars>
          <dgm:bulletEnabled val="1"/>
        </dgm:presLayoutVars>
      </dgm:prSet>
      <dgm:spPr/>
      <dgm:t>
        <a:bodyPr/>
        <a:lstStyle/>
        <a:p>
          <a:endParaRPr lang="en-US"/>
        </a:p>
      </dgm:t>
    </dgm:pt>
  </dgm:ptLst>
  <dgm:cxnLst>
    <dgm:cxn modelId="{419CC2A1-7E6D-43B3-839A-554E4E65FB28}" type="presOf" srcId="{4AB34C3D-EF57-401F-9458-1A80B021BAC1}" destId="{AA6633A2-4ED8-49F5-B74C-3D45D41118D2}" srcOrd="0" destOrd="0" presId="urn:microsoft.com/office/officeart/2005/8/layout/list1"/>
    <dgm:cxn modelId="{D2590F53-E4D8-4A5E-97A8-E2F875AD6127}" type="presOf" srcId="{67E69F84-9379-4884-B36B-D1D3122ACF34}" destId="{62B947F1-65C4-4F7E-B059-872025A1B6BE}" srcOrd="0" destOrd="0" presId="urn:microsoft.com/office/officeart/2005/8/layout/list1"/>
    <dgm:cxn modelId="{C8198EAE-ABF8-43C5-BD59-7DE2973FB733}" srcId="{B2C85001-AF73-43E8-9EE4-6A84F2997027}" destId="{C0FD3526-13B7-48E8-B230-CE5424C08C8E}" srcOrd="0" destOrd="0" parTransId="{000D59B8-8CA9-4971-BD47-CE1BC410BDD8}" sibTransId="{DEF9C785-B03E-40F0-92D4-AD71368EF0A7}"/>
    <dgm:cxn modelId="{685D3D5C-6734-4888-951E-27992A9C5969}" type="presOf" srcId="{1934EC16-3F90-4DDB-B348-26BA6A63ECF1}" destId="{73180F1F-FD86-4131-BF27-10195C177076}" srcOrd="0" destOrd="0" presId="urn:microsoft.com/office/officeart/2005/8/layout/list1"/>
    <dgm:cxn modelId="{549D8FC1-DF21-4873-8726-B0EE66CD8B7C}" srcId="{67E69F84-9379-4884-B36B-D1D3122ACF34}" destId="{6227B4EA-A841-42E1-B1FF-478AF9394989}" srcOrd="0" destOrd="0" parTransId="{31301F8F-C5E3-45B2-A948-33DB04FB32B4}" sibTransId="{BCE1CF21-2BDF-41E3-9212-8A03C2F34B2A}"/>
    <dgm:cxn modelId="{DC9EAC9E-9C7B-4341-BA01-93C3654D84B4}" type="presOf" srcId="{0E86D6E6-8F83-4A45-AE85-36497A6EC124}" destId="{19AAB051-F044-472B-922C-42060242041B}" srcOrd="0" destOrd="0" presId="urn:microsoft.com/office/officeart/2005/8/layout/list1"/>
    <dgm:cxn modelId="{DE868B4C-9C17-4311-8CB9-6D9D19BADD02}" srcId="{9DE115C7-1F79-4A01-990B-B813B5CCE55C}" destId="{4AB34C3D-EF57-401F-9458-1A80B021BAC1}" srcOrd="0" destOrd="0" parTransId="{F5A3002D-F180-41CA-BCC5-94C5D95B5E1B}" sibTransId="{46D3085B-4554-424A-80E2-B115A6FD009E}"/>
    <dgm:cxn modelId="{FBF9799C-9DE9-40A1-A1EA-2C465211DA15}" srcId="{0AA5C99F-0844-4CC2-842A-F94529577A1A}" destId="{9DE115C7-1F79-4A01-990B-B813B5CCE55C}" srcOrd="0" destOrd="0" parTransId="{7F36BEC2-C11B-432E-B43E-AFDAFDC0C5A5}" sibTransId="{A1274734-17D0-4C87-8FF9-533F959066D1}"/>
    <dgm:cxn modelId="{1BD8D867-B8C7-4649-9AA9-64698829C9CC}" type="presOf" srcId="{6227B4EA-A841-42E1-B1FF-478AF9394989}" destId="{7036C975-1462-4C70-9D6B-060A69461A88}" srcOrd="0" destOrd="0" presId="urn:microsoft.com/office/officeart/2005/8/layout/list1"/>
    <dgm:cxn modelId="{618AE504-7718-4F27-B44C-FD955C0BAE8A}" type="presOf" srcId="{9DE115C7-1F79-4A01-990B-B813B5CCE55C}" destId="{73C07296-CDC1-4DAE-B5F0-1877BF16EA98}" srcOrd="0" destOrd="0" presId="urn:microsoft.com/office/officeart/2005/8/layout/list1"/>
    <dgm:cxn modelId="{DD87E8A3-870C-41F4-8C38-C7539F33D7F7}" type="presOf" srcId="{67E69F84-9379-4884-B36B-D1D3122ACF34}" destId="{2BB86492-7906-43DC-82FB-6A63FC1697CE}" srcOrd="1" destOrd="0" presId="urn:microsoft.com/office/officeart/2005/8/layout/list1"/>
    <dgm:cxn modelId="{C3125750-E386-44D1-A107-1B715DC96020}" srcId="{0E86D6E6-8F83-4A45-AE85-36497A6EC124}" destId="{1934EC16-3F90-4DDB-B348-26BA6A63ECF1}" srcOrd="0" destOrd="0" parTransId="{B6B0D28C-9351-4FEE-8592-E362A99FA435}" sibTransId="{27DBE6A4-7E1D-4B4A-B8C2-64A4C175889B}"/>
    <dgm:cxn modelId="{03D51F77-1BC7-4DC6-99D3-85ED81E9AA82}" srcId="{0AA5C99F-0844-4CC2-842A-F94529577A1A}" destId="{67E69F84-9379-4884-B36B-D1D3122ACF34}" srcOrd="2" destOrd="0" parTransId="{3603AD82-7FB2-4E3C-B7CD-0FA46BBBC88A}" sibTransId="{A66B660F-2BC1-41AA-B903-793012BE8CBD}"/>
    <dgm:cxn modelId="{5614A234-8791-4050-8157-2C284A74F41E}" type="presOf" srcId="{B2C85001-AF73-43E8-9EE4-6A84F2997027}" destId="{F6DCADF9-BAB7-455B-8764-04B8DC15112B}" srcOrd="0" destOrd="0" presId="urn:microsoft.com/office/officeart/2005/8/layout/list1"/>
    <dgm:cxn modelId="{D8DDB3A7-73F5-486B-9861-8CAAFE8CE280}" srcId="{0AA5C99F-0844-4CC2-842A-F94529577A1A}" destId="{0E86D6E6-8F83-4A45-AE85-36497A6EC124}" srcOrd="1" destOrd="0" parTransId="{C5DB8EC6-93DF-457A-A8C3-8957C562390A}" sibTransId="{60014783-0C89-4780-B6B2-ECF4B705B507}"/>
    <dgm:cxn modelId="{AA691554-C0EA-4586-B779-2BB765F84575}" type="presOf" srcId="{0AA5C99F-0844-4CC2-842A-F94529577A1A}" destId="{819C0098-2556-4448-9896-FB6918E263C1}" srcOrd="0" destOrd="0" presId="urn:microsoft.com/office/officeart/2005/8/layout/list1"/>
    <dgm:cxn modelId="{8872F154-5569-4C57-941C-3EC987DB36CD}" type="presOf" srcId="{9DE115C7-1F79-4A01-990B-B813B5CCE55C}" destId="{F3676E75-10EC-4DE2-900A-BC3EE44F7A81}" srcOrd="1" destOrd="0" presId="urn:microsoft.com/office/officeart/2005/8/layout/list1"/>
    <dgm:cxn modelId="{707DB9A0-0A12-4D43-A73D-BE55019500A8}" type="presOf" srcId="{C0FD3526-13B7-48E8-B230-CE5424C08C8E}" destId="{08499F5D-C79F-45DC-8B6B-59E3F8A8DE21}" srcOrd="0" destOrd="0" presId="urn:microsoft.com/office/officeart/2005/8/layout/list1"/>
    <dgm:cxn modelId="{685AAA60-0A42-4695-A5C6-D924AE7FDDF6}" srcId="{0AA5C99F-0844-4CC2-842A-F94529577A1A}" destId="{B2C85001-AF73-43E8-9EE4-6A84F2997027}" srcOrd="3" destOrd="0" parTransId="{A3493CBB-2BCC-4C32-B26B-F54C01FD426B}" sibTransId="{7544D969-1EFE-449D-A9DD-68F1C27E5B0B}"/>
    <dgm:cxn modelId="{9C45032C-3095-457E-8CBB-C61E38FE9578}" type="presOf" srcId="{0E86D6E6-8F83-4A45-AE85-36497A6EC124}" destId="{2302C1A4-ECC4-4563-9817-621191B2CB3D}" srcOrd="1" destOrd="0" presId="urn:microsoft.com/office/officeart/2005/8/layout/list1"/>
    <dgm:cxn modelId="{5F9C04EA-93B6-4A02-97B3-80E79F60B218}" type="presOf" srcId="{B2C85001-AF73-43E8-9EE4-6A84F2997027}" destId="{F2964A50-9566-4220-B241-A0D801B267A4}" srcOrd="1" destOrd="0" presId="urn:microsoft.com/office/officeart/2005/8/layout/list1"/>
    <dgm:cxn modelId="{BC4865F4-0ECE-48E6-A640-55D51DB21613}" type="presParOf" srcId="{819C0098-2556-4448-9896-FB6918E263C1}" destId="{A92E7F4B-E8F6-46D6-A0DF-553E0F235F70}" srcOrd="0" destOrd="0" presId="urn:microsoft.com/office/officeart/2005/8/layout/list1"/>
    <dgm:cxn modelId="{1EB4B0FA-3130-43F9-A4A2-6246D54A3A07}" type="presParOf" srcId="{A92E7F4B-E8F6-46D6-A0DF-553E0F235F70}" destId="{73C07296-CDC1-4DAE-B5F0-1877BF16EA98}" srcOrd="0" destOrd="0" presId="urn:microsoft.com/office/officeart/2005/8/layout/list1"/>
    <dgm:cxn modelId="{9300D090-ED32-459F-B8C9-030FD901B31A}" type="presParOf" srcId="{A92E7F4B-E8F6-46D6-A0DF-553E0F235F70}" destId="{F3676E75-10EC-4DE2-900A-BC3EE44F7A81}" srcOrd="1" destOrd="0" presId="urn:microsoft.com/office/officeart/2005/8/layout/list1"/>
    <dgm:cxn modelId="{458072D2-CAC9-4DA1-859A-0A8FFC3038FB}" type="presParOf" srcId="{819C0098-2556-4448-9896-FB6918E263C1}" destId="{DCC827E0-1CEF-4441-A324-3EAF861B4274}" srcOrd="1" destOrd="0" presId="urn:microsoft.com/office/officeart/2005/8/layout/list1"/>
    <dgm:cxn modelId="{0966C659-7FCF-44BA-80B0-E8A0095797EC}" type="presParOf" srcId="{819C0098-2556-4448-9896-FB6918E263C1}" destId="{AA6633A2-4ED8-49F5-B74C-3D45D41118D2}" srcOrd="2" destOrd="0" presId="urn:microsoft.com/office/officeart/2005/8/layout/list1"/>
    <dgm:cxn modelId="{9F199A37-D642-4E59-AB15-B9255DCA73CA}" type="presParOf" srcId="{819C0098-2556-4448-9896-FB6918E263C1}" destId="{5F2BBFA3-7CBC-4FD8-B058-02FD7C2ADFE8}" srcOrd="3" destOrd="0" presId="urn:microsoft.com/office/officeart/2005/8/layout/list1"/>
    <dgm:cxn modelId="{E8FCE844-9FE4-467E-8F46-9FD0FF524542}" type="presParOf" srcId="{819C0098-2556-4448-9896-FB6918E263C1}" destId="{E1F94388-8CBE-47F6-9D5F-A88C5DF3BDE5}" srcOrd="4" destOrd="0" presId="urn:microsoft.com/office/officeart/2005/8/layout/list1"/>
    <dgm:cxn modelId="{5072D16D-9EEE-4C0E-9813-A6DA4641D82A}" type="presParOf" srcId="{E1F94388-8CBE-47F6-9D5F-A88C5DF3BDE5}" destId="{19AAB051-F044-472B-922C-42060242041B}" srcOrd="0" destOrd="0" presId="urn:microsoft.com/office/officeart/2005/8/layout/list1"/>
    <dgm:cxn modelId="{5B76F6EF-D8E2-47CE-AB38-7862ECDD2387}" type="presParOf" srcId="{E1F94388-8CBE-47F6-9D5F-A88C5DF3BDE5}" destId="{2302C1A4-ECC4-4563-9817-621191B2CB3D}" srcOrd="1" destOrd="0" presId="urn:microsoft.com/office/officeart/2005/8/layout/list1"/>
    <dgm:cxn modelId="{0332A3E0-964E-4E87-B333-74FD1C1F8F8B}" type="presParOf" srcId="{819C0098-2556-4448-9896-FB6918E263C1}" destId="{EEB47D7D-E809-4C10-8A10-F10140592058}" srcOrd="5" destOrd="0" presId="urn:microsoft.com/office/officeart/2005/8/layout/list1"/>
    <dgm:cxn modelId="{2F9D7E06-0F81-4DF3-8E37-A1179C020C11}" type="presParOf" srcId="{819C0098-2556-4448-9896-FB6918E263C1}" destId="{73180F1F-FD86-4131-BF27-10195C177076}" srcOrd="6" destOrd="0" presId="urn:microsoft.com/office/officeart/2005/8/layout/list1"/>
    <dgm:cxn modelId="{DC33D130-B96F-4E97-8B91-92FE1DDA298E}" type="presParOf" srcId="{819C0098-2556-4448-9896-FB6918E263C1}" destId="{D744ADA9-E077-470F-9ADD-68E136DBAA3A}" srcOrd="7" destOrd="0" presId="urn:microsoft.com/office/officeart/2005/8/layout/list1"/>
    <dgm:cxn modelId="{271B4C29-4286-4B28-B52F-CFD22884499A}" type="presParOf" srcId="{819C0098-2556-4448-9896-FB6918E263C1}" destId="{6D1F2B52-7CE0-4C06-994E-F9CF94916E03}" srcOrd="8" destOrd="0" presId="urn:microsoft.com/office/officeart/2005/8/layout/list1"/>
    <dgm:cxn modelId="{7993BD86-F450-4F93-8F3A-6301AC2B2991}" type="presParOf" srcId="{6D1F2B52-7CE0-4C06-994E-F9CF94916E03}" destId="{62B947F1-65C4-4F7E-B059-872025A1B6BE}" srcOrd="0" destOrd="0" presId="urn:microsoft.com/office/officeart/2005/8/layout/list1"/>
    <dgm:cxn modelId="{3E9BE731-A719-415E-83B5-C3582CE89D81}" type="presParOf" srcId="{6D1F2B52-7CE0-4C06-994E-F9CF94916E03}" destId="{2BB86492-7906-43DC-82FB-6A63FC1697CE}" srcOrd="1" destOrd="0" presId="urn:microsoft.com/office/officeart/2005/8/layout/list1"/>
    <dgm:cxn modelId="{7F666AE1-D600-4C23-B0E3-ED948CE5069B}" type="presParOf" srcId="{819C0098-2556-4448-9896-FB6918E263C1}" destId="{6E53CF3D-9511-449C-A8F0-EF4CDE1E13FD}" srcOrd="9" destOrd="0" presId="urn:microsoft.com/office/officeart/2005/8/layout/list1"/>
    <dgm:cxn modelId="{D0EB607D-F1BC-4E94-9029-49EB6E24E4C9}" type="presParOf" srcId="{819C0098-2556-4448-9896-FB6918E263C1}" destId="{7036C975-1462-4C70-9D6B-060A69461A88}" srcOrd="10" destOrd="0" presId="urn:microsoft.com/office/officeart/2005/8/layout/list1"/>
    <dgm:cxn modelId="{E46E882B-5449-442C-9FC2-8C16C486215D}" type="presParOf" srcId="{819C0098-2556-4448-9896-FB6918E263C1}" destId="{F3380E46-E206-45E1-9875-CB7597981868}" srcOrd="11" destOrd="0" presId="urn:microsoft.com/office/officeart/2005/8/layout/list1"/>
    <dgm:cxn modelId="{6E266ECD-5660-4CED-BD63-1AA6D585DC74}" type="presParOf" srcId="{819C0098-2556-4448-9896-FB6918E263C1}" destId="{E35FADE0-1E61-4003-B284-CDFD6204ACED}" srcOrd="12" destOrd="0" presId="urn:microsoft.com/office/officeart/2005/8/layout/list1"/>
    <dgm:cxn modelId="{3AD56447-4A4B-494E-AAA1-29EB748939D9}" type="presParOf" srcId="{E35FADE0-1E61-4003-B284-CDFD6204ACED}" destId="{F6DCADF9-BAB7-455B-8764-04B8DC15112B}" srcOrd="0" destOrd="0" presId="urn:microsoft.com/office/officeart/2005/8/layout/list1"/>
    <dgm:cxn modelId="{FB62CC33-D4AD-4CE2-BC40-9E539FC5F292}" type="presParOf" srcId="{E35FADE0-1E61-4003-B284-CDFD6204ACED}" destId="{F2964A50-9566-4220-B241-A0D801B267A4}" srcOrd="1" destOrd="0" presId="urn:microsoft.com/office/officeart/2005/8/layout/list1"/>
    <dgm:cxn modelId="{9D61E325-B2B9-45EC-ABCA-BAD71100627A}" type="presParOf" srcId="{819C0098-2556-4448-9896-FB6918E263C1}" destId="{5C415252-ECA6-430E-9E85-2A708B30700B}" srcOrd="13" destOrd="0" presId="urn:microsoft.com/office/officeart/2005/8/layout/list1"/>
    <dgm:cxn modelId="{4AE3CCB8-A8DA-4B8A-96DA-71D373030E63}" type="presParOf" srcId="{819C0098-2556-4448-9896-FB6918E263C1}" destId="{08499F5D-C79F-45DC-8B6B-59E3F8A8DE21}"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82EAAE-2DAC-4426-ABDD-078302D5D9B0}" type="doc">
      <dgm:prSet loTypeId="urn:microsoft.com/office/officeart/2005/8/layout/lProcess2" loCatId="list" qsTypeId="urn:microsoft.com/office/officeart/2005/8/quickstyle/simple5" qsCatId="simple" csTypeId="urn:microsoft.com/office/officeart/2005/8/colors/accent1_2" csCatId="accent1" phldr="1"/>
      <dgm:spPr/>
      <dgm:t>
        <a:bodyPr/>
        <a:lstStyle/>
        <a:p>
          <a:endParaRPr lang="en-US"/>
        </a:p>
      </dgm:t>
    </dgm:pt>
    <dgm:pt modelId="{7E8A6900-41B6-4739-BAA6-805565503CF3}">
      <dgm:prSet phldrT="[Text]"/>
      <dgm:spPr/>
      <dgm:t>
        <a:bodyPr/>
        <a:lstStyle/>
        <a:p>
          <a:r>
            <a:rPr lang="en-US" dirty="0" smtClean="0"/>
            <a:t>GAAP</a:t>
          </a:r>
          <a:endParaRPr lang="en-US" dirty="0"/>
        </a:p>
      </dgm:t>
    </dgm:pt>
    <dgm:pt modelId="{001AA345-0BDD-4759-86BF-41043C92CD57}" type="parTrans" cxnId="{025FAA16-F220-4941-BA17-CAC111BA2F6F}">
      <dgm:prSet/>
      <dgm:spPr/>
      <dgm:t>
        <a:bodyPr/>
        <a:lstStyle/>
        <a:p>
          <a:endParaRPr lang="en-US"/>
        </a:p>
      </dgm:t>
    </dgm:pt>
    <dgm:pt modelId="{D8CF45A6-0FBD-4C13-9FB3-95E3350A47A5}" type="sibTrans" cxnId="{025FAA16-F220-4941-BA17-CAC111BA2F6F}">
      <dgm:prSet/>
      <dgm:spPr/>
      <dgm:t>
        <a:bodyPr/>
        <a:lstStyle/>
        <a:p>
          <a:endParaRPr lang="en-US"/>
        </a:p>
      </dgm:t>
    </dgm:pt>
    <dgm:pt modelId="{7F3EB401-0392-411B-9272-5373633419AA}">
      <dgm:prSet phldrT="[Text]"/>
      <dgm:spPr/>
      <dgm:t>
        <a:bodyPr/>
        <a:lstStyle/>
        <a:p>
          <a:r>
            <a:rPr lang="en-US" dirty="0" smtClean="0"/>
            <a:t>Meet Reporting Objectives</a:t>
          </a:r>
          <a:endParaRPr lang="en-US" dirty="0"/>
        </a:p>
      </dgm:t>
    </dgm:pt>
    <dgm:pt modelId="{246211A8-3087-44A5-867F-42ADD7844C51}" type="parTrans" cxnId="{1D1E9EB6-044A-4012-BB4D-85AC9B82AC3E}">
      <dgm:prSet/>
      <dgm:spPr/>
      <dgm:t>
        <a:bodyPr/>
        <a:lstStyle/>
        <a:p>
          <a:endParaRPr lang="en-US"/>
        </a:p>
      </dgm:t>
    </dgm:pt>
    <dgm:pt modelId="{914D273D-9382-40E8-BF42-0BD74F3F5B5D}" type="sibTrans" cxnId="{1D1E9EB6-044A-4012-BB4D-85AC9B82AC3E}">
      <dgm:prSet/>
      <dgm:spPr/>
      <dgm:t>
        <a:bodyPr/>
        <a:lstStyle/>
        <a:p>
          <a:endParaRPr lang="en-US"/>
        </a:p>
      </dgm:t>
    </dgm:pt>
    <dgm:pt modelId="{15A3F7BC-B4DF-4980-96F3-EBFB496DE2F1}">
      <dgm:prSet phldrT="[Text]"/>
      <dgm:spPr/>
      <dgm:t>
        <a:bodyPr/>
        <a:lstStyle/>
        <a:p>
          <a:r>
            <a:rPr lang="en-US" dirty="0" smtClean="0"/>
            <a:t>Required by FASAB</a:t>
          </a:r>
          <a:endParaRPr lang="en-US" dirty="0"/>
        </a:p>
      </dgm:t>
    </dgm:pt>
    <dgm:pt modelId="{3F69B239-36D0-4DC1-B029-BDC49EA1B29F}" type="parTrans" cxnId="{14BA22A8-BD83-4E93-A0A1-AD1F91943AE7}">
      <dgm:prSet/>
      <dgm:spPr/>
      <dgm:t>
        <a:bodyPr/>
        <a:lstStyle/>
        <a:p>
          <a:endParaRPr lang="en-US"/>
        </a:p>
      </dgm:t>
    </dgm:pt>
    <dgm:pt modelId="{32326732-3DCC-4811-9DBC-00225EFEB07C}" type="sibTrans" cxnId="{14BA22A8-BD83-4E93-A0A1-AD1F91943AE7}">
      <dgm:prSet/>
      <dgm:spPr/>
      <dgm:t>
        <a:bodyPr/>
        <a:lstStyle/>
        <a:p>
          <a:endParaRPr lang="en-US"/>
        </a:p>
      </dgm:t>
    </dgm:pt>
    <dgm:pt modelId="{7508C3F3-D749-4411-B118-3611FE39BD3A}">
      <dgm:prSet phldrT="[Text]"/>
      <dgm:spPr/>
      <dgm:t>
        <a:bodyPr/>
        <a:lstStyle/>
        <a:p>
          <a:r>
            <a:rPr lang="en-US" dirty="0" smtClean="0"/>
            <a:t>ORFNI</a:t>
          </a:r>
          <a:endParaRPr lang="en-US" dirty="0"/>
        </a:p>
      </dgm:t>
    </dgm:pt>
    <dgm:pt modelId="{6DF96924-2823-4BBA-8790-B34740359AA9}" type="parTrans" cxnId="{3E57143D-DE48-45F8-A624-50BEBAD9C374}">
      <dgm:prSet/>
      <dgm:spPr/>
      <dgm:t>
        <a:bodyPr/>
        <a:lstStyle/>
        <a:p>
          <a:endParaRPr lang="en-US"/>
        </a:p>
      </dgm:t>
    </dgm:pt>
    <dgm:pt modelId="{AB22FD17-A882-432E-B625-DCDAEA91F814}" type="sibTrans" cxnId="{3E57143D-DE48-45F8-A624-50BEBAD9C374}">
      <dgm:prSet/>
      <dgm:spPr/>
      <dgm:t>
        <a:bodyPr/>
        <a:lstStyle/>
        <a:p>
          <a:endParaRPr lang="en-US"/>
        </a:p>
      </dgm:t>
    </dgm:pt>
    <dgm:pt modelId="{315A5BD1-050F-47A3-841A-90EF3230EF4F}">
      <dgm:prSet phldrT="[Text]"/>
      <dgm:spPr/>
      <dgm:t>
        <a:bodyPr/>
        <a:lstStyle/>
        <a:p>
          <a:r>
            <a:rPr lang="en-US" dirty="0" smtClean="0"/>
            <a:t>Meet Reporting Objectives</a:t>
          </a:r>
          <a:endParaRPr lang="en-US" dirty="0"/>
        </a:p>
      </dgm:t>
    </dgm:pt>
    <dgm:pt modelId="{DF9B0EC9-9AFD-4346-804F-23260EFE1BCD}" type="parTrans" cxnId="{14CFB0E2-1194-478F-969E-5F9E34D97A86}">
      <dgm:prSet/>
      <dgm:spPr/>
      <dgm:t>
        <a:bodyPr/>
        <a:lstStyle/>
        <a:p>
          <a:endParaRPr lang="en-US"/>
        </a:p>
      </dgm:t>
    </dgm:pt>
    <dgm:pt modelId="{952A1D16-2815-42E8-A2D0-95196CDB4D8C}" type="sibTrans" cxnId="{14CFB0E2-1194-478F-969E-5F9E34D97A86}">
      <dgm:prSet/>
      <dgm:spPr/>
      <dgm:t>
        <a:bodyPr/>
        <a:lstStyle/>
        <a:p>
          <a:endParaRPr lang="en-US"/>
        </a:p>
      </dgm:t>
    </dgm:pt>
    <dgm:pt modelId="{4469826D-F2D7-4C41-85C0-F033D35EFE4F}">
      <dgm:prSet phldrT="[Text]"/>
      <dgm:spPr/>
      <dgm:t>
        <a:bodyPr/>
        <a:lstStyle/>
        <a:p>
          <a:r>
            <a:rPr lang="en-US" dirty="0" smtClean="0"/>
            <a:t>Voluntary or</a:t>
          </a:r>
        </a:p>
        <a:p>
          <a:r>
            <a:rPr lang="en-US" dirty="0" smtClean="0"/>
            <a:t>Administrative</a:t>
          </a:r>
        </a:p>
        <a:p>
          <a:r>
            <a:rPr lang="en-US" dirty="0" smtClean="0"/>
            <a:t>Directive </a:t>
          </a:r>
          <a:endParaRPr lang="en-US" dirty="0"/>
        </a:p>
      </dgm:t>
    </dgm:pt>
    <dgm:pt modelId="{4033CAE3-3596-4A53-A30D-0AAB05121375}" type="parTrans" cxnId="{D77C2499-637C-4FEC-981B-50F5E4387274}">
      <dgm:prSet/>
      <dgm:spPr/>
      <dgm:t>
        <a:bodyPr/>
        <a:lstStyle/>
        <a:p>
          <a:endParaRPr lang="en-US"/>
        </a:p>
      </dgm:t>
    </dgm:pt>
    <dgm:pt modelId="{1A108382-0C48-4C5A-94E4-22D5EBD7154A}" type="sibTrans" cxnId="{D77C2499-637C-4FEC-981B-50F5E4387274}">
      <dgm:prSet/>
      <dgm:spPr/>
      <dgm:t>
        <a:bodyPr/>
        <a:lstStyle/>
        <a:p>
          <a:endParaRPr lang="en-US"/>
        </a:p>
      </dgm:t>
    </dgm:pt>
    <dgm:pt modelId="{2C922BED-549C-4634-8C23-075A8723C02D}">
      <dgm:prSet phldrT="[Text]"/>
      <dgm:spPr/>
      <dgm:t>
        <a:bodyPr/>
        <a:lstStyle/>
        <a:p>
          <a:r>
            <a:rPr lang="en-US" dirty="0" smtClean="0"/>
            <a:t>Limitations</a:t>
          </a:r>
          <a:endParaRPr lang="en-US" dirty="0"/>
        </a:p>
      </dgm:t>
    </dgm:pt>
    <dgm:pt modelId="{EC4CCE70-661C-4043-A807-97D06FC075E4}" type="parTrans" cxnId="{18209644-C222-4AB6-BDF3-E6F212E0593B}">
      <dgm:prSet/>
      <dgm:spPr/>
      <dgm:t>
        <a:bodyPr/>
        <a:lstStyle/>
        <a:p>
          <a:endParaRPr lang="en-US"/>
        </a:p>
      </dgm:t>
    </dgm:pt>
    <dgm:pt modelId="{B7AB9148-2CDD-4FF5-B73C-05984530D4FA}" type="sibTrans" cxnId="{18209644-C222-4AB6-BDF3-E6F212E0593B}">
      <dgm:prSet/>
      <dgm:spPr/>
      <dgm:t>
        <a:bodyPr/>
        <a:lstStyle/>
        <a:p>
          <a:endParaRPr lang="en-US"/>
        </a:p>
      </dgm:t>
    </dgm:pt>
    <dgm:pt modelId="{32BD5C72-AE40-466D-9F5D-6107357B6335}">
      <dgm:prSet phldrT="[Text]"/>
      <dgm:spPr/>
      <dgm:t>
        <a:bodyPr/>
        <a:lstStyle/>
        <a:p>
          <a:r>
            <a:rPr lang="en-US" dirty="0" smtClean="0"/>
            <a:t>Qualitative Characteristics</a:t>
          </a:r>
          <a:endParaRPr lang="en-US" dirty="0"/>
        </a:p>
      </dgm:t>
    </dgm:pt>
    <dgm:pt modelId="{1FC4CF2B-8938-4484-B215-D19E29F6C872}" type="parTrans" cxnId="{31D04CC1-C730-4800-9A3A-09937EB03BE4}">
      <dgm:prSet/>
      <dgm:spPr/>
      <dgm:t>
        <a:bodyPr/>
        <a:lstStyle/>
        <a:p>
          <a:endParaRPr lang="en-US"/>
        </a:p>
      </dgm:t>
    </dgm:pt>
    <dgm:pt modelId="{6AA89945-5D5D-4D34-ABCB-D11AA988831A}" type="sibTrans" cxnId="{31D04CC1-C730-4800-9A3A-09937EB03BE4}">
      <dgm:prSet/>
      <dgm:spPr/>
      <dgm:t>
        <a:bodyPr/>
        <a:lstStyle/>
        <a:p>
          <a:endParaRPr lang="en-US"/>
        </a:p>
      </dgm:t>
    </dgm:pt>
    <dgm:pt modelId="{4F5098D6-1AD9-456D-8253-B0DE1A41205C}" type="pres">
      <dgm:prSet presAssocID="{B882EAAE-2DAC-4426-ABDD-078302D5D9B0}" presName="theList" presStyleCnt="0">
        <dgm:presLayoutVars>
          <dgm:dir/>
          <dgm:animLvl val="lvl"/>
          <dgm:resizeHandles val="exact"/>
        </dgm:presLayoutVars>
      </dgm:prSet>
      <dgm:spPr/>
      <dgm:t>
        <a:bodyPr/>
        <a:lstStyle/>
        <a:p>
          <a:endParaRPr lang="en-US"/>
        </a:p>
      </dgm:t>
    </dgm:pt>
    <dgm:pt modelId="{2A01447E-A53F-4A17-BFB6-D6048AE2D15A}" type="pres">
      <dgm:prSet presAssocID="{7E8A6900-41B6-4739-BAA6-805565503CF3}" presName="compNode" presStyleCnt="0"/>
      <dgm:spPr/>
    </dgm:pt>
    <dgm:pt modelId="{4F062D79-76C2-4654-86C5-1268D7317B85}" type="pres">
      <dgm:prSet presAssocID="{7E8A6900-41B6-4739-BAA6-805565503CF3}" presName="aNode" presStyleLbl="bgShp" presStyleIdx="0" presStyleCnt="2"/>
      <dgm:spPr/>
      <dgm:t>
        <a:bodyPr/>
        <a:lstStyle/>
        <a:p>
          <a:endParaRPr lang="en-US"/>
        </a:p>
      </dgm:t>
    </dgm:pt>
    <dgm:pt modelId="{D951F72D-0610-4B96-BA5F-9A79DB8F05B0}" type="pres">
      <dgm:prSet presAssocID="{7E8A6900-41B6-4739-BAA6-805565503CF3}" presName="textNode" presStyleLbl="bgShp" presStyleIdx="0" presStyleCnt="2"/>
      <dgm:spPr/>
      <dgm:t>
        <a:bodyPr/>
        <a:lstStyle/>
        <a:p>
          <a:endParaRPr lang="en-US"/>
        </a:p>
      </dgm:t>
    </dgm:pt>
    <dgm:pt modelId="{E43F58F3-A329-4121-9F4B-D5A9D9E31EBA}" type="pres">
      <dgm:prSet presAssocID="{7E8A6900-41B6-4739-BAA6-805565503CF3}" presName="compChildNode" presStyleCnt="0"/>
      <dgm:spPr/>
    </dgm:pt>
    <dgm:pt modelId="{2A966B47-AD3D-442E-AD77-E4C131EE74E5}" type="pres">
      <dgm:prSet presAssocID="{7E8A6900-41B6-4739-BAA6-805565503CF3}" presName="theInnerList" presStyleCnt="0"/>
      <dgm:spPr/>
    </dgm:pt>
    <dgm:pt modelId="{9CFDA2E1-240A-48D2-B7C2-176B3C24DDB4}" type="pres">
      <dgm:prSet presAssocID="{7F3EB401-0392-411B-9272-5373633419AA}" presName="childNode" presStyleLbl="node1" presStyleIdx="0" presStyleCnt="6">
        <dgm:presLayoutVars>
          <dgm:bulletEnabled val="1"/>
        </dgm:presLayoutVars>
      </dgm:prSet>
      <dgm:spPr/>
      <dgm:t>
        <a:bodyPr/>
        <a:lstStyle/>
        <a:p>
          <a:endParaRPr lang="en-US"/>
        </a:p>
      </dgm:t>
    </dgm:pt>
    <dgm:pt modelId="{AFC52CB1-CA70-4CB9-AD40-C8F20C16D1EB}" type="pres">
      <dgm:prSet presAssocID="{7F3EB401-0392-411B-9272-5373633419AA}" presName="aSpace2" presStyleCnt="0"/>
      <dgm:spPr/>
    </dgm:pt>
    <dgm:pt modelId="{D68C1EC0-9FA2-4E3C-B5CE-D335A858D1B2}" type="pres">
      <dgm:prSet presAssocID="{15A3F7BC-B4DF-4980-96F3-EBFB496DE2F1}" presName="childNode" presStyleLbl="node1" presStyleIdx="1" presStyleCnt="6">
        <dgm:presLayoutVars>
          <dgm:bulletEnabled val="1"/>
        </dgm:presLayoutVars>
      </dgm:prSet>
      <dgm:spPr/>
      <dgm:t>
        <a:bodyPr/>
        <a:lstStyle/>
        <a:p>
          <a:endParaRPr lang="en-US"/>
        </a:p>
      </dgm:t>
    </dgm:pt>
    <dgm:pt modelId="{880BBD12-8201-46E4-A9DB-313D3EE70C28}" type="pres">
      <dgm:prSet presAssocID="{15A3F7BC-B4DF-4980-96F3-EBFB496DE2F1}" presName="aSpace2" presStyleCnt="0"/>
      <dgm:spPr/>
    </dgm:pt>
    <dgm:pt modelId="{DB660A85-0702-4B08-AF9A-E4EB81F84C74}" type="pres">
      <dgm:prSet presAssocID="{32BD5C72-AE40-466D-9F5D-6107357B6335}" presName="childNode" presStyleLbl="node1" presStyleIdx="2" presStyleCnt="6">
        <dgm:presLayoutVars>
          <dgm:bulletEnabled val="1"/>
        </dgm:presLayoutVars>
      </dgm:prSet>
      <dgm:spPr/>
      <dgm:t>
        <a:bodyPr/>
        <a:lstStyle/>
        <a:p>
          <a:endParaRPr lang="en-US"/>
        </a:p>
      </dgm:t>
    </dgm:pt>
    <dgm:pt modelId="{CFF8B6C8-7557-4D1A-A6D2-2661DD8FAADB}" type="pres">
      <dgm:prSet presAssocID="{7E8A6900-41B6-4739-BAA6-805565503CF3}" presName="aSpace" presStyleCnt="0"/>
      <dgm:spPr/>
    </dgm:pt>
    <dgm:pt modelId="{A0999A9C-CDCE-4F9A-AF1D-7CF95C86266A}" type="pres">
      <dgm:prSet presAssocID="{7508C3F3-D749-4411-B118-3611FE39BD3A}" presName="compNode" presStyleCnt="0"/>
      <dgm:spPr/>
    </dgm:pt>
    <dgm:pt modelId="{28874E3F-16AC-423A-B408-E961AA970EC2}" type="pres">
      <dgm:prSet presAssocID="{7508C3F3-D749-4411-B118-3611FE39BD3A}" presName="aNode" presStyleLbl="bgShp" presStyleIdx="1" presStyleCnt="2"/>
      <dgm:spPr/>
      <dgm:t>
        <a:bodyPr/>
        <a:lstStyle/>
        <a:p>
          <a:endParaRPr lang="en-US"/>
        </a:p>
      </dgm:t>
    </dgm:pt>
    <dgm:pt modelId="{4BEF2450-A3E6-40B0-B8A1-9D0A5E8CD9CF}" type="pres">
      <dgm:prSet presAssocID="{7508C3F3-D749-4411-B118-3611FE39BD3A}" presName="textNode" presStyleLbl="bgShp" presStyleIdx="1" presStyleCnt="2"/>
      <dgm:spPr/>
      <dgm:t>
        <a:bodyPr/>
        <a:lstStyle/>
        <a:p>
          <a:endParaRPr lang="en-US"/>
        </a:p>
      </dgm:t>
    </dgm:pt>
    <dgm:pt modelId="{ADDF97EC-1E98-4D43-9EA6-A2DE97A1196F}" type="pres">
      <dgm:prSet presAssocID="{7508C3F3-D749-4411-B118-3611FE39BD3A}" presName="compChildNode" presStyleCnt="0"/>
      <dgm:spPr/>
    </dgm:pt>
    <dgm:pt modelId="{01E19FEE-BA0E-4DAD-86AC-EE7F8D107518}" type="pres">
      <dgm:prSet presAssocID="{7508C3F3-D749-4411-B118-3611FE39BD3A}" presName="theInnerList" presStyleCnt="0"/>
      <dgm:spPr/>
    </dgm:pt>
    <dgm:pt modelId="{7F48A5AC-E01F-4617-9429-07247CB78702}" type="pres">
      <dgm:prSet presAssocID="{315A5BD1-050F-47A3-841A-90EF3230EF4F}" presName="childNode" presStyleLbl="node1" presStyleIdx="3" presStyleCnt="6">
        <dgm:presLayoutVars>
          <dgm:bulletEnabled val="1"/>
        </dgm:presLayoutVars>
      </dgm:prSet>
      <dgm:spPr/>
      <dgm:t>
        <a:bodyPr/>
        <a:lstStyle/>
        <a:p>
          <a:endParaRPr lang="en-US"/>
        </a:p>
      </dgm:t>
    </dgm:pt>
    <dgm:pt modelId="{1DAFBBF0-B0AB-40D5-B73D-E5443BF45C73}" type="pres">
      <dgm:prSet presAssocID="{315A5BD1-050F-47A3-841A-90EF3230EF4F}" presName="aSpace2" presStyleCnt="0"/>
      <dgm:spPr/>
    </dgm:pt>
    <dgm:pt modelId="{1C8CC269-3B3D-44E7-BD61-3161BA71C28E}" type="pres">
      <dgm:prSet presAssocID="{4469826D-F2D7-4C41-85C0-F033D35EFE4F}" presName="childNode" presStyleLbl="node1" presStyleIdx="4" presStyleCnt="6">
        <dgm:presLayoutVars>
          <dgm:bulletEnabled val="1"/>
        </dgm:presLayoutVars>
      </dgm:prSet>
      <dgm:spPr/>
      <dgm:t>
        <a:bodyPr/>
        <a:lstStyle/>
        <a:p>
          <a:endParaRPr lang="en-US"/>
        </a:p>
      </dgm:t>
    </dgm:pt>
    <dgm:pt modelId="{341392D8-4BEE-42DB-A22F-1504649DFE00}" type="pres">
      <dgm:prSet presAssocID="{4469826D-F2D7-4C41-85C0-F033D35EFE4F}" presName="aSpace2" presStyleCnt="0"/>
      <dgm:spPr/>
    </dgm:pt>
    <dgm:pt modelId="{375DC58F-DA1C-497A-BAE7-FDC95E589624}" type="pres">
      <dgm:prSet presAssocID="{2C922BED-549C-4634-8C23-075A8723C02D}" presName="childNode" presStyleLbl="node1" presStyleIdx="5" presStyleCnt="6">
        <dgm:presLayoutVars>
          <dgm:bulletEnabled val="1"/>
        </dgm:presLayoutVars>
      </dgm:prSet>
      <dgm:spPr/>
      <dgm:t>
        <a:bodyPr/>
        <a:lstStyle/>
        <a:p>
          <a:endParaRPr lang="en-US"/>
        </a:p>
      </dgm:t>
    </dgm:pt>
  </dgm:ptLst>
  <dgm:cxnLst>
    <dgm:cxn modelId="{CD9C2BCE-382B-491D-82BB-BC96B60B672C}" type="presOf" srcId="{15A3F7BC-B4DF-4980-96F3-EBFB496DE2F1}" destId="{D68C1EC0-9FA2-4E3C-B5CE-D335A858D1B2}" srcOrd="0" destOrd="0" presId="urn:microsoft.com/office/officeart/2005/8/layout/lProcess2"/>
    <dgm:cxn modelId="{C6CCC256-53E9-4EF0-BED4-493E56AA4519}" type="presOf" srcId="{315A5BD1-050F-47A3-841A-90EF3230EF4F}" destId="{7F48A5AC-E01F-4617-9429-07247CB78702}" srcOrd="0" destOrd="0" presId="urn:microsoft.com/office/officeart/2005/8/layout/lProcess2"/>
    <dgm:cxn modelId="{25472992-EBEF-403C-80BE-72E93EA2E5D4}" type="presOf" srcId="{7F3EB401-0392-411B-9272-5373633419AA}" destId="{9CFDA2E1-240A-48D2-B7C2-176B3C24DDB4}" srcOrd="0" destOrd="0" presId="urn:microsoft.com/office/officeart/2005/8/layout/lProcess2"/>
    <dgm:cxn modelId="{38B532B0-220E-4D64-AB56-D82E3FA7D9F9}" type="presOf" srcId="{7508C3F3-D749-4411-B118-3611FE39BD3A}" destId="{28874E3F-16AC-423A-B408-E961AA970EC2}" srcOrd="0" destOrd="0" presId="urn:microsoft.com/office/officeart/2005/8/layout/lProcess2"/>
    <dgm:cxn modelId="{14BA22A8-BD83-4E93-A0A1-AD1F91943AE7}" srcId="{7E8A6900-41B6-4739-BAA6-805565503CF3}" destId="{15A3F7BC-B4DF-4980-96F3-EBFB496DE2F1}" srcOrd="1" destOrd="0" parTransId="{3F69B239-36D0-4DC1-B029-BDC49EA1B29F}" sibTransId="{32326732-3DCC-4811-9DBC-00225EFEB07C}"/>
    <dgm:cxn modelId="{1D1E9EB6-044A-4012-BB4D-85AC9B82AC3E}" srcId="{7E8A6900-41B6-4739-BAA6-805565503CF3}" destId="{7F3EB401-0392-411B-9272-5373633419AA}" srcOrd="0" destOrd="0" parTransId="{246211A8-3087-44A5-867F-42ADD7844C51}" sibTransId="{914D273D-9382-40E8-BF42-0BD74F3F5B5D}"/>
    <dgm:cxn modelId="{2F7069B2-21A9-45E1-A6EB-E4CD6F2BACAD}" type="presOf" srcId="{7E8A6900-41B6-4739-BAA6-805565503CF3}" destId="{4F062D79-76C2-4654-86C5-1268D7317B85}" srcOrd="0" destOrd="0" presId="urn:microsoft.com/office/officeart/2005/8/layout/lProcess2"/>
    <dgm:cxn modelId="{4F77D2F8-C57F-456A-9A99-34E822F1D671}" type="presOf" srcId="{32BD5C72-AE40-466D-9F5D-6107357B6335}" destId="{DB660A85-0702-4B08-AF9A-E4EB81F84C74}" srcOrd="0" destOrd="0" presId="urn:microsoft.com/office/officeart/2005/8/layout/lProcess2"/>
    <dgm:cxn modelId="{3E57143D-DE48-45F8-A624-50BEBAD9C374}" srcId="{B882EAAE-2DAC-4426-ABDD-078302D5D9B0}" destId="{7508C3F3-D749-4411-B118-3611FE39BD3A}" srcOrd="1" destOrd="0" parTransId="{6DF96924-2823-4BBA-8790-B34740359AA9}" sibTransId="{AB22FD17-A882-432E-B625-DCDAEA91F814}"/>
    <dgm:cxn modelId="{876E1419-2812-4ECC-B6E2-A3585A81F969}" type="presOf" srcId="{B882EAAE-2DAC-4426-ABDD-078302D5D9B0}" destId="{4F5098D6-1AD9-456D-8253-B0DE1A41205C}" srcOrd="0" destOrd="0" presId="urn:microsoft.com/office/officeart/2005/8/layout/lProcess2"/>
    <dgm:cxn modelId="{16C1E766-F812-414C-AD22-4788051E1725}" type="presOf" srcId="{7508C3F3-D749-4411-B118-3611FE39BD3A}" destId="{4BEF2450-A3E6-40B0-B8A1-9D0A5E8CD9CF}" srcOrd="1" destOrd="0" presId="urn:microsoft.com/office/officeart/2005/8/layout/lProcess2"/>
    <dgm:cxn modelId="{31D04CC1-C730-4800-9A3A-09937EB03BE4}" srcId="{7E8A6900-41B6-4739-BAA6-805565503CF3}" destId="{32BD5C72-AE40-466D-9F5D-6107357B6335}" srcOrd="2" destOrd="0" parTransId="{1FC4CF2B-8938-4484-B215-D19E29F6C872}" sibTransId="{6AA89945-5D5D-4D34-ABCB-D11AA988831A}"/>
    <dgm:cxn modelId="{18209644-C222-4AB6-BDF3-E6F212E0593B}" srcId="{7508C3F3-D749-4411-B118-3611FE39BD3A}" destId="{2C922BED-549C-4634-8C23-075A8723C02D}" srcOrd="2" destOrd="0" parTransId="{EC4CCE70-661C-4043-A807-97D06FC075E4}" sibTransId="{B7AB9148-2CDD-4FF5-B73C-05984530D4FA}"/>
    <dgm:cxn modelId="{D77C2499-637C-4FEC-981B-50F5E4387274}" srcId="{7508C3F3-D749-4411-B118-3611FE39BD3A}" destId="{4469826D-F2D7-4C41-85C0-F033D35EFE4F}" srcOrd="1" destOrd="0" parTransId="{4033CAE3-3596-4A53-A30D-0AAB05121375}" sibTransId="{1A108382-0C48-4C5A-94E4-22D5EBD7154A}"/>
    <dgm:cxn modelId="{14CFB0E2-1194-478F-969E-5F9E34D97A86}" srcId="{7508C3F3-D749-4411-B118-3611FE39BD3A}" destId="{315A5BD1-050F-47A3-841A-90EF3230EF4F}" srcOrd="0" destOrd="0" parTransId="{DF9B0EC9-9AFD-4346-804F-23260EFE1BCD}" sibTransId="{952A1D16-2815-42E8-A2D0-95196CDB4D8C}"/>
    <dgm:cxn modelId="{025FAA16-F220-4941-BA17-CAC111BA2F6F}" srcId="{B882EAAE-2DAC-4426-ABDD-078302D5D9B0}" destId="{7E8A6900-41B6-4739-BAA6-805565503CF3}" srcOrd="0" destOrd="0" parTransId="{001AA345-0BDD-4759-86BF-41043C92CD57}" sibTransId="{D8CF45A6-0FBD-4C13-9FB3-95E3350A47A5}"/>
    <dgm:cxn modelId="{2DA6FEA4-55C9-4FCF-90BE-19B4C5CE29C0}" type="presOf" srcId="{4469826D-F2D7-4C41-85C0-F033D35EFE4F}" destId="{1C8CC269-3B3D-44E7-BD61-3161BA71C28E}" srcOrd="0" destOrd="0" presId="urn:microsoft.com/office/officeart/2005/8/layout/lProcess2"/>
    <dgm:cxn modelId="{3A6036C9-1A10-4D83-A01C-635C5271CB15}" type="presOf" srcId="{7E8A6900-41B6-4739-BAA6-805565503CF3}" destId="{D951F72D-0610-4B96-BA5F-9A79DB8F05B0}" srcOrd="1" destOrd="0" presId="urn:microsoft.com/office/officeart/2005/8/layout/lProcess2"/>
    <dgm:cxn modelId="{7DD63C6A-2F7A-4F53-8A00-18C3BB12648D}" type="presOf" srcId="{2C922BED-549C-4634-8C23-075A8723C02D}" destId="{375DC58F-DA1C-497A-BAE7-FDC95E589624}" srcOrd="0" destOrd="0" presId="urn:microsoft.com/office/officeart/2005/8/layout/lProcess2"/>
    <dgm:cxn modelId="{4B224064-4FD9-4CD5-9FAA-21C8C1BD3398}" type="presParOf" srcId="{4F5098D6-1AD9-456D-8253-B0DE1A41205C}" destId="{2A01447E-A53F-4A17-BFB6-D6048AE2D15A}" srcOrd="0" destOrd="0" presId="urn:microsoft.com/office/officeart/2005/8/layout/lProcess2"/>
    <dgm:cxn modelId="{8F8EAD0C-59CC-440C-82AE-CB952CD1CAD8}" type="presParOf" srcId="{2A01447E-A53F-4A17-BFB6-D6048AE2D15A}" destId="{4F062D79-76C2-4654-86C5-1268D7317B85}" srcOrd="0" destOrd="0" presId="urn:microsoft.com/office/officeart/2005/8/layout/lProcess2"/>
    <dgm:cxn modelId="{65A69CB4-B420-4822-9930-C58C9330DD93}" type="presParOf" srcId="{2A01447E-A53F-4A17-BFB6-D6048AE2D15A}" destId="{D951F72D-0610-4B96-BA5F-9A79DB8F05B0}" srcOrd="1" destOrd="0" presId="urn:microsoft.com/office/officeart/2005/8/layout/lProcess2"/>
    <dgm:cxn modelId="{1D2D22D8-5A86-4FEE-89CA-085CEA14D5E4}" type="presParOf" srcId="{2A01447E-A53F-4A17-BFB6-D6048AE2D15A}" destId="{E43F58F3-A329-4121-9F4B-D5A9D9E31EBA}" srcOrd="2" destOrd="0" presId="urn:microsoft.com/office/officeart/2005/8/layout/lProcess2"/>
    <dgm:cxn modelId="{2B241A20-58DE-41A4-8871-B7ED77637897}" type="presParOf" srcId="{E43F58F3-A329-4121-9F4B-D5A9D9E31EBA}" destId="{2A966B47-AD3D-442E-AD77-E4C131EE74E5}" srcOrd="0" destOrd="0" presId="urn:microsoft.com/office/officeart/2005/8/layout/lProcess2"/>
    <dgm:cxn modelId="{D37C63FE-FF7A-4976-83FF-3D1415C89DC9}" type="presParOf" srcId="{2A966B47-AD3D-442E-AD77-E4C131EE74E5}" destId="{9CFDA2E1-240A-48D2-B7C2-176B3C24DDB4}" srcOrd="0" destOrd="0" presId="urn:microsoft.com/office/officeart/2005/8/layout/lProcess2"/>
    <dgm:cxn modelId="{E03FB6CF-0160-4658-A803-B5CF18C6482E}" type="presParOf" srcId="{2A966B47-AD3D-442E-AD77-E4C131EE74E5}" destId="{AFC52CB1-CA70-4CB9-AD40-C8F20C16D1EB}" srcOrd="1" destOrd="0" presId="urn:microsoft.com/office/officeart/2005/8/layout/lProcess2"/>
    <dgm:cxn modelId="{D2C1E549-4A6C-4A50-915E-B0703EFEA96B}" type="presParOf" srcId="{2A966B47-AD3D-442E-AD77-E4C131EE74E5}" destId="{D68C1EC0-9FA2-4E3C-B5CE-D335A858D1B2}" srcOrd="2" destOrd="0" presId="urn:microsoft.com/office/officeart/2005/8/layout/lProcess2"/>
    <dgm:cxn modelId="{A8BD04E1-4D05-4505-AAD3-F46DB448D857}" type="presParOf" srcId="{2A966B47-AD3D-442E-AD77-E4C131EE74E5}" destId="{880BBD12-8201-46E4-A9DB-313D3EE70C28}" srcOrd="3" destOrd="0" presId="urn:microsoft.com/office/officeart/2005/8/layout/lProcess2"/>
    <dgm:cxn modelId="{3FBE0514-7DCD-439A-9FCB-BFDB681145C7}" type="presParOf" srcId="{2A966B47-AD3D-442E-AD77-E4C131EE74E5}" destId="{DB660A85-0702-4B08-AF9A-E4EB81F84C74}" srcOrd="4" destOrd="0" presId="urn:microsoft.com/office/officeart/2005/8/layout/lProcess2"/>
    <dgm:cxn modelId="{039C578B-1418-41B4-ADFA-1FA412BCB943}" type="presParOf" srcId="{4F5098D6-1AD9-456D-8253-B0DE1A41205C}" destId="{CFF8B6C8-7557-4D1A-A6D2-2661DD8FAADB}" srcOrd="1" destOrd="0" presId="urn:microsoft.com/office/officeart/2005/8/layout/lProcess2"/>
    <dgm:cxn modelId="{0B3D4DAC-DAC5-428E-AEEC-3AD7A2392426}" type="presParOf" srcId="{4F5098D6-1AD9-456D-8253-B0DE1A41205C}" destId="{A0999A9C-CDCE-4F9A-AF1D-7CF95C86266A}" srcOrd="2" destOrd="0" presId="urn:microsoft.com/office/officeart/2005/8/layout/lProcess2"/>
    <dgm:cxn modelId="{9D6EC841-C2F8-45C3-A218-10B661ED3B50}" type="presParOf" srcId="{A0999A9C-CDCE-4F9A-AF1D-7CF95C86266A}" destId="{28874E3F-16AC-423A-B408-E961AA970EC2}" srcOrd="0" destOrd="0" presId="urn:microsoft.com/office/officeart/2005/8/layout/lProcess2"/>
    <dgm:cxn modelId="{F34F6F6E-5AFE-45D2-A334-DCE80FC3A902}" type="presParOf" srcId="{A0999A9C-CDCE-4F9A-AF1D-7CF95C86266A}" destId="{4BEF2450-A3E6-40B0-B8A1-9D0A5E8CD9CF}" srcOrd="1" destOrd="0" presId="urn:microsoft.com/office/officeart/2005/8/layout/lProcess2"/>
    <dgm:cxn modelId="{F392C490-9316-4D31-81D5-71E5A990DA2D}" type="presParOf" srcId="{A0999A9C-CDCE-4F9A-AF1D-7CF95C86266A}" destId="{ADDF97EC-1E98-4D43-9EA6-A2DE97A1196F}" srcOrd="2" destOrd="0" presId="urn:microsoft.com/office/officeart/2005/8/layout/lProcess2"/>
    <dgm:cxn modelId="{2FD2AC7C-109F-4F32-AB66-B86E354AFBBD}" type="presParOf" srcId="{ADDF97EC-1E98-4D43-9EA6-A2DE97A1196F}" destId="{01E19FEE-BA0E-4DAD-86AC-EE7F8D107518}" srcOrd="0" destOrd="0" presId="urn:microsoft.com/office/officeart/2005/8/layout/lProcess2"/>
    <dgm:cxn modelId="{7E96FF9A-33A8-4B60-B362-988B30C58A0B}" type="presParOf" srcId="{01E19FEE-BA0E-4DAD-86AC-EE7F8D107518}" destId="{7F48A5AC-E01F-4617-9429-07247CB78702}" srcOrd="0" destOrd="0" presId="urn:microsoft.com/office/officeart/2005/8/layout/lProcess2"/>
    <dgm:cxn modelId="{ED1F7E8E-3098-4FD6-9B5F-A70EB0544CA8}" type="presParOf" srcId="{01E19FEE-BA0E-4DAD-86AC-EE7F8D107518}" destId="{1DAFBBF0-B0AB-40D5-B73D-E5443BF45C73}" srcOrd="1" destOrd="0" presId="urn:microsoft.com/office/officeart/2005/8/layout/lProcess2"/>
    <dgm:cxn modelId="{FF6CE33B-6F06-4494-A70F-DD6133324927}" type="presParOf" srcId="{01E19FEE-BA0E-4DAD-86AC-EE7F8D107518}" destId="{1C8CC269-3B3D-44E7-BD61-3161BA71C28E}" srcOrd="2" destOrd="0" presId="urn:microsoft.com/office/officeart/2005/8/layout/lProcess2"/>
    <dgm:cxn modelId="{FC1FA103-C9BD-4743-B5FF-4BB35B029ADC}" type="presParOf" srcId="{01E19FEE-BA0E-4DAD-86AC-EE7F8D107518}" destId="{341392D8-4BEE-42DB-A22F-1504649DFE00}" srcOrd="3" destOrd="0" presId="urn:microsoft.com/office/officeart/2005/8/layout/lProcess2"/>
    <dgm:cxn modelId="{B4020E46-140F-4153-8CD7-D783327A4042}" type="presParOf" srcId="{01E19FEE-BA0E-4DAD-86AC-EE7F8D107518}" destId="{375DC58F-DA1C-497A-BAE7-FDC95E589624}" srcOrd="4"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8E6CCB6-3E6C-5942-A119-5ED6DA5313B9}" type="datetimeFigureOut">
              <a:rPr lang="en-US" smtClean="0"/>
              <a:pPr/>
              <a:t>2/28/2018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7FA2FE1-324F-5C4B-AB75-97714B4238EE}" type="slidenum">
              <a:rPr lang="en-US" smtClean="0"/>
              <a:pPr/>
              <a:t>‹#›</a:t>
            </a:fld>
            <a:endParaRPr lang="en-US"/>
          </a:p>
        </p:txBody>
      </p:sp>
    </p:spTree>
    <p:extLst>
      <p:ext uri="{BB962C8B-B14F-4D97-AF65-F5344CB8AC3E}">
        <p14:creationId xmlns:p14="http://schemas.microsoft.com/office/powerpoint/2010/main" val="3700707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A2E66-2356-994C-A342-A37D10B41CF2}" type="datetimeFigureOut">
              <a:rPr lang="en-US" smtClean="0"/>
              <a:pPr/>
              <a:t>2/28/2018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D57A51-67EE-884B-9EE4-058A7CB37A9C}" type="slidenum">
              <a:rPr lang="en-US" smtClean="0"/>
              <a:pPr/>
              <a:t>‹#›</a:t>
            </a:fld>
            <a:endParaRPr lang="en-US"/>
          </a:p>
        </p:txBody>
      </p:sp>
    </p:spTree>
    <p:extLst>
      <p:ext uri="{BB962C8B-B14F-4D97-AF65-F5344CB8AC3E}">
        <p14:creationId xmlns:p14="http://schemas.microsoft.com/office/powerpoint/2010/main" val="321190928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D5C274-34D2-456B-AFBF-AB4B32A5F34C}"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118636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smtClean="0">
                <a:effectLst/>
                <a:latin typeface="Arial"/>
                <a:ea typeface="Times New Roman"/>
                <a:cs typeface="Times New Roman"/>
              </a:rPr>
              <a:t>The primary differences between this long-term model and the existing model are 1) the long-term model would be an electronic, internet based model, 2) the long-term model would present five topic areas rather than a report intended to be read from front to back, and 3) the long-term model would have separate required information (management’s discussion and analyses (MD&amp;A), financial statements, and required supplementary information (RSI)) for each of the topics. The topics that would be presented in the model are:  </a:t>
            </a:r>
          </a:p>
          <a:p>
            <a:pPr marL="0" marR="0">
              <a:spcBef>
                <a:spcPts val="0"/>
              </a:spcBef>
              <a:spcAft>
                <a:spcPts val="0"/>
              </a:spcAft>
            </a:pPr>
            <a:r>
              <a:rPr lang="en-US" sz="1200" dirty="0" smtClean="0">
                <a:effectLst/>
                <a:latin typeface="Arial"/>
                <a:ea typeface="Times New Roman"/>
                <a:cs typeface="Times New Roman"/>
              </a:rPr>
              <a:t> </a:t>
            </a:r>
          </a:p>
          <a:p>
            <a:pPr marL="342900" marR="0" lvl="0" indent="-342900">
              <a:spcBef>
                <a:spcPts val="0"/>
              </a:spcBef>
              <a:spcAft>
                <a:spcPts val="0"/>
              </a:spcAft>
              <a:buFont typeface="+mj-lt"/>
              <a:buAutoNum type="romanUcPeriod"/>
            </a:pPr>
            <a:r>
              <a:rPr lang="en-US" sz="1200" dirty="0" smtClean="0">
                <a:effectLst/>
                <a:latin typeface="Arial"/>
                <a:ea typeface="Calibri"/>
                <a:cs typeface="Times New Roman"/>
              </a:rPr>
              <a:t>What We Do</a:t>
            </a:r>
            <a:endParaRPr lang="en-US" sz="1100" dirty="0" smtClean="0">
              <a:effectLst/>
              <a:latin typeface="+mn-lt"/>
              <a:ea typeface="Calibri"/>
              <a:cs typeface="Times New Roman"/>
            </a:endParaRPr>
          </a:p>
          <a:p>
            <a:pPr marL="342900" marR="0" lvl="0" indent="-342900">
              <a:spcBef>
                <a:spcPts val="0"/>
              </a:spcBef>
              <a:spcAft>
                <a:spcPts val="0"/>
              </a:spcAft>
              <a:buFont typeface="+mj-lt"/>
              <a:buAutoNum type="romanUcPeriod"/>
            </a:pPr>
            <a:r>
              <a:rPr lang="en-US" sz="1200" dirty="0" smtClean="0">
                <a:effectLst/>
                <a:latin typeface="Arial"/>
                <a:ea typeface="Calibri"/>
                <a:cs typeface="Times New Roman"/>
              </a:rPr>
              <a:t>Where Do We Get Our Resources</a:t>
            </a:r>
            <a:endParaRPr lang="en-US" sz="1100" dirty="0" smtClean="0">
              <a:effectLst/>
              <a:latin typeface="+mn-lt"/>
              <a:ea typeface="Calibri"/>
              <a:cs typeface="Times New Roman"/>
            </a:endParaRPr>
          </a:p>
          <a:p>
            <a:pPr marL="342900" marR="0" lvl="0" indent="-342900">
              <a:spcBef>
                <a:spcPts val="0"/>
              </a:spcBef>
              <a:spcAft>
                <a:spcPts val="0"/>
              </a:spcAft>
              <a:buFont typeface="+mj-lt"/>
              <a:buAutoNum type="romanUcPeriod"/>
            </a:pPr>
            <a:r>
              <a:rPr lang="en-US" sz="1200" dirty="0" smtClean="0">
                <a:effectLst/>
                <a:latin typeface="Arial"/>
                <a:ea typeface="Calibri"/>
                <a:cs typeface="Times New Roman"/>
              </a:rPr>
              <a:t>How We Used Our Resources </a:t>
            </a:r>
            <a:endParaRPr lang="en-US" sz="1100" dirty="0" smtClean="0">
              <a:effectLst/>
              <a:latin typeface="+mn-lt"/>
              <a:ea typeface="Calibri"/>
              <a:cs typeface="Times New Roman"/>
            </a:endParaRPr>
          </a:p>
          <a:p>
            <a:pPr marL="342900" marR="0" lvl="0" indent="-342900">
              <a:spcBef>
                <a:spcPts val="0"/>
              </a:spcBef>
              <a:spcAft>
                <a:spcPts val="0"/>
              </a:spcAft>
              <a:buFont typeface="+mj-lt"/>
              <a:buAutoNum type="romanUcPeriod"/>
            </a:pPr>
            <a:r>
              <a:rPr lang="en-US" sz="1200" dirty="0" smtClean="0">
                <a:effectLst/>
                <a:latin typeface="Arial"/>
                <a:ea typeface="Calibri"/>
                <a:cs typeface="Times New Roman"/>
              </a:rPr>
              <a:t>What We Accomplished </a:t>
            </a:r>
            <a:endParaRPr lang="en-US" sz="1100" dirty="0" smtClean="0">
              <a:effectLst/>
              <a:latin typeface="+mn-lt"/>
              <a:ea typeface="Calibri"/>
              <a:cs typeface="Times New Roman"/>
            </a:endParaRPr>
          </a:p>
          <a:p>
            <a:pPr marL="342900" marR="0" lvl="0" indent="-342900">
              <a:spcBef>
                <a:spcPts val="0"/>
              </a:spcBef>
              <a:spcAft>
                <a:spcPts val="0"/>
              </a:spcAft>
              <a:buFont typeface="+mj-lt"/>
              <a:buAutoNum type="romanUcPeriod"/>
            </a:pPr>
            <a:r>
              <a:rPr lang="en-US" sz="1200" dirty="0" smtClean="0">
                <a:effectLst/>
                <a:latin typeface="Arial"/>
                <a:ea typeface="Calibri"/>
                <a:cs typeface="Times New Roman"/>
              </a:rPr>
              <a:t>Where We Are Headed</a:t>
            </a:r>
            <a:endParaRPr lang="en-US" sz="1100" dirty="0" smtClean="0">
              <a:effectLst/>
              <a:latin typeface="+mn-lt"/>
              <a:ea typeface="Calibri"/>
              <a:cs typeface="Times New Roman"/>
            </a:endParaRPr>
          </a:p>
          <a:p>
            <a:pPr marL="0" marR="0">
              <a:spcBef>
                <a:spcPts val="0"/>
              </a:spcBef>
              <a:spcAft>
                <a:spcPts val="0"/>
              </a:spcAft>
            </a:pPr>
            <a:r>
              <a:rPr lang="en-US" sz="1200" dirty="0" smtClean="0">
                <a:effectLst/>
                <a:latin typeface="Arial"/>
                <a:ea typeface="Times New Roman"/>
                <a:cs typeface="Times New Roman"/>
              </a:rPr>
              <a:t> </a:t>
            </a:r>
          </a:p>
          <a:p>
            <a:r>
              <a:rPr lang="en-US" sz="1200" dirty="0" smtClean="0">
                <a:effectLst/>
                <a:latin typeface="Arial"/>
                <a:ea typeface="Times New Roman"/>
                <a:cs typeface="Times New Roman"/>
              </a:rPr>
              <a:t>Separating required information into topics would help make the information more “digestible” to users and, for those interested in particular topics, the model would assist users in accessing information more readily. In general, users would not be expected to read the entire MD&amp;A before reading any other required information.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25</a:t>
            </a:fld>
            <a:endParaRPr lang="en-US"/>
          </a:p>
        </p:txBody>
      </p:sp>
    </p:spTree>
    <p:extLst>
      <p:ext uri="{BB962C8B-B14F-4D97-AF65-F5344CB8AC3E}">
        <p14:creationId xmlns:p14="http://schemas.microsoft.com/office/powerpoint/2010/main" val="2048164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274320" marR="0" lvl="0" indent="-274320" algn="l" defTabSz="457200" rtl="0" eaLnBrk="1" fontAlgn="auto" latinLnBrk="0" hangingPunct="1">
              <a:lnSpc>
                <a:spcPct val="100000"/>
              </a:lnSpc>
              <a:spcBef>
                <a:spcPct val="20000"/>
              </a:spcBef>
              <a:spcAft>
                <a:spcPts val="0"/>
              </a:spcAft>
              <a:buClr>
                <a:srgbClr val="E6051C"/>
              </a:buClr>
              <a:buSzTx/>
              <a:buFont typeface="Wingdings" charset="2"/>
              <a:buChar char="§"/>
              <a:tabLst/>
              <a:defRPr/>
            </a:pPr>
            <a:r>
              <a:rPr kumimoji="0" lang="en-US" sz="2400" b="0" i="0" u="none" strike="noStrike" kern="1200" cap="none" spc="0" normalizeH="0" baseline="0" noProof="0" dirty="0" smtClean="0">
                <a:ln>
                  <a:noFill/>
                </a:ln>
                <a:solidFill>
                  <a:srgbClr val="444F51"/>
                </a:solidFill>
                <a:effectLst/>
                <a:uLnTx/>
                <a:uFillTx/>
                <a:latin typeface="Arial"/>
                <a:ea typeface="+mn-ea"/>
                <a:cs typeface="+mn-cs"/>
              </a:rPr>
              <a:t>Potential Features for the Long Term</a:t>
            </a:r>
          </a:p>
          <a:p>
            <a:pPr marL="548640" marR="0" lvl="1" indent="-274320" algn="l" defTabSz="457200" rtl="0" eaLnBrk="1" fontAlgn="auto" latinLnBrk="0" hangingPunct="1">
              <a:lnSpc>
                <a:spcPct val="100000"/>
              </a:lnSpc>
              <a:spcBef>
                <a:spcPct val="50000"/>
              </a:spcBef>
              <a:spcAft>
                <a:spcPts val="0"/>
              </a:spcAft>
              <a:buClr>
                <a:srgbClr val="026C8F"/>
              </a:buClr>
              <a:buSzPct val="100000"/>
              <a:buFont typeface="Wingdings" charset="2"/>
              <a:buChar char="§"/>
              <a:tabLst/>
              <a:defRPr/>
            </a:pPr>
            <a:r>
              <a:rPr kumimoji="0" lang="en-US" sz="2200" b="0" i="0" u="none" strike="noStrike" kern="1200" cap="none" spc="0" normalizeH="0" baseline="0" noProof="0" dirty="0" smtClean="0">
                <a:ln>
                  <a:noFill/>
                </a:ln>
                <a:solidFill>
                  <a:srgbClr val="444F51"/>
                </a:solidFill>
                <a:effectLst/>
                <a:uLnTx/>
                <a:uFillTx/>
                <a:latin typeface="Arial"/>
                <a:ea typeface="Times New Roman"/>
                <a:cs typeface="Times New Roman"/>
              </a:rPr>
              <a:t>Electronic, internet-based presentation</a:t>
            </a:r>
          </a:p>
          <a:p>
            <a:pPr marL="548640" marR="0" lvl="1" indent="-274320" algn="l" defTabSz="457200" rtl="0" eaLnBrk="1" fontAlgn="auto" latinLnBrk="0" hangingPunct="1">
              <a:lnSpc>
                <a:spcPct val="100000"/>
              </a:lnSpc>
              <a:spcBef>
                <a:spcPct val="50000"/>
              </a:spcBef>
              <a:spcAft>
                <a:spcPts val="0"/>
              </a:spcAft>
              <a:buClr>
                <a:srgbClr val="026C8F"/>
              </a:buClr>
              <a:buSzPct val="100000"/>
              <a:buFont typeface="Wingdings" charset="2"/>
              <a:buChar char="§"/>
              <a:tabLst/>
              <a:defRPr/>
            </a:pPr>
            <a:r>
              <a:rPr kumimoji="0" lang="en-US" sz="2200" b="0" i="0" u="none" strike="noStrike" kern="1200" cap="none" spc="0" normalizeH="0" baseline="0" noProof="0" dirty="0" smtClean="0">
                <a:ln>
                  <a:noFill/>
                </a:ln>
                <a:solidFill>
                  <a:srgbClr val="444F51"/>
                </a:solidFill>
                <a:effectLst/>
                <a:uLnTx/>
                <a:uFillTx/>
                <a:latin typeface="Arial"/>
                <a:ea typeface="Times New Roman"/>
                <a:cs typeface="Times New Roman"/>
              </a:rPr>
              <a:t>Topic areas - separate required information (management’s discussion and analyses (MD&amp;A), financial statements, and required supplementary information (RSI)) for each topic</a:t>
            </a:r>
          </a:p>
          <a:p>
            <a:pPr marL="548640" marR="0" lvl="1" indent="-274320" algn="l" defTabSz="457200" rtl="0" eaLnBrk="1" fontAlgn="auto" latinLnBrk="0" hangingPunct="1">
              <a:lnSpc>
                <a:spcPct val="100000"/>
              </a:lnSpc>
              <a:spcBef>
                <a:spcPct val="50000"/>
              </a:spcBef>
              <a:spcAft>
                <a:spcPts val="0"/>
              </a:spcAft>
              <a:buClr>
                <a:srgbClr val="026C8F"/>
              </a:buClr>
              <a:buSzPct val="100000"/>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a:ea typeface="+mn-ea"/>
                <a:cs typeface="Arial" panose="020B0604020202020204" pitchFamily="34" charset="0"/>
              </a:rPr>
              <a:t>ability to review highly aggregated and disaggregated data </a:t>
            </a:r>
          </a:p>
          <a:p>
            <a:pPr marL="548640" marR="0" lvl="1" indent="-274320" algn="l" defTabSz="457200" rtl="0" eaLnBrk="1" fontAlgn="auto" latinLnBrk="0" hangingPunct="1">
              <a:lnSpc>
                <a:spcPct val="100000"/>
              </a:lnSpc>
              <a:spcBef>
                <a:spcPct val="50000"/>
              </a:spcBef>
              <a:spcAft>
                <a:spcPts val="0"/>
              </a:spcAft>
              <a:buClr>
                <a:srgbClr val="026C8F"/>
              </a:buClr>
              <a:buSzPct val="100000"/>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a:ea typeface="+mn-ea"/>
                <a:cs typeface="Arial" panose="020B0604020202020204" pitchFamily="34" charset="0"/>
              </a:rPr>
              <a:t>ability to customize data for analysis</a:t>
            </a:r>
            <a:endParaRPr kumimoji="0" lang="en-US" altLang="en-US" sz="2400" b="0" i="0" u="none" strike="noStrike" kern="1200" cap="none" spc="0" normalizeH="0" baseline="0" noProof="0" dirty="0">
              <a:ln>
                <a:noFill/>
              </a:ln>
              <a:solidFill>
                <a:srgbClr val="444F51"/>
              </a:solidFill>
              <a:effectLst/>
              <a:uLnTx/>
              <a:uFillTx/>
              <a:latin typeface="Arial"/>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38D57A51-67EE-884B-9EE4-058A7CB37A9C}" type="slidenum">
              <a:rPr lang="en-US" smtClean="0"/>
              <a:pPr/>
              <a:t>26</a:t>
            </a:fld>
            <a:endParaRPr lang="en-US"/>
          </a:p>
        </p:txBody>
      </p:sp>
    </p:spTree>
    <p:extLst>
      <p:ext uri="{BB962C8B-B14F-4D97-AF65-F5344CB8AC3E}">
        <p14:creationId xmlns:p14="http://schemas.microsoft.com/office/powerpoint/2010/main" val="1247428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C73B39-CD00-48A3-A382-1ABE3A8DD4D4}"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645088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D5C274-34D2-456B-AFBF-AB4B32A5F34C}"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929313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D5C274-34D2-456B-AFBF-AB4B32A5F34C}"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379673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D5C274-34D2-456B-AFBF-AB4B32A5F34C}"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370061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C73B39-CD00-48A3-A382-1ABE3A8DD4D4}"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645088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latin typeface="Arial" panose="020B0604020202020204" pitchFamily="34" charset="0"/>
                <a:cs typeface="Arial" panose="020B0604020202020204" pitchFamily="34" charset="0"/>
              </a:rPr>
              <a:t>role of financial statements and required supplementary information (RSI)</a:t>
            </a:r>
          </a:p>
          <a:p>
            <a:pPr lvl="1"/>
            <a:r>
              <a:rPr lang="en-US" dirty="0" smtClean="0">
                <a:latin typeface="Arial" panose="020B0604020202020204" pitchFamily="34" charset="0"/>
                <a:cs typeface="Arial" panose="020B0604020202020204" pitchFamily="34" charset="0"/>
              </a:rPr>
              <a:t>content of financial statements and RSI</a:t>
            </a:r>
          </a:p>
          <a:p>
            <a:pPr lvl="1"/>
            <a:r>
              <a:rPr lang="en-US" dirty="0" smtClean="0">
                <a:latin typeface="Arial" panose="020B0604020202020204" pitchFamily="34" charset="0"/>
                <a:cs typeface="Arial" panose="020B0604020202020204" pitchFamily="34" charset="0"/>
              </a:rPr>
              <a:t>presentation of budgetary information</a:t>
            </a:r>
          </a:p>
          <a:p>
            <a:pPr lvl="1"/>
            <a:r>
              <a:rPr lang="en-US" dirty="0" smtClean="0">
                <a:latin typeface="Arial" panose="020B0604020202020204" pitchFamily="34" charset="0"/>
                <a:cs typeface="Arial" panose="020B0604020202020204" pitchFamily="34" charset="0"/>
              </a:rPr>
              <a:t>presentation of performance information</a:t>
            </a:r>
          </a:p>
          <a:p>
            <a:pPr lvl="1"/>
            <a:r>
              <a:rPr lang="en-US" dirty="0" smtClean="0">
                <a:latin typeface="Arial" panose="020B0604020202020204" pitchFamily="34" charset="0"/>
                <a:cs typeface="Arial" panose="020B0604020202020204" pitchFamily="34" charset="0"/>
              </a:rPr>
              <a:t>summary-level information</a:t>
            </a:r>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21</a:t>
            </a:fld>
            <a:endParaRPr lang="en-US"/>
          </a:p>
        </p:txBody>
      </p:sp>
    </p:spTree>
    <p:extLst>
      <p:ext uri="{BB962C8B-B14F-4D97-AF65-F5344CB8AC3E}">
        <p14:creationId xmlns:p14="http://schemas.microsoft.com/office/powerpoint/2010/main" val="1889950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274320" marR="0" lvl="0" indent="-274320" algn="l" defTabSz="457200" rtl="0" eaLnBrk="1" fontAlgn="auto" latinLnBrk="0" hangingPunct="1">
              <a:lnSpc>
                <a:spcPct val="100000"/>
              </a:lnSpc>
              <a:spcBef>
                <a:spcPct val="20000"/>
              </a:spcBef>
              <a:spcAft>
                <a:spcPts val="0"/>
              </a:spcAft>
              <a:buClr>
                <a:srgbClr val="E6051C"/>
              </a:buClr>
              <a:buSzTx/>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Relationship between financial statements and RSI (GAAP) and other reported financial and non-financial information (ORFNI)</a:t>
            </a:r>
          </a:p>
          <a:p>
            <a:pPr marL="548640" marR="0" lvl="1" indent="-274320" algn="l" defTabSz="457200" rtl="0" eaLnBrk="1" fontAlgn="auto" latinLnBrk="0" hangingPunct="1">
              <a:lnSpc>
                <a:spcPct val="100000"/>
              </a:lnSpc>
              <a:spcBef>
                <a:spcPct val="20000"/>
              </a:spcBef>
              <a:spcAft>
                <a:spcPts val="0"/>
              </a:spcAft>
              <a:buClr>
                <a:srgbClr val="026C8F"/>
              </a:buClr>
              <a:buSzPct val="100000"/>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GAAP</a:t>
            </a:r>
          </a:p>
          <a:p>
            <a:pPr marL="822960" marR="0" lvl="2" indent="-274320" algn="l" defTabSz="457200" rtl="0" eaLnBrk="1" fontAlgn="auto" latinLnBrk="0" hangingPunct="1">
              <a:lnSpc>
                <a:spcPct val="100000"/>
              </a:lnSpc>
              <a:spcBef>
                <a:spcPct val="20000"/>
              </a:spcBef>
              <a:spcAft>
                <a:spcPts val="0"/>
              </a:spcAft>
              <a:buClr>
                <a:srgbClr val="17BF70"/>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Based on common understanding of terms</a:t>
            </a:r>
          </a:p>
          <a:p>
            <a:pPr marL="822960" marR="0" lvl="2" indent="-274320" algn="l" defTabSz="457200" rtl="0" eaLnBrk="1" fontAlgn="auto" latinLnBrk="0" hangingPunct="1">
              <a:lnSpc>
                <a:spcPct val="100000"/>
              </a:lnSpc>
              <a:spcBef>
                <a:spcPct val="20000"/>
              </a:spcBef>
              <a:spcAft>
                <a:spcPts val="0"/>
              </a:spcAft>
              <a:buClr>
                <a:srgbClr val="17BF70"/>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Meets qualitative characteristics</a:t>
            </a:r>
          </a:p>
          <a:p>
            <a:pPr marL="548640" marR="0" lvl="1" indent="-274320" algn="l" defTabSz="457200" rtl="0" eaLnBrk="1" fontAlgn="auto" latinLnBrk="0" hangingPunct="1">
              <a:lnSpc>
                <a:spcPct val="100000"/>
              </a:lnSpc>
              <a:spcBef>
                <a:spcPct val="20000"/>
              </a:spcBef>
              <a:spcAft>
                <a:spcPts val="0"/>
              </a:spcAft>
              <a:buClr>
                <a:srgbClr val="026C8F"/>
              </a:buClr>
              <a:buSzPct val="100000"/>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ORFNI</a:t>
            </a:r>
          </a:p>
          <a:p>
            <a:pPr marL="822960" marR="0" lvl="2" indent="-274320" algn="l" defTabSz="457200" rtl="0" eaLnBrk="1" fontAlgn="auto" latinLnBrk="0" hangingPunct="1">
              <a:lnSpc>
                <a:spcPct val="100000"/>
              </a:lnSpc>
              <a:spcBef>
                <a:spcPct val="20000"/>
              </a:spcBef>
              <a:spcAft>
                <a:spcPts val="0"/>
              </a:spcAft>
              <a:buClr>
                <a:srgbClr val="17BF70"/>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Contribute to reporting objectives</a:t>
            </a:r>
          </a:p>
          <a:p>
            <a:pPr marL="822960" marR="0" lvl="2" indent="-274320" algn="l" defTabSz="457200" rtl="0" eaLnBrk="1" fontAlgn="auto" latinLnBrk="0" hangingPunct="1">
              <a:lnSpc>
                <a:spcPct val="100000"/>
              </a:lnSpc>
              <a:spcBef>
                <a:spcPct val="20000"/>
              </a:spcBef>
              <a:spcAft>
                <a:spcPts val="0"/>
              </a:spcAft>
              <a:buClr>
                <a:srgbClr val="17BF70"/>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May accompany GAAP</a:t>
            </a:r>
          </a:p>
          <a:p>
            <a:pPr marL="822960" marR="0" lvl="2" indent="-274320" algn="l" defTabSz="457200" rtl="0" eaLnBrk="1" fontAlgn="auto" latinLnBrk="0" hangingPunct="1">
              <a:lnSpc>
                <a:spcPct val="100000"/>
              </a:lnSpc>
              <a:spcBef>
                <a:spcPct val="20000"/>
              </a:spcBef>
              <a:spcAft>
                <a:spcPts val="0"/>
              </a:spcAft>
              <a:buClr>
                <a:srgbClr val="17BF70"/>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May have limitations</a:t>
            </a:r>
          </a:p>
          <a:p>
            <a:pPr marL="1097280" marR="0" lvl="3" indent="-274320" algn="l" defTabSz="457200" rtl="0" eaLnBrk="1" fontAlgn="auto" latinLnBrk="0" hangingPunct="1">
              <a:lnSpc>
                <a:spcPct val="100000"/>
              </a:lnSpc>
              <a:spcBef>
                <a:spcPct val="20000"/>
              </a:spcBef>
              <a:spcAft>
                <a:spcPts val="0"/>
              </a:spcAft>
              <a:buClr>
                <a:srgbClr val="8BD2DF"/>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Lack exposure to same level of internal controls</a:t>
            </a:r>
          </a:p>
          <a:p>
            <a:pPr marL="1097280" marR="0" lvl="3" indent="-274320" algn="l" defTabSz="457200" rtl="0" eaLnBrk="1" fontAlgn="auto" latinLnBrk="0" hangingPunct="1">
              <a:lnSpc>
                <a:spcPct val="100000"/>
              </a:lnSpc>
              <a:spcBef>
                <a:spcPct val="20000"/>
              </a:spcBef>
              <a:spcAft>
                <a:spcPts val="0"/>
              </a:spcAft>
              <a:buClr>
                <a:srgbClr val="8BD2DF"/>
              </a:buClr>
              <a:buSzTx/>
              <a:buFont typeface="Wingdings" charset="2"/>
              <a:buChar char="§"/>
              <a:tabLst/>
              <a:defRPr/>
            </a:pPr>
            <a:r>
              <a:rPr kumimoji="0" lang="en-US" altLang="en-US" sz="22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Not subject to certain procedures required by GAGAS</a:t>
            </a:r>
          </a:p>
          <a:p>
            <a:pPr marL="274320" marR="0" lvl="1" indent="0" algn="l" defTabSz="457200" rtl="0" eaLnBrk="1" fontAlgn="auto" latinLnBrk="0" hangingPunct="1">
              <a:lnSpc>
                <a:spcPct val="100000"/>
              </a:lnSpc>
              <a:spcBef>
                <a:spcPct val="20000"/>
              </a:spcBef>
              <a:spcAft>
                <a:spcPts val="0"/>
              </a:spcAft>
              <a:buClr>
                <a:srgbClr val="026C8F"/>
              </a:buClr>
              <a:buSzPct val="100000"/>
              <a:buFont typeface="Wingdings" charset="2"/>
              <a:buNone/>
              <a:tabLst/>
              <a:defRPr/>
            </a:pPr>
            <a:endParaRPr kumimoji="0" lang="en-US" sz="2400" b="0" i="0" u="none" strike="noStrike" kern="1200" cap="none" spc="0" normalizeH="0" baseline="0" noProof="0" dirty="0" smtClean="0">
              <a:ln>
                <a:noFill/>
              </a:ln>
              <a:solidFill>
                <a:srgbClr val="444F51"/>
              </a:solidFill>
              <a:effectLst/>
              <a:uLnTx/>
              <a:uFillTx/>
              <a:latin typeface="Arial"/>
              <a:ea typeface="+mn-ea"/>
              <a:cs typeface="+mn-cs"/>
            </a:endParaRPr>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23</a:t>
            </a:fld>
            <a:endParaRPr lang="en-US"/>
          </a:p>
        </p:txBody>
      </p:sp>
    </p:spTree>
    <p:extLst>
      <p:ext uri="{BB962C8B-B14F-4D97-AF65-F5344CB8AC3E}">
        <p14:creationId xmlns:p14="http://schemas.microsoft.com/office/powerpoint/2010/main" val="3301194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0" marR="0" lvl="2" indent="-274320" algn="l" defTabSz="457200" rtl="0" eaLnBrk="1" fontAlgn="auto" latinLnBrk="0" hangingPunct="1">
              <a:lnSpc>
                <a:spcPct val="100000"/>
              </a:lnSpc>
              <a:spcBef>
                <a:spcPct val="20000"/>
              </a:spcBef>
              <a:spcAft>
                <a:spcPts val="0"/>
              </a:spcAft>
              <a:buClr>
                <a:srgbClr val="17BF70"/>
              </a:buClr>
              <a:buSzTx/>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Streamline reporting and increase user access</a:t>
            </a:r>
          </a:p>
          <a:p>
            <a:pPr marL="1097280" marR="0" lvl="3" indent="-274320" algn="l" defTabSz="457200" rtl="0" eaLnBrk="1" fontAlgn="auto" latinLnBrk="0" hangingPunct="1">
              <a:lnSpc>
                <a:spcPct val="100000"/>
              </a:lnSpc>
              <a:spcBef>
                <a:spcPct val="20000"/>
              </a:spcBef>
              <a:spcAft>
                <a:spcPts val="0"/>
              </a:spcAft>
              <a:buClr>
                <a:srgbClr val="8BD2DF"/>
              </a:buClr>
              <a:buSzTx/>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Reduce excessive information</a:t>
            </a:r>
          </a:p>
          <a:p>
            <a:pPr marL="1097280" marR="0" lvl="3" indent="-274320" algn="l" defTabSz="457200" rtl="0" eaLnBrk="1" fontAlgn="auto" latinLnBrk="0" hangingPunct="1">
              <a:lnSpc>
                <a:spcPct val="100000"/>
              </a:lnSpc>
              <a:spcBef>
                <a:spcPct val="20000"/>
              </a:spcBef>
              <a:spcAft>
                <a:spcPts val="0"/>
              </a:spcAft>
              <a:buClr>
                <a:srgbClr val="8BD2DF"/>
              </a:buClr>
              <a:buSzTx/>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Reduce redundant information</a:t>
            </a:r>
          </a:p>
          <a:p>
            <a:pPr marL="1097280" marR="0" lvl="3" indent="-274320" algn="l" defTabSz="457200" rtl="0" eaLnBrk="1" fontAlgn="auto" latinLnBrk="0" hangingPunct="1">
              <a:lnSpc>
                <a:spcPct val="100000"/>
              </a:lnSpc>
              <a:spcBef>
                <a:spcPct val="20000"/>
              </a:spcBef>
              <a:spcAft>
                <a:spcPts val="0"/>
              </a:spcAft>
              <a:buClr>
                <a:srgbClr val="8BD2DF"/>
              </a:buClr>
              <a:buSzTx/>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Reduce boilerplate information</a:t>
            </a:r>
          </a:p>
          <a:p>
            <a:pPr marL="1097280" marR="0" lvl="3" indent="-274320" algn="l" defTabSz="457200" rtl="0" eaLnBrk="1" fontAlgn="auto" latinLnBrk="0" hangingPunct="1">
              <a:lnSpc>
                <a:spcPct val="100000"/>
              </a:lnSpc>
              <a:spcBef>
                <a:spcPct val="20000"/>
              </a:spcBef>
              <a:spcAft>
                <a:spcPts val="0"/>
              </a:spcAft>
              <a:buClr>
                <a:srgbClr val="8BD2DF"/>
              </a:buClr>
              <a:buSzTx/>
              <a:buFont typeface="Wingdings" charset="2"/>
              <a:buChar char="§"/>
              <a:tabLst/>
              <a:defRPr/>
            </a:pPr>
            <a:r>
              <a:rPr kumimoji="0" lang="en-US" altLang="en-US" sz="2400" b="0" i="0" u="none" strike="noStrike" kern="1200" cap="none" spc="0" normalizeH="0" baseline="0" noProof="0" dirty="0" smtClean="0">
                <a:ln>
                  <a:noFill/>
                </a:ln>
                <a:solidFill>
                  <a:srgbClr val="444F51"/>
                </a:solidFill>
                <a:effectLst/>
                <a:uLnTx/>
                <a:uFillTx/>
                <a:latin typeface="Arial" panose="020B0604020202020204" pitchFamily="34" charset="0"/>
                <a:ea typeface="+mn-ea"/>
                <a:cs typeface="Arial" panose="020B0604020202020204" pitchFamily="34" charset="0"/>
              </a:rPr>
              <a:t>Use visual representations</a:t>
            </a:r>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24</a:t>
            </a:fld>
            <a:endParaRPr lang="en-US"/>
          </a:p>
        </p:txBody>
      </p:sp>
    </p:spTree>
    <p:extLst>
      <p:ext uri="{BB962C8B-B14F-4D97-AF65-F5344CB8AC3E}">
        <p14:creationId xmlns:p14="http://schemas.microsoft.com/office/powerpoint/2010/main" val="2345156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805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2pPr>
              <a:buClr>
                <a:schemeClr val="accent4"/>
              </a:buClr>
              <a:defRPr/>
            </a:lvl2pPr>
            <a:lvl3pPr>
              <a:buClr>
                <a:schemeClr val="accent6"/>
              </a:buClr>
              <a:defRPr/>
            </a:lvl3pPr>
            <a:lvl5pPr>
              <a:buClr>
                <a:schemeClr val="accent3"/>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solidFill>
                <a:srgbClr val="0E124E">
                  <a:tint val="75000"/>
                </a:srgbClr>
              </a:solidFill>
            </a:endParaRPr>
          </a:p>
        </p:txBody>
      </p:sp>
      <p:sp>
        <p:nvSpPr>
          <p:cNvPr id="6" name="Slide Number Placeholder 5"/>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Tree>
    <p:extLst>
      <p:ext uri="{BB962C8B-B14F-4D97-AF65-F5344CB8AC3E}">
        <p14:creationId xmlns:p14="http://schemas.microsoft.com/office/powerpoint/2010/main" val="2576115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524387" y="2070747"/>
            <a:ext cx="3969620"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endParaRPr lang="en-US" dirty="0">
              <a:solidFill>
                <a:srgbClr val="0E124E">
                  <a:tint val="75000"/>
                </a:srgbClr>
              </a:solidFill>
            </a:endParaRPr>
          </a:p>
        </p:txBody>
      </p:sp>
      <p:sp>
        <p:nvSpPr>
          <p:cNvPr id="7" name="Slide Number Placeholder 6"/>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
        <p:nvSpPr>
          <p:cNvPr id="8" name="Content Placeholder 2"/>
          <p:cNvSpPr>
            <a:spLocks noGrp="1"/>
          </p:cNvSpPr>
          <p:nvPr>
            <p:ph sz="half" idx="13"/>
          </p:nvPr>
        </p:nvSpPr>
        <p:spPr>
          <a:xfrm>
            <a:off x="4709717" y="2063044"/>
            <a:ext cx="3977082"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5530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solidFill>
                <a:srgbClr val="0E124E">
                  <a:tint val="75000"/>
                </a:srgbClr>
              </a:solidFill>
            </a:endParaRPr>
          </a:p>
        </p:txBody>
      </p:sp>
      <p:sp>
        <p:nvSpPr>
          <p:cNvPr id="4" name="Slide Number Placeholder 3"/>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Tree>
    <p:extLst>
      <p:ext uri="{BB962C8B-B14F-4D97-AF65-F5344CB8AC3E}">
        <p14:creationId xmlns:p14="http://schemas.microsoft.com/office/powerpoint/2010/main" val="1885154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dirty="0">
              <a:solidFill>
                <a:srgbClr val="0E124E">
                  <a:tint val="75000"/>
                </a:srgbClr>
              </a:solidFill>
            </a:endParaRPr>
          </a:p>
        </p:txBody>
      </p:sp>
      <p:sp>
        <p:nvSpPr>
          <p:cNvPr id="7" name="Slide Number Placeholder 6"/>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
        <p:nvSpPr>
          <p:cNvPr id="9" name="Content Placeholder 2"/>
          <p:cNvSpPr>
            <a:spLocks noGrp="1"/>
          </p:cNvSpPr>
          <p:nvPr>
            <p:ph idx="1"/>
          </p:nvPr>
        </p:nvSpPr>
        <p:spPr>
          <a:xfrm>
            <a:off x="2296694" y="1190844"/>
            <a:ext cx="6565847" cy="5366534"/>
          </a:xfrm>
        </p:spPr>
        <p:txBody>
          <a:bodyPr/>
          <a:lstStyle/>
          <a:p>
            <a:pPr lvl="0"/>
            <a:r>
              <a:rPr lang="en-US" smtClean="0"/>
              <a:t>Click to edit Master text styles</a:t>
            </a:r>
          </a:p>
        </p:txBody>
      </p:sp>
      <p:sp>
        <p:nvSpPr>
          <p:cNvPr id="13" name="Title 1"/>
          <p:cNvSpPr txBox="1">
            <a:spLocks/>
          </p:cNvSpPr>
          <p:nvPr/>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a:spcBef>
                <a:spcPct val="0"/>
              </a:spcBef>
              <a:defRPr/>
            </a:pPr>
            <a:r>
              <a:rPr lang="en-US" sz="3600" b="1" dirty="0"/>
              <a:t>Click to add title</a:t>
            </a:r>
          </a:p>
        </p:txBody>
      </p:sp>
    </p:spTree>
    <p:extLst>
      <p:ext uri="{BB962C8B-B14F-4D97-AF65-F5344CB8AC3E}">
        <p14:creationId xmlns:p14="http://schemas.microsoft.com/office/powerpoint/2010/main" val="325567840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dirty="0">
              <a:solidFill>
                <a:srgbClr val="0E124E">
                  <a:tint val="75000"/>
                </a:srgbClr>
              </a:solidFill>
            </a:endParaRPr>
          </a:p>
        </p:txBody>
      </p:sp>
      <p:sp>
        <p:nvSpPr>
          <p:cNvPr id="7" name="Slide Number Placeholder 6"/>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
        <p:nvSpPr>
          <p:cNvPr id="9" name="Content Placeholder 2"/>
          <p:cNvSpPr>
            <a:spLocks noGrp="1"/>
          </p:cNvSpPr>
          <p:nvPr>
            <p:ph idx="1"/>
          </p:nvPr>
        </p:nvSpPr>
        <p:spPr>
          <a:xfrm>
            <a:off x="2296694" y="1190844"/>
            <a:ext cx="6565847" cy="5366534"/>
          </a:xfrm>
        </p:spPr>
        <p:txBody>
          <a:bodyPr/>
          <a:lstStyle/>
          <a:p>
            <a:pPr lvl="0"/>
            <a:r>
              <a:rPr lang="en-US" smtClean="0"/>
              <a:t>Click to edit Master text styles</a:t>
            </a:r>
          </a:p>
        </p:txBody>
      </p:sp>
      <p:sp>
        <p:nvSpPr>
          <p:cNvPr id="10" name="Title 1"/>
          <p:cNvSpPr txBox="1">
            <a:spLocks/>
          </p:cNvSpPr>
          <p:nvPr/>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a:spcBef>
                <a:spcPct val="0"/>
              </a:spcBef>
              <a:defRPr/>
            </a:pPr>
            <a:r>
              <a:rPr lang="en-US" sz="3600" b="1" dirty="0"/>
              <a:t>Click to add title</a:t>
            </a:r>
          </a:p>
        </p:txBody>
      </p:sp>
    </p:spTree>
    <p:extLst>
      <p:ext uri="{BB962C8B-B14F-4D97-AF65-F5344CB8AC3E}">
        <p14:creationId xmlns:p14="http://schemas.microsoft.com/office/powerpoint/2010/main" val="4192866991"/>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pPr defTabSz="914400"/>
            <a:fld id="{66A0BDD5-5340-4A1F-8A45-DE7D4EFB4598}" type="datetime1">
              <a:rPr lang="en-US" smtClean="0">
                <a:solidFill>
                  <a:srgbClr val="0E124E"/>
                </a:solidFill>
              </a:rPr>
              <a:pPr defTabSz="914400"/>
              <a:t>2/28/2018</a:t>
            </a:fld>
            <a:endParaRPr lang="en-US" dirty="0">
              <a:solidFill>
                <a:srgbClr val="0E124E"/>
              </a:solidFill>
            </a:endParaRPr>
          </a:p>
        </p:txBody>
      </p:sp>
      <p:sp>
        <p:nvSpPr>
          <p:cNvPr id="17" name="Footer Placeholder 16"/>
          <p:cNvSpPr>
            <a:spLocks noGrp="1"/>
          </p:cNvSpPr>
          <p:nvPr>
            <p:ph type="ftr" sz="quarter" idx="11"/>
          </p:nvPr>
        </p:nvSpPr>
        <p:spPr/>
        <p:txBody>
          <a:bodyPr/>
          <a:lstStyle/>
          <a:p>
            <a:endParaRPr lang="en-US" dirty="0">
              <a:solidFill>
                <a:srgbClr val="0E124E">
                  <a:tint val="75000"/>
                </a:srgbClr>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899DAA95-9248-4BFD-B3D0-E02FC2807DFE}" type="slidenum">
              <a:rPr lang="en-US" smtClean="0">
                <a:solidFill>
                  <a:srgbClr val="FFBC19">
                    <a:shade val="75000"/>
                  </a:srgbClr>
                </a:solidFill>
              </a:rPr>
              <a:pPr/>
              <a:t>‹#›</a:t>
            </a:fld>
            <a:endParaRPr lang="en-US" dirty="0">
              <a:solidFill>
                <a:srgbClr val="FFBC19">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22575159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776328" y="6111875"/>
            <a:ext cx="2286000" cy="365125"/>
          </a:xfrm>
          <a:prstGeom prst="rect">
            <a:avLst/>
          </a:prstGeom>
          <a:ln/>
        </p:spPr>
        <p:txBody>
          <a:bodyPr/>
          <a:lstStyle>
            <a:lvl1pPr>
              <a:defRPr/>
            </a:lvl1pPr>
          </a:lstStyle>
          <a:p>
            <a:pPr defTabSz="914400">
              <a:defRPr/>
            </a:pPr>
            <a:fld id="{0D0CBA2C-BB8D-4B8D-889F-2A2C7987B775}" type="datetime1">
              <a:rPr lang="en-US" smtClean="0">
                <a:solidFill>
                  <a:srgbClr val="0E124E"/>
                </a:solidFill>
              </a:rPr>
              <a:pPr defTabSz="914400">
                <a:defRPr/>
              </a:pPr>
              <a:t>2/28/2018</a:t>
            </a:fld>
            <a:endParaRPr lang="en-US" dirty="0">
              <a:solidFill>
                <a:srgbClr val="0E124E"/>
              </a:solidFill>
            </a:endParaRPr>
          </a:p>
        </p:txBody>
      </p:sp>
      <p:sp>
        <p:nvSpPr>
          <p:cNvPr id="6" name="Footer Placeholder 5"/>
          <p:cNvSpPr>
            <a:spLocks noGrp="1" noChangeArrowheads="1"/>
          </p:cNvSpPr>
          <p:nvPr>
            <p:ph type="ftr" sz="quarter" idx="11"/>
          </p:nvPr>
        </p:nvSpPr>
        <p:spPr>
          <a:xfrm>
            <a:off x="6062328" y="6111875"/>
            <a:ext cx="2286000" cy="365125"/>
          </a:xfrm>
          <a:prstGeom prst="rect">
            <a:avLst/>
          </a:prstGeom>
          <a:ln/>
        </p:spPr>
        <p:txBody>
          <a:bodyPr/>
          <a:lstStyle>
            <a:lvl1pPr>
              <a:defRPr/>
            </a:lvl1pPr>
          </a:lstStyle>
          <a:p>
            <a:pPr>
              <a:defRPr/>
            </a:pPr>
            <a:endParaRPr lang="en-US" dirty="0">
              <a:solidFill>
                <a:srgbClr val="0E124E">
                  <a:tint val="75000"/>
                </a:srgb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C81E6E5-1458-43C9-AA72-E14326B41D88}" type="slidenum">
              <a:rPr lang="en-US">
                <a:solidFill>
                  <a:srgbClr val="0E124E">
                    <a:tint val="75000"/>
                  </a:srgbClr>
                </a:solidFill>
              </a:rPr>
              <a:pPr>
                <a:defRPr/>
              </a:pPr>
              <a:t>‹#›</a:t>
            </a:fld>
            <a:endParaRPr lang="en-US" dirty="0">
              <a:solidFill>
                <a:srgbClr val="0E124E">
                  <a:tint val="75000"/>
                </a:srgbClr>
              </a:solidFill>
            </a:endParaRPr>
          </a:p>
        </p:txBody>
      </p:sp>
    </p:spTree>
    <p:extLst>
      <p:ext uri="{BB962C8B-B14F-4D97-AF65-F5344CB8AC3E}">
        <p14:creationId xmlns:p14="http://schemas.microsoft.com/office/powerpoint/2010/main" val="3993745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225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a:t>Click to edit Master title style</a:t>
            </a:r>
          </a:p>
        </p:txBody>
      </p:sp>
      <p:sp>
        <p:nvSpPr>
          <p:cNvPr id="3" name="Content Placeholder 2"/>
          <p:cNvSpPr>
            <a:spLocks noGrp="1"/>
          </p:cNvSpPr>
          <p:nvPr>
            <p:ph idx="1"/>
          </p:nvPr>
        </p:nvSpPr>
        <p:spPr/>
        <p:txBody>
          <a:bodyPr/>
          <a:lstStyle>
            <a:lvl2pPr>
              <a:buClr>
                <a:schemeClr val="accent4"/>
              </a:buClr>
              <a:defRPr/>
            </a:lvl2pPr>
            <a:lvl3pPr>
              <a:buClr>
                <a:schemeClr val="accent6"/>
              </a:buClr>
              <a:defRPr/>
            </a:lvl3pPr>
            <a:lvl5pPr>
              <a:buClr>
                <a:schemeClr val="accent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46A9FE5-CD39-614C-BF41-ADCD1E6B07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endParaRPr lang="en-US" dirty="0"/>
          </a:p>
        </p:txBody>
      </p:sp>
      <p:sp>
        <p:nvSpPr>
          <p:cNvPr id="3" name="Content Placeholder 2"/>
          <p:cNvSpPr>
            <a:spLocks noGrp="1"/>
          </p:cNvSpPr>
          <p:nvPr>
            <p:ph sz="half" idx="1"/>
          </p:nvPr>
        </p:nvSpPr>
        <p:spPr>
          <a:xfrm>
            <a:off x="524387" y="2070747"/>
            <a:ext cx="3969620"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6A9FE5-CD39-614C-BF41-ADCD1E6B07BD}" type="slidenum">
              <a:rPr lang="en-US" smtClean="0"/>
              <a:pPr/>
              <a:t>‹#›</a:t>
            </a:fld>
            <a:endParaRPr lang="en-US"/>
          </a:p>
        </p:txBody>
      </p:sp>
      <p:sp>
        <p:nvSpPr>
          <p:cNvPr id="8" name="Content Placeholder 2"/>
          <p:cNvSpPr>
            <a:spLocks noGrp="1"/>
          </p:cNvSpPr>
          <p:nvPr>
            <p:ph sz="half" idx="13"/>
          </p:nvPr>
        </p:nvSpPr>
        <p:spPr>
          <a:xfrm>
            <a:off x="4709717" y="2063044"/>
            <a:ext cx="3977082"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6A9FE5-CD39-614C-BF41-ADCD1E6B07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a:p>
        </p:txBody>
      </p:sp>
      <p:sp>
        <p:nvSpPr>
          <p:cNvPr id="7" name="Slide Number Placeholder 6"/>
          <p:cNvSpPr>
            <a:spLocks noGrp="1"/>
          </p:cNvSpPr>
          <p:nvPr>
            <p:ph type="sldNum" sz="quarter" idx="12"/>
          </p:nvPr>
        </p:nvSpPr>
        <p:spPr/>
        <p:txBody>
          <a:bodyPr/>
          <a:lstStyle/>
          <a:p>
            <a:fld id="{91974DF9-AD47-4691-BA21-BBFCE3637A9A}" type="slidenum">
              <a:rPr kumimoji="0" lang="en-US" smtClean="0"/>
              <a:pPr/>
              <a:t>‹#›</a:t>
            </a:fld>
            <a:endParaRPr kumimoji="0" lang="en-US"/>
          </a:p>
        </p:txBody>
      </p:sp>
      <p:sp>
        <p:nvSpPr>
          <p:cNvPr id="9" name="Content Placeholder 2"/>
          <p:cNvSpPr>
            <a:spLocks noGrp="1"/>
          </p:cNvSpPr>
          <p:nvPr>
            <p:ph idx="1"/>
          </p:nvPr>
        </p:nvSpPr>
        <p:spPr>
          <a:xfrm>
            <a:off x="2296694" y="1190844"/>
            <a:ext cx="6565847" cy="5366534"/>
          </a:xfrm>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a:p>
        </p:txBody>
      </p:sp>
      <p:sp>
        <p:nvSpPr>
          <p:cNvPr id="7" name="Slide Number Placeholder 6"/>
          <p:cNvSpPr>
            <a:spLocks noGrp="1"/>
          </p:cNvSpPr>
          <p:nvPr>
            <p:ph type="sldNum" sz="quarter" idx="12"/>
          </p:nvPr>
        </p:nvSpPr>
        <p:spPr/>
        <p:txBody>
          <a:bodyPr/>
          <a:lstStyle/>
          <a:p>
            <a:fld id="{91974DF9-AD47-4691-BA21-BBFCE3637A9A}" type="slidenum">
              <a:rPr kumimoji="0" lang="en-US" smtClean="0"/>
              <a:pPr/>
              <a:t>‹#›</a:t>
            </a:fld>
            <a:endParaRPr kumimoji="0" lang="en-US"/>
          </a:p>
        </p:txBody>
      </p:sp>
      <p:sp>
        <p:nvSpPr>
          <p:cNvPr id="9" name="Content Placeholder 2"/>
          <p:cNvSpPr>
            <a:spLocks noGrp="1"/>
          </p:cNvSpPr>
          <p:nvPr>
            <p:ph idx="1"/>
          </p:nvPr>
        </p:nvSpPr>
        <p:spPr>
          <a:xfrm>
            <a:off x="2296694" y="1190844"/>
            <a:ext cx="6565847" cy="5366534"/>
          </a:xfrm>
        </p:spPr>
        <p:txBody>
          <a:bodyPr/>
          <a:lstStyle/>
          <a:p>
            <a:endParaRPr lang="en-US" dirty="0"/>
          </a:p>
        </p:txBody>
      </p:sp>
      <p:sp>
        <p:nvSpPr>
          <p:cNvPr id="10" name="Title 1"/>
          <p:cNvSpPr txBox="1">
            <a:spLocks/>
          </p:cNvSpPr>
          <p:nvPr userDrawn="1"/>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E124E"/>
                </a:solidFill>
                <a:effectLst/>
                <a:uLnTx/>
                <a:uFillTx/>
                <a:latin typeface="+mj-lt"/>
                <a:ea typeface="+mj-ea"/>
                <a:cs typeface="+mj-cs"/>
              </a:rPr>
              <a:t>Click to add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442721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98244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1.jpe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387" y="1484353"/>
            <a:ext cx="8162412" cy="694306"/>
          </a:xfrm>
          <a:prstGeom prst="rect">
            <a:avLst/>
          </a:prstGeom>
        </p:spPr>
        <p:txBody>
          <a:bodyPr vert="horz" wrap="none"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524387" y="2096719"/>
            <a:ext cx="8162412" cy="401180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524387" y="6356350"/>
            <a:ext cx="54954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9FE5-CD39-614C-BF41-ADCD1E6B07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065" r:id="rId1"/>
    <p:sldLayoutId id="2147484066" r:id="rId2"/>
    <p:sldLayoutId id="2147484055" r:id="rId3"/>
    <p:sldLayoutId id="2147484057" r:id="rId4"/>
    <p:sldLayoutId id="2147484060" r:id="rId5"/>
    <p:sldLayoutId id="2147484061" r:id="rId6"/>
    <p:sldLayoutId id="2147484067" r:id="rId7"/>
  </p:sldLayoutIdLst>
  <p:txStyles>
    <p:titleStyle>
      <a:lvl1pPr algn="l" defTabSz="457200" rtl="0" eaLnBrk="1" latinLnBrk="0" hangingPunct="1">
        <a:spcBef>
          <a:spcPct val="0"/>
        </a:spcBef>
        <a:buNone/>
        <a:defRPr sz="3600" b="1" kern="1200">
          <a:solidFill>
            <a:srgbClr val="0E124E"/>
          </a:solidFill>
          <a:latin typeface="+mj-lt"/>
          <a:ea typeface="+mj-ea"/>
          <a:cs typeface="+mj-cs"/>
        </a:defRPr>
      </a:lvl1pPr>
    </p:titleStyle>
    <p:bodyStyle>
      <a:lvl1pPr marL="274320" indent="-274320" algn="l" defTabSz="457200" rtl="0" eaLnBrk="1" latinLnBrk="0" hangingPunct="1">
        <a:spcBef>
          <a:spcPct val="20000"/>
        </a:spcBef>
        <a:buClr>
          <a:schemeClr val="accent2"/>
        </a:buClr>
        <a:buFont typeface="Wingdings" charset="2"/>
        <a:buChar char="§"/>
        <a:defRPr sz="2600" kern="1200">
          <a:solidFill>
            <a:srgbClr val="444F51"/>
          </a:solidFill>
          <a:latin typeface="+mn-lt"/>
          <a:ea typeface="+mn-ea"/>
          <a:cs typeface="+mn-cs"/>
        </a:defRPr>
      </a:lvl1pPr>
      <a:lvl2pPr marL="548640" indent="-274320" algn="l" defTabSz="457200" rtl="0" eaLnBrk="1" latinLnBrk="0" hangingPunct="1">
        <a:spcBef>
          <a:spcPct val="20000"/>
        </a:spcBef>
        <a:buClr>
          <a:schemeClr val="accent4"/>
        </a:buClr>
        <a:buSzPct val="100000"/>
        <a:buFont typeface="Wingdings" charset="2"/>
        <a:buChar char="§"/>
        <a:defRPr sz="2600" kern="1200">
          <a:solidFill>
            <a:srgbClr val="444F51"/>
          </a:solidFill>
          <a:latin typeface="+mn-lt"/>
          <a:ea typeface="+mn-ea"/>
          <a:cs typeface="+mn-cs"/>
        </a:defRPr>
      </a:lvl2pPr>
      <a:lvl3pPr marL="822960" indent="-274320" algn="l" defTabSz="457200" rtl="0" eaLnBrk="1" latinLnBrk="0" hangingPunct="1">
        <a:spcBef>
          <a:spcPct val="20000"/>
        </a:spcBef>
        <a:buClr>
          <a:schemeClr val="accent3"/>
        </a:buClr>
        <a:buFont typeface="Wingdings" charset="2"/>
        <a:buChar char="§"/>
        <a:defRPr sz="2400" kern="1200">
          <a:solidFill>
            <a:srgbClr val="444F51"/>
          </a:solidFill>
          <a:latin typeface="+mn-lt"/>
          <a:ea typeface="+mn-ea"/>
          <a:cs typeface="+mn-cs"/>
        </a:defRPr>
      </a:lvl3pPr>
      <a:lvl4pPr marL="1097280" indent="-274320" algn="l" defTabSz="457200" rtl="0" eaLnBrk="1" latinLnBrk="0" hangingPunct="1">
        <a:spcBef>
          <a:spcPct val="20000"/>
        </a:spcBef>
        <a:buClr>
          <a:schemeClr val="accent5"/>
        </a:buClr>
        <a:buFont typeface="Wingdings" charset="2"/>
        <a:buChar char="§"/>
        <a:defRPr sz="2400" kern="1200">
          <a:solidFill>
            <a:srgbClr val="444F51"/>
          </a:solidFill>
          <a:latin typeface="+mn-lt"/>
          <a:ea typeface="+mn-ea"/>
          <a:cs typeface="+mn-cs"/>
        </a:defRPr>
      </a:lvl4pPr>
      <a:lvl5pPr marL="1280160" indent="-182880" algn="l" defTabSz="457200" rtl="0" eaLnBrk="1" latinLnBrk="0" hangingPunct="1">
        <a:spcBef>
          <a:spcPct val="20000"/>
        </a:spcBef>
        <a:buClr>
          <a:schemeClr val="accent6"/>
        </a:buClr>
        <a:buFont typeface="Wingdings" charset="2"/>
        <a:buChar char="§"/>
        <a:defRPr sz="2200" kern="1200">
          <a:solidFill>
            <a:srgbClr val="444F5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387" y="1484353"/>
            <a:ext cx="8162412" cy="694306"/>
          </a:xfrm>
          <a:prstGeom prst="rect">
            <a:avLst/>
          </a:prstGeom>
        </p:spPr>
        <p:txBody>
          <a:bodyPr vert="horz" wrap="none" lIns="0" tIns="0" rIns="0" bIns="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524387" y="2096719"/>
            <a:ext cx="8162412" cy="4011805"/>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524387" y="6356350"/>
            <a:ext cx="54954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dirty="0">
              <a:solidFill>
                <a:srgbClr val="0E124E">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899DAA95-9248-4BFD-B3D0-E02FC2807DFE}" type="slidenum">
              <a:rPr lang="en-US" smtClean="0">
                <a:solidFill>
                  <a:srgbClr val="0E124E">
                    <a:tint val="75000"/>
                  </a:srgbClr>
                </a:solidFill>
              </a:rPr>
              <a:pPr defTabSz="914400"/>
              <a:t>‹#›</a:t>
            </a:fld>
            <a:endParaRPr lang="en-US" dirty="0">
              <a:solidFill>
                <a:srgbClr val="0E124E">
                  <a:tint val="75000"/>
                </a:srgbClr>
              </a:solidFill>
            </a:endParaRPr>
          </a:p>
        </p:txBody>
      </p:sp>
    </p:spTree>
    <p:extLst>
      <p:ext uri="{BB962C8B-B14F-4D97-AF65-F5344CB8AC3E}">
        <p14:creationId xmlns:p14="http://schemas.microsoft.com/office/powerpoint/2010/main" val="3251079133"/>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Lst>
  <p:hf sldNum="0" hdr="0" ftr="0" dt="0"/>
  <p:txStyles>
    <p:titleStyle>
      <a:lvl1pPr algn="l" defTabSz="457200" rtl="0" eaLnBrk="1" latinLnBrk="0" hangingPunct="1">
        <a:spcBef>
          <a:spcPct val="0"/>
        </a:spcBef>
        <a:buNone/>
        <a:defRPr sz="3600" b="1" kern="1200">
          <a:solidFill>
            <a:srgbClr val="0E124E"/>
          </a:solidFill>
          <a:latin typeface="+mj-lt"/>
          <a:ea typeface="+mj-ea"/>
          <a:cs typeface="+mj-cs"/>
        </a:defRPr>
      </a:lvl1pPr>
    </p:titleStyle>
    <p:bodyStyle>
      <a:lvl1pPr marL="274320" indent="-274320" algn="l" defTabSz="457200" rtl="0" eaLnBrk="1" latinLnBrk="0" hangingPunct="1">
        <a:spcBef>
          <a:spcPct val="20000"/>
        </a:spcBef>
        <a:buClr>
          <a:schemeClr val="accent2"/>
        </a:buClr>
        <a:buFont typeface="Wingdings" charset="2"/>
        <a:buChar char="§"/>
        <a:defRPr sz="2600" kern="1200">
          <a:solidFill>
            <a:srgbClr val="444F51"/>
          </a:solidFill>
          <a:latin typeface="+mn-lt"/>
          <a:ea typeface="+mn-ea"/>
          <a:cs typeface="+mn-cs"/>
        </a:defRPr>
      </a:lvl1pPr>
      <a:lvl2pPr marL="548640" indent="-274320" algn="l" defTabSz="457200" rtl="0" eaLnBrk="1" latinLnBrk="0" hangingPunct="1">
        <a:spcBef>
          <a:spcPct val="20000"/>
        </a:spcBef>
        <a:buClr>
          <a:schemeClr val="accent4"/>
        </a:buClr>
        <a:buSzPct val="100000"/>
        <a:buFont typeface="Wingdings" charset="2"/>
        <a:buChar char="§"/>
        <a:defRPr sz="2600" kern="1200">
          <a:solidFill>
            <a:srgbClr val="444F51"/>
          </a:solidFill>
          <a:latin typeface="+mn-lt"/>
          <a:ea typeface="+mn-ea"/>
          <a:cs typeface="+mn-cs"/>
        </a:defRPr>
      </a:lvl2pPr>
      <a:lvl3pPr marL="822960" indent="-274320" algn="l" defTabSz="457200" rtl="0" eaLnBrk="1" latinLnBrk="0" hangingPunct="1">
        <a:spcBef>
          <a:spcPct val="20000"/>
        </a:spcBef>
        <a:buClr>
          <a:schemeClr val="accent3"/>
        </a:buClr>
        <a:buFont typeface="Wingdings" charset="2"/>
        <a:buChar char="§"/>
        <a:defRPr sz="2400" kern="1200">
          <a:solidFill>
            <a:srgbClr val="444F51"/>
          </a:solidFill>
          <a:latin typeface="+mn-lt"/>
          <a:ea typeface="+mn-ea"/>
          <a:cs typeface="+mn-cs"/>
        </a:defRPr>
      </a:lvl3pPr>
      <a:lvl4pPr marL="1097280" indent="-274320" algn="l" defTabSz="457200" rtl="0" eaLnBrk="1" latinLnBrk="0" hangingPunct="1">
        <a:spcBef>
          <a:spcPct val="20000"/>
        </a:spcBef>
        <a:buClr>
          <a:schemeClr val="accent5"/>
        </a:buClr>
        <a:buFont typeface="Wingdings" charset="2"/>
        <a:buChar char="§"/>
        <a:defRPr sz="2400" kern="1200">
          <a:solidFill>
            <a:srgbClr val="444F51"/>
          </a:solidFill>
          <a:latin typeface="+mn-lt"/>
          <a:ea typeface="+mn-ea"/>
          <a:cs typeface="+mn-cs"/>
        </a:defRPr>
      </a:lvl4pPr>
      <a:lvl5pPr marL="1280160" indent="-182880" algn="l" defTabSz="457200" rtl="0" eaLnBrk="1" latinLnBrk="0" hangingPunct="1">
        <a:spcBef>
          <a:spcPct val="20000"/>
        </a:spcBef>
        <a:buClr>
          <a:schemeClr val="accent6"/>
        </a:buClr>
        <a:buFont typeface="Wingdings" charset="2"/>
        <a:buChar char="§"/>
        <a:defRPr sz="2200" kern="1200">
          <a:solidFill>
            <a:srgbClr val="444F5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jpe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hyperlink" Target="mailto:ValentineM@fasab.gov" TargetMode="External"/><Relationship Id="rId2" Type="http://schemas.openxmlformats.org/officeDocument/2006/relationships/image" Target="../media/image4.jpeg"/><Relationship Id="rId1" Type="http://schemas.openxmlformats.org/officeDocument/2006/relationships/slideLayout" Target="../slideLayouts/slideLayout3.xml"/><Relationship Id="rId5" Type="http://schemas.openxmlformats.org/officeDocument/2006/relationships/hyperlink" Target="http://www.fasab.gov/" TargetMode="External"/><Relationship Id="rId4" Type="http://schemas.openxmlformats.org/officeDocument/2006/relationships/hyperlink" Target="mailto:simmsr@fasab.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0.xml"/><Relationship Id="rId5" Type="http://schemas.openxmlformats.org/officeDocument/2006/relationships/image" Target="../media/image14.jp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7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843" y="1242528"/>
            <a:ext cx="8162412" cy="586272"/>
          </a:xfrm>
        </p:spPr>
        <p:txBody>
          <a:bodyPr>
            <a:normAutofit fontScale="90000"/>
          </a:bodyPr>
          <a:lstStyle/>
          <a:p>
            <a:r>
              <a:rPr lang="en-US" sz="4000" b="1" dirty="0" smtClean="0"/>
              <a:t>RAII Status &amp; Challenges</a:t>
            </a:r>
            <a:endParaRPr lang="en-US" sz="4000" b="1" dirty="0"/>
          </a:p>
        </p:txBody>
      </p:sp>
      <p:sp>
        <p:nvSpPr>
          <p:cNvPr id="4" name="Content Placeholder 3"/>
          <p:cNvSpPr>
            <a:spLocks noGrp="1"/>
          </p:cNvSpPr>
          <p:nvPr>
            <p:ph idx="1"/>
          </p:nvPr>
        </p:nvSpPr>
        <p:spPr>
          <a:xfrm>
            <a:off x="524387" y="1964826"/>
            <a:ext cx="8162412" cy="4367961"/>
          </a:xfrm>
        </p:spPr>
        <p:txBody>
          <a:bodyPr>
            <a:normAutofit fontScale="55000" lnSpcReduction="20000"/>
          </a:bodyPr>
          <a:lstStyle/>
          <a:p>
            <a:pPr>
              <a:spcBef>
                <a:spcPts val="576"/>
              </a:spcBef>
              <a:spcAft>
                <a:spcPts val="600"/>
              </a:spcAft>
            </a:pPr>
            <a:r>
              <a:rPr lang="en-US" sz="4500" b="1" dirty="0" smtClean="0">
                <a:latin typeface="Arial" panose="020B0604020202020204" pitchFamily="34" charset="0"/>
                <a:cs typeface="Arial" panose="020B0604020202020204" pitchFamily="34" charset="0"/>
              </a:rPr>
              <a:t>Status</a:t>
            </a:r>
          </a:p>
          <a:p>
            <a:pPr lvl="1">
              <a:spcBef>
                <a:spcPts val="576"/>
              </a:spcBef>
              <a:spcAft>
                <a:spcPts val="600"/>
              </a:spcAft>
            </a:pPr>
            <a:r>
              <a:rPr lang="en-US" sz="4000" dirty="0" smtClean="0">
                <a:latin typeface="Arial" panose="020B0604020202020204" pitchFamily="34" charset="0"/>
                <a:cs typeface="Arial" panose="020B0604020202020204" pitchFamily="34" charset="0"/>
              </a:rPr>
              <a:t>Two roundtables</a:t>
            </a:r>
          </a:p>
          <a:p>
            <a:pPr lvl="1">
              <a:spcBef>
                <a:spcPts val="576"/>
              </a:spcBef>
              <a:spcAft>
                <a:spcPts val="600"/>
              </a:spcAft>
            </a:pPr>
            <a:r>
              <a:rPr lang="en-US" sz="4000" dirty="0" err="1" smtClean="0">
                <a:latin typeface="Arial" panose="020B0604020202020204" pitchFamily="34" charset="0"/>
                <a:cs typeface="Arial" panose="020B0604020202020204" pitchFamily="34" charset="0"/>
              </a:rPr>
              <a:t>USAFacts</a:t>
            </a:r>
            <a:r>
              <a:rPr lang="en-US" sz="4000" dirty="0" smtClean="0">
                <a:latin typeface="Arial" panose="020B0604020202020204" pitchFamily="34" charset="0"/>
                <a:cs typeface="Arial" panose="020B0604020202020204" pitchFamily="34" charset="0"/>
              </a:rPr>
              <a:t> Report </a:t>
            </a:r>
          </a:p>
          <a:p>
            <a:pPr>
              <a:spcBef>
                <a:spcPts val="576"/>
              </a:spcBef>
              <a:spcAft>
                <a:spcPts val="600"/>
              </a:spcAft>
            </a:pPr>
            <a:r>
              <a:rPr lang="en-US" sz="4400" b="1" dirty="0" smtClean="0">
                <a:latin typeface="Arial" panose="020B0604020202020204" pitchFamily="34" charset="0"/>
                <a:cs typeface="Arial" panose="020B0604020202020204" pitchFamily="34" charset="0"/>
              </a:rPr>
              <a:t>Challenges</a:t>
            </a:r>
          </a:p>
          <a:p>
            <a:pPr lvl="1">
              <a:spcBef>
                <a:spcPts val="576"/>
              </a:spcBef>
              <a:spcAft>
                <a:spcPts val="1200"/>
              </a:spcAft>
            </a:pPr>
            <a:r>
              <a:rPr lang="en-US" sz="4200" dirty="0" smtClean="0">
                <a:latin typeface="Arial" pitchFamily="-64" charset="0"/>
                <a:ea typeface="ＭＳ Ｐゴシック" pitchFamily="-64" charset="-128"/>
              </a:rPr>
              <a:t>Model for Reporting RA</a:t>
            </a:r>
          </a:p>
          <a:p>
            <a:pPr lvl="1">
              <a:spcBef>
                <a:spcPts val="576"/>
              </a:spcBef>
              <a:spcAft>
                <a:spcPts val="1200"/>
              </a:spcAft>
            </a:pPr>
            <a:r>
              <a:rPr lang="en-US" sz="4200" dirty="0" smtClean="0">
                <a:latin typeface="Arial" pitchFamily="-64" charset="0"/>
                <a:ea typeface="ＭＳ Ｐゴシック" pitchFamily="-64" charset="-128"/>
              </a:rPr>
              <a:t>Balance </a:t>
            </a:r>
            <a:r>
              <a:rPr lang="en-US" sz="4200" dirty="0">
                <a:latin typeface="Arial" pitchFamily="-64" charset="0"/>
                <a:ea typeface="ＭＳ Ｐゴシック" pitchFamily="-64" charset="-128"/>
              </a:rPr>
              <a:t>of </a:t>
            </a:r>
            <a:r>
              <a:rPr lang="en-US" sz="4200" dirty="0" smtClean="0">
                <a:latin typeface="Arial" pitchFamily="-64" charset="0"/>
                <a:ea typeface="ＭＳ Ｐゴシック" pitchFamily="-64" charset="-128"/>
              </a:rPr>
              <a:t>Information </a:t>
            </a:r>
          </a:p>
          <a:p>
            <a:pPr lvl="1">
              <a:spcBef>
                <a:spcPts val="576"/>
              </a:spcBef>
              <a:spcAft>
                <a:spcPts val="1200"/>
              </a:spcAft>
            </a:pPr>
            <a:r>
              <a:rPr lang="en-US" sz="4200" dirty="0" smtClean="0">
                <a:latin typeface="Arial" panose="020B0604020202020204" pitchFamily="34" charset="0"/>
                <a:cs typeface="Arial" panose="020B0604020202020204" pitchFamily="34" charset="0"/>
              </a:rPr>
              <a:t>Consider Enterprise </a:t>
            </a:r>
            <a:r>
              <a:rPr lang="en-US" sz="4200" dirty="0">
                <a:latin typeface="Arial" panose="020B0604020202020204" pitchFamily="34" charset="0"/>
                <a:cs typeface="Arial" panose="020B0604020202020204" pitchFamily="34" charset="0"/>
              </a:rPr>
              <a:t>Risk Management (ERM) R</a:t>
            </a:r>
            <a:r>
              <a:rPr lang="en-US" sz="4200" dirty="0" smtClean="0">
                <a:latin typeface="Arial" panose="020B0604020202020204" pitchFamily="34" charset="0"/>
                <a:cs typeface="Arial" panose="020B0604020202020204" pitchFamily="34" charset="0"/>
              </a:rPr>
              <a:t>eporting</a:t>
            </a:r>
            <a:endParaRPr lang="en-US" sz="4200" dirty="0">
              <a:latin typeface="Arial" panose="020B0604020202020204" pitchFamily="34" charset="0"/>
              <a:cs typeface="Arial" panose="020B0604020202020204" pitchFamily="34" charset="0"/>
            </a:endParaRPr>
          </a:p>
          <a:p>
            <a:pPr lvl="1">
              <a:spcBef>
                <a:spcPts val="576"/>
              </a:spcBef>
              <a:spcAft>
                <a:spcPts val="1200"/>
              </a:spcAft>
            </a:pPr>
            <a:r>
              <a:rPr lang="en-US" sz="4200" dirty="0" smtClean="0">
                <a:latin typeface="Arial" pitchFamily="-64" charset="0"/>
                <a:ea typeface="ＭＳ Ｐゴシック" pitchFamily="-64" charset="-128"/>
              </a:rPr>
              <a:t>Unique Risk Definitions</a:t>
            </a:r>
            <a:endParaRPr lang="en-US" sz="4200" dirty="0">
              <a:latin typeface="Arial" pitchFamily="-64" charset="0"/>
              <a:ea typeface="ＭＳ Ｐゴシック" pitchFamily="-64" charset="-128"/>
            </a:endParaRPr>
          </a:p>
          <a:p>
            <a:pPr lvl="1">
              <a:spcBef>
                <a:spcPts val="576"/>
              </a:spcBef>
              <a:spcAft>
                <a:spcPts val="1200"/>
              </a:spcAft>
            </a:pPr>
            <a:r>
              <a:rPr lang="en-US" sz="4200" dirty="0" smtClean="0">
                <a:latin typeface="Arial" pitchFamily="-64" charset="0"/>
                <a:ea typeface="ＭＳ Ｐゴシック" pitchFamily="-64" charset="-128"/>
              </a:rPr>
              <a:t>Measure Risks Assumed</a:t>
            </a:r>
            <a:endParaRPr lang="en-US" sz="4200" dirty="0">
              <a:latin typeface="Arial" pitchFamily="-64" charset="0"/>
              <a:ea typeface="ＭＳ Ｐゴシック" pitchFamily="-64" charset="-128"/>
            </a:endParaRPr>
          </a:p>
          <a:p>
            <a:pPr lvl="1"/>
            <a:endParaRPr lang="en-US" dirty="0"/>
          </a:p>
        </p:txBody>
      </p:sp>
    </p:spTree>
    <p:extLst>
      <p:ext uri="{BB962C8B-B14F-4D97-AF65-F5344CB8AC3E}">
        <p14:creationId xmlns:p14="http://schemas.microsoft.com/office/powerpoint/2010/main" val="40686739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a:t>
            </a:r>
            <a:endParaRPr lang="en-US" dirty="0"/>
          </a:p>
        </p:txBody>
      </p:sp>
      <p:sp>
        <p:nvSpPr>
          <p:cNvPr id="3" name="Content Placeholder 2"/>
          <p:cNvSpPr>
            <a:spLocks noGrp="1"/>
          </p:cNvSpPr>
          <p:nvPr>
            <p:ph idx="1"/>
          </p:nvPr>
        </p:nvSpPr>
        <p:spPr/>
        <p:txBody>
          <a:bodyPr>
            <a:normAutofit/>
          </a:bodyPr>
          <a:lstStyle/>
          <a:p>
            <a:r>
              <a:rPr lang="en-US" sz="2800" dirty="0" smtClean="0"/>
              <a:t>Undertaken as a result of SFFAS 50 on Opening Balances.</a:t>
            </a:r>
          </a:p>
          <a:p>
            <a:r>
              <a:rPr lang="en-US" sz="2800" dirty="0" smtClean="0"/>
              <a:t>Land reporting should be:</a:t>
            </a:r>
          </a:p>
          <a:p>
            <a:pPr lvl="1"/>
            <a:r>
              <a:rPr lang="en-US" sz="2800" dirty="0" smtClean="0"/>
              <a:t>Consistent</a:t>
            </a:r>
          </a:p>
          <a:p>
            <a:pPr lvl="1"/>
            <a:r>
              <a:rPr lang="en-US" sz="2800" dirty="0" smtClean="0"/>
              <a:t>Comparable </a:t>
            </a:r>
          </a:p>
          <a:p>
            <a:pPr lvl="1"/>
            <a:r>
              <a:rPr lang="en-US" sz="2800" dirty="0" smtClean="0"/>
              <a:t>Useful</a:t>
            </a:r>
          </a:p>
          <a:p>
            <a:r>
              <a:rPr lang="en-US" sz="2800" dirty="0" smtClean="0"/>
              <a:t>Hope for a proposal this year</a:t>
            </a:r>
            <a:endParaRPr lang="en-US" sz="2800" dirty="0"/>
          </a:p>
        </p:txBody>
      </p:sp>
    </p:spTree>
    <p:extLst>
      <p:ext uri="{BB962C8B-B14F-4D97-AF65-F5344CB8AC3E}">
        <p14:creationId xmlns:p14="http://schemas.microsoft.com/office/powerpoint/2010/main" val="39694255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z="2800" dirty="0" smtClean="0"/>
              <a:t>How Do </a:t>
            </a:r>
            <a:r>
              <a:rPr lang="en-US" sz="2800" dirty="0"/>
              <a:t>W</a:t>
            </a:r>
            <a:r>
              <a:rPr lang="en-US" sz="2800" dirty="0" smtClean="0"/>
              <a:t>e </a:t>
            </a:r>
            <a:r>
              <a:rPr lang="en-US" sz="2800" dirty="0"/>
              <a:t>A</a:t>
            </a:r>
            <a:r>
              <a:rPr lang="en-US" sz="2800" dirty="0" smtClean="0"/>
              <a:t>ccount for Land </a:t>
            </a:r>
            <a:r>
              <a:rPr lang="en-US" sz="2800" dirty="0"/>
              <a:t>N</a:t>
            </a:r>
            <a:r>
              <a:rPr lang="en-US" sz="2800" dirty="0" smtClean="0"/>
              <a:t>ow? – 2 Buckets</a:t>
            </a:r>
          </a:p>
        </p:txBody>
      </p:sp>
      <p:sp>
        <p:nvSpPr>
          <p:cNvPr id="4099" name="Rectangle 3"/>
          <p:cNvSpPr>
            <a:spLocks noGrp="1" noChangeArrowheads="1"/>
          </p:cNvSpPr>
          <p:nvPr>
            <p:ph idx="1"/>
          </p:nvPr>
        </p:nvSpPr>
        <p:spPr/>
        <p:txBody>
          <a:bodyPr>
            <a:noAutofit/>
          </a:bodyPr>
          <a:lstStyle/>
          <a:p>
            <a:endParaRPr lang="en-US" sz="2400" dirty="0" smtClean="0"/>
          </a:p>
          <a:p>
            <a:r>
              <a:rPr lang="en-US" sz="2800" dirty="0" smtClean="0"/>
              <a:t>SFFAS 6: </a:t>
            </a:r>
            <a:r>
              <a:rPr lang="en-US" sz="2800" dirty="0"/>
              <a:t>General PP&amp;E land and land rights</a:t>
            </a:r>
            <a:endParaRPr lang="en-US" sz="2800" dirty="0" smtClean="0"/>
          </a:p>
          <a:p>
            <a:pPr lvl="1"/>
            <a:r>
              <a:rPr lang="en-US" sz="2800" dirty="0" smtClean="0"/>
              <a:t>Capitalize </a:t>
            </a:r>
            <a:endParaRPr lang="en-US" sz="2800" dirty="0"/>
          </a:p>
          <a:p>
            <a:pPr marL="0" indent="0">
              <a:buNone/>
            </a:pPr>
            <a:endParaRPr lang="en-US" sz="2800" dirty="0" smtClean="0"/>
          </a:p>
          <a:p>
            <a:r>
              <a:rPr lang="en-US" sz="2800" dirty="0" smtClean="0"/>
              <a:t>SFFAS 29: Stewardship land</a:t>
            </a:r>
          </a:p>
          <a:p>
            <a:pPr lvl="1"/>
            <a:r>
              <a:rPr lang="en-US" sz="2800" dirty="0" smtClean="0"/>
              <a:t>Note </a:t>
            </a:r>
            <a:r>
              <a:rPr lang="en-US" sz="2800" dirty="0"/>
              <a:t>disclosures </a:t>
            </a:r>
            <a:endParaRPr lang="en-US" sz="2800" dirty="0" smtClean="0"/>
          </a:p>
          <a:p>
            <a:pPr lvl="1"/>
            <a:r>
              <a:rPr lang="en-US" sz="2800" dirty="0" smtClean="0"/>
              <a:t>No asset </a:t>
            </a:r>
            <a:r>
              <a:rPr lang="en-US" sz="2800" dirty="0"/>
              <a:t>dollar amount shown on balance </a:t>
            </a:r>
            <a:r>
              <a:rPr lang="en-US" sz="2800" dirty="0" smtClean="0"/>
              <a:t>sheet</a:t>
            </a:r>
            <a:endParaRPr lang="en-US" sz="2800" dirty="0"/>
          </a:p>
        </p:txBody>
      </p:sp>
    </p:spTree>
    <p:extLst>
      <p:ext uri="{BB962C8B-B14F-4D97-AF65-F5344CB8AC3E}">
        <p14:creationId xmlns:p14="http://schemas.microsoft.com/office/powerpoint/2010/main" val="7058682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Board Considering?</a:t>
            </a:r>
            <a:endParaRPr lang="en-US" dirty="0"/>
          </a:p>
        </p:txBody>
      </p:sp>
      <p:sp>
        <p:nvSpPr>
          <p:cNvPr id="3" name="Content Placeholder 2"/>
          <p:cNvSpPr>
            <a:spLocks noGrp="1"/>
          </p:cNvSpPr>
          <p:nvPr>
            <p:ph idx="1"/>
          </p:nvPr>
        </p:nvSpPr>
        <p:spPr/>
        <p:txBody>
          <a:bodyPr>
            <a:normAutofit/>
          </a:bodyPr>
          <a:lstStyle/>
          <a:p>
            <a:pPr marL="0" indent="0">
              <a:buNone/>
            </a:pPr>
            <a:r>
              <a:rPr lang="en-US" sz="2800" dirty="0" smtClean="0"/>
              <a:t>Goal – Consistency and Accountability</a:t>
            </a:r>
          </a:p>
          <a:p>
            <a:pPr lvl="1"/>
            <a:r>
              <a:rPr lang="en-US" sz="2400" dirty="0"/>
              <a:t>Reclassifying </a:t>
            </a:r>
            <a:r>
              <a:rPr lang="en-US" sz="2400" dirty="0" smtClean="0"/>
              <a:t>G-PP&amp;E Land </a:t>
            </a:r>
          </a:p>
          <a:p>
            <a:pPr lvl="1"/>
            <a:r>
              <a:rPr lang="en-US" sz="2400" dirty="0" smtClean="0"/>
              <a:t>Requiring Disclosures</a:t>
            </a:r>
          </a:p>
          <a:p>
            <a:pPr lvl="1"/>
            <a:r>
              <a:rPr lang="en-US" sz="2400" dirty="0" smtClean="0"/>
              <a:t>Key amendments to SFFAS </a:t>
            </a:r>
            <a:r>
              <a:rPr lang="en-US" sz="2400" dirty="0"/>
              <a:t>6 </a:t>
            </a:r>
            <a:r>
              <a:rPr lang="en-US" sz="2400" dirty="0" smtClean="0"/>
              <a:t>&amp; 29 would include:</a:t>
            </a:r>
          </a:p>
          <a:p>
            <a:pPr lvl="2"/>
            <a:r>
              <a:rPr lang="en-US" dirty="0" smtClean="0"/>
              <a:t>clarifying </a:t>
            </a:r>
            <a:r>
              <a:rPr lang="en-US" dirty="0"/>
              <a:t>the categorization and reporting of land use,</a:t>
            </a:r>
          </a:p>
          <a:p>
            <a:pPr lvl="2"/>
            <a:r>
              <a:rPr lang="en-US" dirty="0" smtClean="0"/>
              <a:t>broad </a:t>
            </a:r>
            <a:r>
              <a:rPr lang="en-US" dirty="0"/>
              <a:t>acreage </a:t>
            </a:r>
            <a:r>
              <a:rPr lang="en-US" dirty="0" smtClean="0"/>
              <a:t>disclosure </a:t>
            </a:r>
            <a:r>
              <a:rPr lang="en-US" dirty="0"/>
              <a:t>of acreage </a:t>
            </a:r>
            <a:r>
              <a:rPr lang="en-US" dirty="0" smtClean="0"/>
              <a:t>held-for-disposal</a:t>
            </a:r>
            <a:endParaRPr lang="en-US" dirty="0"/>
          </a:p>
          <a:p>
            <a:pPr lvl="1"/>
            <a:r>
              <a:rPr lang="en-US" sz="2400" dirty="0" smtClean="0"/>
              <a:t>Rescinding </a:t>
            </a:r>
            <a:r>
              <a:rPr lang="en-US" sz="2400" dirty="0"/>
              <a:t>Stewardship Land guidance </a:t>
            </a:r>
            <a:r>
              <a:rPr lang="en-US" sz="2400" dirty="0" smtClean="0"/>
              <a:t>in </a:t>
            </a:r>
            <a:r>
              <a:rPr lang="en-US" sz="2400" dirty="0"/>
              <a:t>Technical Release </a:t>
            </a:r>
            <a:r>
              <a:rPr lang="en-US" sz="2400" dirty="0" smtClean="0"/>
              <a:t>9.</a:t>
            </a:r>
            <a:endParaRPr lang="en-US" sz="2400" dirty="0"/>
          </a:p>
        </p:txBody>
      </p:sp>
    </p:spTree>
    <p:extLst>
      <p:ext uri="{BB962C8B-B14F-4D97-AF65-F5344CB8AC3E}">
        <p14:creationId xmlns:p14="http://schemas.microsoft.com/office/powerpoint/2010/main" val="7250719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295427"/>
            <a:ext cx="8162412" cy="1140412"/>
          </a:xfrm>
        </p:spPr>
        <p:txBody>
          <a:bodyPr/>
          <a:lstStyle/>
          <a:p>
            <a:pPr algn="ctr"/>
            <a:r>
              <a:rPr lang="en-US" dirty="0" smtClean="0"/>
              <a:t>Land Project History &amp; </a:t>
            </a:r>
            <a:br>
              <a:rPr lang="en-US" dirty="0" smtClean="0"/>
            </a:br>
            <a:r>
              <a:rPr lang="en-US" dirty="0" smtClean="0"/>
              <a:t>Tentative Timeline</a:t>
            </a:r>
            <a:endParaRPr lang="en-US" dirty="0"/>
          </a:p>
        </p:txBody>
      </p:sp>
      <p:graphicFrame>
        <p:nvGraphicFramePr>
          <p:cNvPr id="4" name="Diagram 3"/>
          <p:cNvGraphicFramePr/>
          <p:nvPr>
            <p:extLst>
              <p:ext uri="{D42A27DB-BD31-4B8C-83A1-F6EECF244321}">
                <p14:modId xmlns:p14="http://schemas.microsoft.com/office/powerpoint/2010/main" val="1006555252"/>
              </p:ext>
            </p:extLst>
          </p:nvPr>
        </p:nvGraphicFramePr>
        <p:xfrm>
          <a:off x="533399" y="2516489"/>
          <a:ext cx="81534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250381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484353"/>
            <a:ext cx="8162412" cy="593830"/>
          </a:xfrm>
        </p:spPr>
        <p:txBody>
          <a:bodyPr/>
          <a:lstStyle/>
          <a:p>
            <a:r>
              <a:rPr lang="en-US" sz="2200" dirty="0" smtClean="0"/>
              <a:t>Stewardship vs. GPP&amp;E Federal Land by Acreage (in Millions)</a:t>
            </a:r>
            <a:endParaRPr lang="en-US" sz="2200" dirty="0"/>
          </a:p>
        </p:txBody>
      </p:sp>
      <p:graphicFrame>
        <p:nvGraphicFramePr>
          <p:cNvPr id="26" name="Content Placeholder 25"/>
          <p:cNvGraphicFramePr>
            <a:graphicFrameLocks noGrp="1"/>
          </p:cNvGraphicFramePr>
          <p:nvPr>
            <p:ph idx="1"/>
            <p:extLst>
              <p:ext uri="{D42A27DB-BD31-4B8C-83A1-F6EECF244321}">
                <p14:modId xmlns:p14="http://schemas.microsoft.com/office/powerpoint/2010/main" val="2276223590"/>
              </p:ext>
            </p:extLst>
          </p:nvPr>
        </p:nvGraphicFramePr>
        <p:xfrm>
          <a:off x="457199" y="2017726"/>
          <a:ext cx="8229600" cy="42546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55800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137200"/>
            <a:ext cx="8162412" cy="694306"/>
          </a:xfrm>
        </p:spPr>
        <p:txBody>
          <a:bodyPr/>
          <a:lstStyle/>
          <a:p>
            <a:r>
              <a:rPr lang="en-US" dirty="0" smtClean="0"/>
              <a:t>Proposed Land Use Categories</a:t>
            </a:r>
            <a:endParaRPr lang="en-US"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5876" y="1831506"/>
            <a:ext cx="6412243" cy="4587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9085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287870"/>
            <a:ext cx="8162412" cy="694306"/>
          </a:xfrm>
        </p:spPr>
        <p:txBody>
          <a:bodyPr>
            <a:normAutofit/>
          </a:bodyPr>
          <a:lstStyle/>
          <a:p>
            <a:r>
              <a:rPr lang="en-US" dirty="0" smtClean="0">
                <a:ea typeface="ＭＳ Ｐゴシック" pitchFamily="-64" charset="-128"/>
              </a:rPr>
              <a:t>Leases</a:t>
            </a:r>
            <a:endParaRPr lang="en-US" dirty="0"/>
          </a:p>
        </p:txBody>
      </p:sp>
      <p:sp>
        <p:nvSpPr>
          <p:cNvPr id="3" name="Content Placeholder 2"/>
          <p:cNvSpPr>
            <a:spLocks noGrp="1"/>
          </p:cNvSpPr>
          <p:nvPr>
            <p:ph idx="1"/>
          </p:nvPr>
        </p:nvSpPr>
        <p:spPr>
          <a:xfrm>
            <a:off x="524387" y="2096719"/>
            <a:ext cx="8162412" cy="4145383"/>
          </a:xfrm>
        </p:spPr>
        <p:txBody>
          <a:bodyPr/>
          <a:lstStyle/>
          <a:p>
            <a:pPr>
              <a:spcAft>
                <a:spcPts val="600"/>
              </a:spcAft>
            </a:pPr>
            <a:r>
              <a:rPr lang="en-US" sz="3200" dirty="0"/>
              <a:t>FASAB </a:t>
            </a:r>
            <a:r>
              <a:rPr lang="en-US" sz="3200" dirty="0" smtClean="0"/>
              <a:t>collaborated </a:t>
            </a:r>
            <a:r>
              <a:rPr lang="en-US" sz="3200" dirty="0"/>
              <a:t>with GASB to develop standards for governmental </a:t>
            </a:r>
            <a:r>
              <a:rPr lang="en-US" sz="3200" dirty="0" smtClean="0"/>
              <a:t>organizations.</a:t>
            </a:r>
          </a:p>
          <a:p>
            <a:pPr>
              <a:spcAft>
                <a:spcPts val="600"/>
              </a:spcAft>
            </a:pPr>
            <a:r>
              <a:rPr lang="en-US" sz="3200" dirty="0" smtClean="0"/>
              <a:t>Lease proposal issued late last year and comments received. </a:t>
            </a:r>
          </a:p>
          <a:p>
            <a:pPr>
              <a:spcAft>
                <a:spcPts val="600"/>
              </a:spcAft>
            </a:pPr>
            <a:r>
              <a:rPr lang="en-US" sz="3200" dirty="0" smtClean="0"/>
              <a:t>Board is deliberating on </a:t>
            </a:r>
          </a:p>
          <a:p>
            <a:pPr marL="274320" lvl="1" indent="0">
              <a:spcAft>
                <a:spcPts val="600"/>
              </a:spcAft>
              <a:buNone/>
            </a:pPr>
            <a:r>
              <a:rPr lang="en-US" sz="3200" dirty="0" smtClean="0"/>
              <a:t>comments.</a:t>
            </a:r>
          </a:p>
        </p:txBody>
      </p:sp>
      <p:pic>
        <p:nvPicPr>
          <p:cNvPr id="4" name="Picture 3"/>
          <p:cNvPicPr>
            <a:picLocks noChangeAspect="1"/>
          </p:cNvPicPr>
          <p:nvPr/>
        </p:nvPicPr>
        <p:blipFill rotWithShape="1">
          <a:blip r:embed="rId3"/>
          <a:srcRect l="30000" t="8519" r="30833" b="5556"/>
          <a:stretch/>
        </p:blipFill>
        <p:spPr>
          <a:xfrm>
            <a:off x="6385968" y="3754582"/>
            <a:ext cx="2138750" cy="263930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413408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a typeface="ＭＳ Ｐゴシック" pitchFamily="-64" charset="-128"/>
              </a:rPr>
              <a:t>Leases</a:t>
            </a:r>
            <a:endParaRPr lang="en-US" dirty="0"/>
          </a:p>
        </p:txBody>
      </p:sp>
      <p:sp>
        <p:nvSpPr>
          <p:cNvPr id="3" name="Content Placeholder 2"/>
          <p:cNvSpPr>
            <a:spLocks noGrp="1"/>
          </p:cNvSpPr>
          <p:nvPr>
            <p:ph idx="1"/>
          </p:nvPr>
        </p:nvSpPr>
        <p:spPr/>
        <p:txBody>
          <a:bodyPr>
            <a:normAutofit/>
          </a:bodyPr>
          <a:lstStyle/>
          <a:p>
            <a:pPr marL="0" indent="0">
              <a:spcAft>
                <a:spcPts val="600"/>
              </a:spcAft>
              <a:buNone/>
            </a:pPr>
            <a:r>
              <a:rPr lang="en-US" sz="3200" b="1" dirty="0" smtClean="0"/>
              <a:t>Proposal</a:t>
            </a:r>
            <a:r>
              <a:rPr lang="en-US" sz="3000" dirty="0" smtClean="0"/>
              <a:t> </a:t>
            </a:r>
          </a:p>
          <a:p>
            <a:pPr>
              <a:spcAft>
                <a:spcPts val="600"/>
              </a:spcAft>
            </a:pPr>
            <a:r>
              <a:rPr lang="en-US" dirty="0"/>
              <a:t>S</a:t>
            </a:r>
            <a:r>
              <a:rPr lang="en-US" dirty="0" smtClean="0"/>
              <a:t>ingle Model Approach</a:t>
            </a:r>
          </a:p>
          <a:p>
            <a:pPr lvl="1">
              <a:spcAft>
                <a:spcPts val="600"/>
              </a:spcAft>
            </a:pPr>
            <a:r>
              <a:rPr lang="en-US" sz="2400" dirty="0" smtClean="0"/>
              <a:t>short-term exception -  24 months</a:t>
            </a:r>
            <a:endParaRPr lang="en-US" sz="2400" dirty="0"/>
          </a:p>
          <a:p>
            <a:pPr>
              <a:spcAft>
                <a:spcPts val="600"/>
              </a:spcAft>
            </a:pPr>
            <a:r>
              <a:rPr lang="en-US" dirty="0" smtClean="0"/>
              <a:t>Leases </a:t>
            </a:r>
            <a:r>
              <a:rPr lang="en-US" dirty="0"/>
              <a:t>create </a:t>
            </a:r>
            <a:r>
              <a:rPr lang="en-US" dirty="0" smtClean="0"/>
              <a:t>“right of use” assets (resources)</a:t>
            </a:r>
            <a:endParaRPr lang="en-US" dirty="0"/>
          </a:p>
          <a:p>
            <a:pPr>
              <a:spcAft>
                <a:spcPts val="600"/>
              </a:spcAft>
            </a:pPr>
            <a:r>
              <a:rPr lang="en-US" dirty="0"/>
              <a:t>Leases create liabilities </a:t>
            </a:r>
            <a:r>
              <a:rPr lang="en-US" dirty="0" smtClean="0"/>
              <a:t>(obligation)</a:t>
            </a:r>
            <a:endParaRPr lang="en-US" dirty="0"/>
          </a:p>
          <a:p>
            <a:pPr>
              <a:spcAft>
                <a:spcPts val="600"/>
              </a:spcAft>
            </a:pPr>
            <a:r>
              <a:rPr lang="en-US" dirty="0" smtClean="0"/>
              <a:t>Treatment should help identify the </a:t>
            </a:r>
            <a:r>
              <a:rPr lang="en-US" dirty="0"/>
              <a:t>interest cost associated with leases</a:t>
            </a:r>
            <a:r>
              <a:rPr lang="en-US" dirty="0" smtClean="0"/>
              <a:t>.</a:t>
            </a:r>
            <a:endParaRPr lang="en-US" dirty="0"/>
          </a:p>
        </p:txBody>
      </p:sp>
    </p:spTree>
    <p:extLst>
      <p:ext uri="{BB962C8B-B14F-4D97-AF65-F5344CB8AC3E}">
        <p14:creationId xmlns:p14="http://schemas.microsoft.com/office/powerpoint/2010/main" val="28514882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484352"/>
            <a:ext cx="8162412" cy="646729"/>
          </a:xfrm>
        </p:spPr>
        <p:txBody>
          <a:bodyPr>
            <a:normAutofit fontScale="90000"/>
          </a:bodyPr>
          <a:lstStyle/>
          <a:p>
            <a:r>
              <a:rPr lang="en-US" sz="4000" dirty="0" smtClean="0"/>
              <a:t>Leases</a:t>
            </a:r>
            <a:r>
              <a:rPr lang="en-US" dirty="0" smtClean="0"/>
              <a:t/>
            </a:r>
            <a:br>
              <a:rPr lang="en-US" dirty="0" smtClean="0"/>
            </a:br>
            <a:endParaRPr lang="en-US" dirty="0"/>
          </a:p>
        </p:txBody>
      </p:sp>
      <p:sp>
        <p:nvSpPr>
          <p:cNvPr id="3" name="Content Placeholder 2"/>
          <p:cNvSpPr>
            <a:spLocks noGrp="1"/>
          </p:cNvSpPr>
          <p:nvPr>
            <p:ph idx="1"/>
          </p:nvPr>
        </p:nvSpPr>
        <p:spPr>
          <a:xfrm>
            <a:off x="524387" y="2131082"/>
            <a:ext cx="8162412" cy="3944766"/>
          </a:xfrm>
        </p:spPr>
        <p:txBody>
          <a:bodyPr>
            <a:normAutofit fontScale="92500" lnSpcReduction="10000"/>
          </a:bodyPr>
          <a:lstStyle/>
          <a:p>
            <a:pPr marL="0" indent="0">
              <a:lnSpc>
                <a:spcPct val="150000"/>
              </a:lnSpc>
              <a:buNone/>
            </a:pPr>
            <a:r>
              <a:rPr lang="en-US" sz="3500" b="1" dirty="0" smtClean="0"/>
              <a:t>Proposal</a:t>
            </a:r>
          </a:p>
          <a:p>
            <a:pPr marL="0" indent="0">
              <a:lnSpc>
                <a:spcPct val="150000"/>
              </a:lnSpc>
              <a:buNone/>
            </a:pPr>
            <a:r>
              <a:rPr lang="en-US" sz="3000" b="1" dirty="0" smtClean="0"/>
              <a:t>Intragovernmental Exceptions:</a:t>
            </a:r>
          </a:p>
          <a:p>
            <a:pPr>
              <a:lnSpc>
                <a:spcPct val="150000"/>
              </a:lnSpc>
              <a:buFont typeface="Wingdings" panose="05000000000000000000" pitchFamily="2" charset="2"/>
              <a:buChar char="§"/>
            </a:pPr>
            <a:r>
              <a:rPr lang="en-US" sz="2800" dirty="0" smtClean="0"/>
              <a:t>Leases between two consolidation entities </a:t>
            </a:r>
          </a:p>
          <a:p>
            <a:pPr lvl="1">
              <a:lnSpc>
                <a:spcPct val="150000"/>
              </a:lnSpc>
              <a:buFont typeface="Wingdings" panose="05000000000000000000" pitchFamily="2" charset="2"/>
              <a:buChar char="§"/>
            </a:pPr>
            <a:r>
              <a:rPr lang="en-US" sz="2800" i="1" dirty="0" smtClean="0"/>
              <a:t>(as defined in SFFAS 47) </a:t>
            </a:r>
          </a:p>
          <a:p>
            <a:pPr>
              <a:lnSpc>
                <a:spcPct val="150000"/>
              </a:lnSpc>
              <a:buFont typeface="Wingdings" panose="05000000000000000000" pitchFamily="2" charset="2"/>
              <a:buChar char="§"/>
            </a:pPr>
            <a:r>
              <a:rPr lang="en-US" sz="2800" dirty="0" smtClean="0"/>
              <a:t>Expensed by lessee when due and payable</a:t>
            </a:r>
          </a:p>
          <a:p>
            <a:pPr>
              <a:lnSpc>
                <a:spcPct val="150000"/>
              </a:lnSpc>
            </a:pPr>
            <a:r>
              <a:rPr lang="en-US" sz="2800" dirty="0" smtClean="0"/>
              <a:t>Minimal disclosure requirements</a:t>
            </a:r>
            <a:endParaRPr lang="en-US" sz="2800" dirty="0"/>
          </a:p>
          <a:p>
            <a:endParaRPr lang="en-US" dirty="0"/>
          </a:p>
        </p:txBody>
      </p:sp>
    </p:spTree>
    <p:extLst>
      <p:ext uri="{BB962C8B-B14F-4D97-AF65-F5344CB8AC3E}">
        <p14:creationId xmlns:p14="http://schemas.microsoft.com/office/powerpoint/2010/main" val="23361975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ubtitle 4"/>
          <p:cNvSpPr>
            <a:spLocks noGrp="1"/>
          </p:cNvSpPr>
          <p:nvPr>
            <p:ph idx="1"/>
          </p:nvPr>
        </p:nvSpPr>
        <p:spPr/>
        <p:txBody>
          <a:bodyPr vert="horz" wrap="square" lIns="91440" tIns="45720" rIns="91440" bIns="45720" numCol="1" anchor="t" anchorCtr="0" compatLnSpc="1">
            <a:prstTxWarp prst="textNoShape">
              <a:avLst/>
            </a:prstTxWarp>
            <a:normAutofit/>
          </a:bodyPr>
          <a:lstStyle/>
          <a:p>
            <a:pPr marL="0" indent="0">
              <a:buNone/>
            </a:pPr>
            <a:r>
              <a:rPr lang="en-US" sz="3600" b="1" dirty="0" smtClean="0">
                <a:solidFill>
                  <a:schemeClr val="tx1">
                    <a:lumMod val="75000"/>
                    <a:lumOff val="25000"/>
                  </a:schemeClr>
                </a:solidFill>
                <a:ea typeface="ＭＳ Ｐゴシック" pitchFamily="-64" charset="-128"/>
              </a:rPr>
              <a:t>Presenters</a:t>
            </a:r>
            <a:endParaRPr lang="en-US" sz="3600" b="1" dirty="0">
              <a:solidFill>
                <a:schemeClr val="tx1">
                  <a:lumMod val="75000"/>
                  <a:lumOff val="25000"/>
                </a:schemeClr>
              </a:solidFill>
              <a:ea typeface="ＭＳ Ｐゴシック" pitchFamily="-64" charset="-128"/>
            </a:endParaRPr>
          </a:p>
          <a:p>
            <a:pPr marL="0" indent="0">
              <a:buNone/>
            </a:pPr>
            <a:endParaRPr lang="en-US" dirty="0" smtClean="0">
              <a:solidFill>
                <a:schemeClr val="tx1">
                  <a:lumMod val="75000"/>
                  <a:lumOff val="25000"/>
                </a:schemeClr>
              </a:solidFill>
              <a:ea typeface="ＭＳ Ｐゴシック" pitchFamily="-64" charset="-128"/>
            </a:endParaRPr>
          </a:p>
          <a:p>
            <a:pPr marL="0" indent="0" algn="ctr">
              <a:buNone/>
            </a:pPr>
            <a:r>
              <a:rPr lang="en-US" sz="3200" dirty="0" smtClean="0">
                <a:solidFill>
                  <a:schemeClr val="tx1">
                    <a:lumMod val="75000"/>
                    <a:lumOff val="25000"/>
                  </a:schemeClr>
                </a:solidFill>
                <a:ea typeface="ＭＳ Ｐゴシック" pitchFamily="-64" charset="-128"/>
              </a:rPr>
              <a:t>Monica R. Valentine</a:t>
            </a:r>
          </a:p>
          <a:p>
            <a:pPr marL="0" indent="0" algn="ctr">
              <a:buNone/>
            </a:pPr>
            <a:r>
              <a:rPr lang="en-US" sz="3200" dirty="0" smtClean="0">
                <a:solidFill>
                  <a:schemeClr val="tx1">
                    <a:lumMod val="75000"/>
                    <a:lumOff val="25000"/>
                  </a:schemeClr>
                </a:solidFill>
                <a:ea typeface="ＭＳ Ｐゴシック" pitchFamily="-64" charset="-128"/>
              </a:rPr>
              <a:t>Ross Simms</a:t>
            </a:r>
          </a:p>
          <a:p>
            <a:pPr marL="0" indent="0">
              <a:buNone/>
            </a:pPr>
            <a:endParaRPr lang="en-US" dirty="0">
              <a:ea typeface="ＭＳ Ｐゴシック" pitchFamily="-64" charset="-128"/>
            </a:endParaRPr>
          </a:p>
          <a:p>
            <a:pPr marL="0" indent="0" algn="ctr">
              <a:buNone/>
            </a:pPr>
            <a:r>
              <a:rPr lang="en-US" sz="3200" dirty="0" smtClean="0">
                <a:solidFill>
                  <a:schemeClr val="tx1">
                    <a:lumMod val="75000"/>
                    <a:lumOff val="25000"/>
                  </a:schemeClr>
                </a:solidFill>
                <a:ea typeface="ＭＳ Ｐゴシック" pitchFamily="-64" charset="-128"/>
              </a:rPr>
              <a:t>Federal Accounting Standards Advisory Board</a:t>
            </a:r>
          </a:p>
          <a:p>
            <a:endParaRPr lang="en-US" sz="2000" dirty="0" smtClean="0">
              <a:latin typeface="Arial" pitchFamily="-64" charset="0"/>
              <a:ea typeface="ＭＳ Ｐゴシック" pitchFamily="-64" charset="-128"/>
            </a:endParaRPr>
          </a:p>
          <a:p>
            <a:pPr marL="0" indent="0">
              <a:buNone/>
            </a:pPr>
            <a:endParaRPr lang="en-US" sz="2000" b="0" dirty="0"/>
          </a:p>
        </p:txBody>
      </p:sp>
      <p:sp>
        <p:nvSpPr>
          <p:cNvPr id="4" name="Title 3"/>
          <p:cNvSpPr>
            <a:spLocks noGrp="1"/>
          </p:cNvSpPr>
          <p:nvPr>
            <p:ph type="title" idx="4294967295"/>
          </p:nvPr>
        </p:nvSpPr>
        <p:spPr>
          <a:xfrm>
            <a:off x="2131017" y="417728"/>
            <a:ext cx="6618845" cy="682652"/>
          </a:xfrm>
        </p:spPr>
        <p:txBody>
          <a:bodyPr vert="horz" wrap="square" lIns="91440" tIns="45720" rIns="91440" bIns="45720" numCol="1" anchorCtr="0" compatLnSpc="1">
            <a:prstTxWarp prst="textNoShape">
              <a:avLst/>
            </a:prstTxWarp>
          </a:bodyPr>
          <a:lstStyle/>
          <a:p>
            <a:pPr lvl="0" algn="ctr"/>
            <a:r>
              <a:rPr lang="en-US" dirty="0" smtClean="0">
                <a:solidFill>
                  <a:srgbClr val="17A6BF"/>
                </a:solidFill>
                <a:cs typeface="Adobe Arabic" pitchFamily="18" charset="-78"/>
              </a:rPr>
              <a:t>FASAB Update</a:t>
            </a:r>
            <a:endParaRPr dirty="0">
              <a:ea typeface="ヒラギノ角ゴ Pro W3" pitchFamily="-64" charset="-128"/>
              <a:cs typeface="Adobe Arabic" pitchFamily="18"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5410200"/>
            <a:ext cx="1676400" cy="1005490"/>
          </a:xfrm>
          <a:prstGeom prst="rect">
            <a:avLst/>
          </a:prstGeom>
        </p:spPr>
      </p:pic>
    </p:spTree>
    <p:extLst>
      <p:ext uri="{BB962C8B-B14F-4D97-AF65-F5344CB8AC3E}">
        <p14:creationId xmlns:p14="http://schemas.microsoft.com/office/powerpoint/2010/main" val="13101621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083" y="1387098"/>
            <a:ext cx="8183880" cy="670560"/>
          </a:xfrm>
        </p:spPr>
        <p:txBody>
          <a:bodyPr/>
          <a:lstStyle/>
          <a:p>
            <a:r>
              <a:rPr lang="en-US" dirty="0" smtClean="0"/>
              <a:t>Leases</a:t>
            </a:r>
            <a:endParaRPr lang="en-US" sz="1800" dirty="0"/>
          </a:p>
        </p:txBody>
      </p:sp>
      <p:sp>
        <p:nvSpPr>
          <p:cNvPr id="5" name="Rectangle 3"/>
          <p:cNvSpPr>
            <a:spLocks noGrp="1" noChangeArrowheads="1"/>
          </p:cNvSpPr>
          <p:nvPr>
            <p:ph idx="1"/>
          </p:nvPr>
        </p:nvSpPr>
        <p:spPr>
          <a:xfrm>
            <a:off x="533400" y="2297337"/>
            <a:ext cx="8183563" cy="3661762"/>
          </a:xfrm>
        </p:spPr>
        <p:txBody>
          <a:bodyPr>
            <a:noAutofit/>
          </a:bodyPr>
          <a:lstStyle/>
          <a:p>
            <a:pPr marL="0" indent="0">
              <a:spcBef>
                <a:spcPts val="576"/>
              </a:spcBef>
              <a:buNone/>
            </a:pPr>
            <a:r>
              <a:rPr lang="en-US" sz="3200" b="1" dirty="0" smtClean="0"/>
              <a:t>Areas under Deliberation</a:t>
            </a:r>
          </a:p>
          <a:p>
            <a:pPr marL="0" indent="0">
              <a:spcBef>
                <a:spcPts val="576"/>
              </a:spcBef>
              <a:buNone/>
            </a:pPr>
            <a:endParaRPr lang="en-US" sz="2800" dirty="0" smtClean="0"/>
          </a:p>
          <a:p>
            <a:pPr marL="0">
              <a:spcBef>
                <a:spcPts val="576"/>
              </a:spcBef>
            </a:pPr>
            <a:r>
              <a:rPr lang="en-US" sz="3000" dirty="0" smtClean="0"/>
              <a:t>Clarify the nature of “right to use”</a:t>
            </a:r>
          </a:p>
          <a:p>
            <a:pPr marL="0">
              <a:spcBef>
                <a:spcPts val="576"/>
              </a:spcBef>
            </a:pPr>
            <a:r>
              <a:rPr lang="en-US" sz="3000" dirty="0" smtClean="0"/>
              <a:t>Scope</a:t>
            </a:r>
          </a:p>
          <a:p>
            <a:pPr>
              <a:spcBef>
                <a:spcPts val="576"/>
              </a:spcBef>
            </a:pPr>
            <a:r>
              <a:rPr lang="en-US" sz="3000" dirty="0" smtClean="0"/>
              <a:t>Weighing benefit vs cost</a:t>
            </a:r>
          </a:p>
          <a:p>
            <a:pPr>
              <a:spcBef>
                <a:spcPts val="576"/>
              </a:spcBef>
            </a:pPr>
            <a:r>
              <a:rPr lang="en-US" sz="3000" dirty="0" smtClean="0"/>
              <a:t>Need for implementation guidance</a:t>
            </a:r>
          </a:p>
          <a:p>
            <a:pPr>
              <a:spcBef>
                <a:spcPts val="576"/>
              </a:spcBef>
            </a:pPr>
            <a:r>
              <a:rPr lang="en-US" sz="3000" dirty="0" smtClean="0"/>
              <a:t>Implementation date</a:t>
            </a:r>
            <a:endParaRPr lang="en-US" sz="3000" dirty="0"/>
          </a:p>
        </p:txBody>
      </p:sp>
    </p:spTree>
    <p:extLst>
      <p:ext uri="{BB962C8B-B14F-4D97-AF65-F5344CB8AC3E}">
        <p14:creationId xmlns:p14="http://schemas.microsoft.com/office/powerpoint/2010/main" val="23167568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694306"/>
          </a:xfrm>
        </p:spPr>
        <p:txBody>
          <a:bodyPr/>
          <a:lstStyle/>
          <a:p>
            <a:r>
              <a:rPr lang="en-US" dirty="0" smtClean="0"/>
              <a:t>Reporting Model</a:t>
            </a:r>
            <a:endParaRPr lang="en-US" dirty="0"/>
          </a:p>
        </p:txBody>
      </p:sp>
      <p:sp>
        <p:nvSpPr>
          <p:cNvPr id="3" name="Content Placeholder 2"/>
          <p:cNvSpPr>
            <a:spLocks noGrp="1"/>
          </p:cNvSpPr>
          <p:nvPr>
            <p:ph idx="1"/>
          </p:nvPr>
        </p:nvSpPr>
        <p:spPr/>
        <p:txBody>
          <a:bodyPr>
            <a:normAutofit/>
          </a:bodyPr>
          <a:lstStyle/>
          <a:p>
            <a:r>
              <a:rPr lang="en-US" altLang="en-US" dirty="0" smtClean="0">
                <a:latin typeface="Arial" panose="020B0604020202020204" pitchFamily="34" charset="0"/>
                <a:cs typeface="Arial" panose="020B0604020202020204" pitchFamily="34" charset="0"/>
              </a:rPr>
              <a:t>Proposed conceptual guidance</a:t>
            </a:r>
          </a:p>
          <a:p>
            <a:pPr lvl="1"/>
            <a:endParaRPr lang="en-US" dirty="0"/>
          </a:p>
          <a:p>
            <a:pPr marL="0" indent="0">
              <a:buNone/>
            </a:pPr>
            <a:endParaRPr lang="en-US"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467" y="2492443"/>
            <a:ext cx="3103364" cy="4090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17676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158710"/>
            <a:ext cx="8162412" cy="598431"/>
          </a:xfrm>
        </p:spPr>
        <p:txBody>
          <a:bodyPr/>
          <a:lstStyle/>
          <a:p>
            <a:r>
              <a:rPr lang="en-US" dirty="0" smtClean="0"/>
              <a:t>Reporting Model</a:t>
            </a:r>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903" y="1711509"/>
            <a:ext cx="8135007" cy="4910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92441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694306"/>
          </a:xfrm>
        </p:spPr>
        <p:txBody>
          <a:bodyPr/>
          <a:lstStyle/>
          <a:p>
            <a:r>
              <a:rPr lang="en-US" dirty="0" smtClean="0"/>
              <a:t>Reporting Model</a:t>
            </a:r>
            <a:endParaRPr lang="en-US" dirty="0"/>
          </a:p>
        </p:txBody>
      </p:sp>
      <p:sp>
        <p:nvSpPr>
          <p:cNvPr id="3" name="Content Placeholder 2"/>
          <p:cNvSpPr>
            <a:spLocks noGrp="1"/>
          </p:cNvSpPr>
          <p:nvPr>
            <p:ph idx="1"/>
          </p:nvPr>
        </p:nvSpPr>
        <p:spPr/>
        <p:txBody>
          <a:bodyPr>
            <a:normAutofit/>
          </a:bodyPr>
          <a:lstStyle/>
          <a:p>
            <a:pPr marL="274320" lvl="1" indent="0">
              <a:buNone/>
            </a:pPr>
            <a:endParaRPr lang="en-US" dirty="0"/>
          </a:p>
          <a:p>
            <a:pPr marL="0" indent="0">
              <a:buNone/>
            </a:pPr>
            <a:endParaRPr lang="en-US" dirty="0"/>
          </a:p>
        </p:txBody>
      </p:sp>
      <p:graphicFrame>
        <p:nvGraphicFramePr>
          <p:cNvPr id="5" name="Diagram 4"/>
          <p:cNvGraphicFramePr/>
          <p:nvPr>
            <p:extLst>
              <p:ext uri="{D42A27DB-BD31-4B8C-83A1-F6EECF244321}">
                <p14:modId xmlns:p14="http://schemas.microsoft.com/office/powerpoint/2010/main" val="3356390689"/>
              </p:ext>
            </p:extLst>
          </p:nvPr>
        </p:nvGraphicFramePr>
        <p:xfrm>
          <a:off x="1524000" y="2122119"/>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650510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694306"/>
          </a:xfrm>
        </p:spPr>
        <p:txBody>
          <a:bodyPr/>
          <a:lstStyle/>
          <a:p>
            <a:r>
              <a:rPr lang="en-US" dirty="0" smtClean="0"/>
              <a:t>Reporting Model</a:t>
            </a:r>
            <a:endParaRPr lang="en-US" dirty="0"/>
          </a:p>
        </p:txBody>
      </p:sp>
      <p:sp>
        <p:nvSpPr>
          <p:cNvPr id="3" name="Content Placeholder 2"/>
          <p:cNvSpPr>
            <a:spLocks noGrp="1"/>
          </p:cNvSpPr>
          <p:nvPr>
            <p:ph idx="1"/>
          </p:nvPr>
        </p:nvSpPr>
        <p:spPr>
          <a:xfrm>
            <a:off x="477919" y="2023677"/>
            <a:ext cx="8488660" cy="4084848"/>
          </a:xfrm>
        </p:spPr>
        <p:txBody>
          <a:bodyPr>
            <a:normAutofit lnSpcReduction="10000"/>
          </a:bodyPr>
          <a:lstStyle/>
          <a:p>
            <a:r>
              <a:rPr lang="en-US" altLang="en-US" dirty="0" smtClean="0">
                <a:latin typeface="Arial" panose="020B0604020202020204" pitchFamily="34" charset="0"/>
                <a:cs typeface="Arial" panose="020B0604020202020204" pitchFamily="34" charset="0"/>
              </a:rPr>
              <a:t>Next Steps</a:t>
            </a:r>
          </a:p>
          <a:p>
            <a:pPr lvl="1"/>
            <a:r>
              <a:rPr lang="en-US" altLang="en-US" dirty="0" smtClean="0">
                <a:latin typeface="Arial" panose="020B0604020202020204" pitchFamily="34" charset="0"/>
                <a:cs typeface="Arial" panose="020B0604020202020204" pitchFamily="34" charset="0"/>
              </a:rPr>
              <a:t>Near term – Improve User Access</a:t>
            </a:r>
          </a:p>
          <a:p>
            <a:pPr lvl="1"/>
            <a:endParaRPr lang="en-US" altLang="en-US" dirty="0">
              <a:latin typeface="Arial" panose="020B0604020202020204" pitchFamily="34" charset="0"/>
              <a:cs typeface="Arial" panose="020B0604020202020204" pitchFamily="34" charset="0"/>
            </a:endParaRPr>
          </a:p>
          <a:p>
            <a:pPr lvl="1"/>
            <a:endParaRPr lang="en-US" altLang="en-US" dirty="0" smtClean="0">
              <a:latin typeface="Arial" panose="020B0604020202020204" pitchFamily="34" charset="0"/>
              <a:cs typeface="Arial" panose="020B0604020202020204" pitchFamily="34" charset="0"/>
            </a:endParaRPr>
          </a:p>
          <a:p>
            <a:pPr lvl="1"/>
            <a:endParaRPr lang="en-US" altLang="en-US" dirty="0">
              <a:latin typeface="Arial" panose="020B0604020202020204" pitchFamily="34" charset="0"/>
              <a:cs typeface="Arial" panose="020B0604020202020204" pitchFamily="34" charset="0"/>
            </a:endParaRPr>
          </a:p>
          <a:p>
            <a:pPr lvl="1"/>
            <a:endParaRPr lang="en-US" altLang="en-US" dirty="0" smtClean="0">
              <a:latin typeface="Arial" panose="020B0604020202020204" pitchFamily="34" charset="0"/>
              <a:cs typeface="Arial" panose="020B0604020202020204" pitchFamily="34" charset="0"/>
            </a:endParaRPr>
          </a:p>
          <a:p>
            <a:pPr lvl="1"/>
            <a:endParaRPr lang="en-US" altLang="en-US" dirty="0">
              <a:latin typeface="Arial" panose="020B0604020202020204" pitchFamily="34" charset="0"/>
              <a:cs typeface="Arial" panose="020B0604020202020204" pitchFamily="34" charset="0"/>
            </a:endParaRPr>
          </a:p>
          <a:p>
            <a:pPr lvl="1"/>
            <a:endParaRPr lang="en-US" altLang="en-US" dirty="0" smtClean="0">
              <a:latin typeface="Arial" panose="020B0604020202020204" pitchFamily="34" charset="0"/>
              <a:cs typeface="Arial" panose="020B0604020202020204" pitchFamily="34" charset="0"/>
            </a:endParaRPr>
          </a:p>
          <a:p>
            <a:pPr marL="274320" lvl="1" indent="0">
              <a:buNone/>
            </a:pPr>
            <a:r>
              <a:rPr lang="en-US" altLang="en-US" dirty="0" smtClean="0">
                <a:latin typeface="Arial" panose="020B0604020202020204" pitchFamily="34" charset="0"/>
                <a:cs typeface="Arial" panose="020B0604020202020204" pitchFamily="34" charset="0"/>
              </a:rPr>
              <a:t>Streamline		</a:t>
            </a:r>
            <a:r>
              <a:rPr lang="en-US" altLang="en-US">
                <a:latin typeface="Arial" panose="020B0604020202020204" pitchFamily="34" charset="0"/>
                <a:cs typeface="Arial" panose="020B0604020202020204" pitchFamily="34" charset="0"/>
              </a:rPr>
              <a:t> </a:t>
            </a:r>
            <a:r>
              <a:rPr lang="en-US" altLang="en-US" smtClean="0">
                <a:latin typeface="Arial" panose="020B0604020202020204" pitchFamily="34" charset="0"/>
                <a:cs typeface="Arial" panose="020B0604020202020204" pitchFamily="34" charset="0"/>
              </a:rPr>
              <a:t>  User </a:t>
            </a:r>
            <a:r>
              <a:rPr lang="en-US" altLang="en-US" dirty="0" smtClean="0">
                <a:latin typeface="Arial" panose="020B0604020202020204" pitchFamily="34" charset="0"/>
                <a:cs typeface="Arial" panose="020B0604020202020204" pitchFamily="34" charset="0"/>
              </a:rPr>
              <a:t>needs				Clarity</a:t>
            </a:r>
          </a:p>
          <a:p>
            <a:pPr marL="274320" lvl="1" indent="0">
              <a:buNone/>
            </a:pPr>
            <a:endParaRPr lang="en-US" dirty="0"/>
          </a:p>
          <a:p>
            <a:pPr marL="0" indent="0">
              <a:buNone/>
            </a:pPr>
            <a:endParaRPr lang="en-US"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80" y="3274976"/>
            <a:ext cx="2403704" cy="21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descr="C:\Users\SimmsR\AppData\Local\Microsoft\Windows\Temporary Internet Files\Content.IE5\4WE5L9DK\focus-300x236[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4393" y="3274976"/>
            <a:ext cx="2608777" cy="205223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SimmsR\AppData\Local\Microsoft\Windows\Temporary Internet Files\Content.IE5\XR5UM5FG\edc21f50-5a3b-11e4-8c2a-4f6b6f1167c9_0-vision-borrosa-intro[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0633" y="3422460"/>
            <a:ext cx="2765946" cy="1832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75842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6" y="1329370"/>
            <a:ext cx="8249123" cy="1196854"/>
          </a:xfrm>
        </p:spPr>
        <p:txBody>
          <a:bodyPr/>
          <a:lstStyle/>
          <a:p>
            <a:r>
              <a:rPr lang="en-US" dirty="0" smtClean="0"/>
              <a:t>Reporting Model – Potential Model for</a:t>
            </a:r>
            <a:br>
              <a:rPr lang="en-US" dirty="0" smtClean="0"/>
            </a:br>
            <a:r>
              <a:rPr lang="en-US" dirty="0" smtClean="0"/>
              <a:t>the Long Term</a:t>
            </a:r>
            <a:endParaRPr lang="en-US" dirty="0"/>
          </a:p>
        </p:txBody>
      </p:sp>
      <p:sp>
        <p:nvSpPr>
          <p:cNvPr id="3" name="Content Placeholder 2"/>
          <p:cNvSpPr>
            <a:spLocks noGrp="1"/>
          </p:cNvSpPr>
          <p:nvPr>
            <p:ph idx="1"/>
          </p:nvPr>
        </p:nvSpPr>
        <p:spPr>
          <a:xfrm>
            <a:off x="524387" y="2526224"/>
            <a:ext cx="8162412" cy="3874922"/>
          </a:xfrm>
        </p:spPr>
        <p:txBody>
          <a:bodyPr>
            <a:normAutofit/>
          </a:bodyPr>
          <a:lstStyle/>
          <a:p>
            <a:pPr marL="274320" lvl="1" indent="0">
              <a:buNone/>
            </a:pPr>
            <a:endParaRPr lang="en-US" dirty="0" smtClean="0"/>
          </a:p>
          <a:p>
            <a:pPr marL="274320" lvl="1" indent="0">
              <a:buNone/>
            </a:pPr>
            <a:endParaRPr lang="en-US" dirty="0"/>
          </a:p>
          <a:p>
            <a:pPr marL="274320" lvl="1" indent="0">
              <a:buNone/>
            </a:pPr>
            <a:endParaRPr lang="en-US" dirty="0" smtClean="0"/>
          </a:p>
          <a:p>
            <a:pPr marL="274320" lvl="1" indent="0">
              <a:buNone/>
            </a:pPr>
            <a:r>
              <a:rPr lang="en-US" dirty="0" smtClean="0"/>
              <a:t>Topical</a:t>
            </a:r>
          </a:p>
          <a:p>
            <a:pPr marL="274320" lvl="1" indent="0">
              <a:buNone/>
            </a:pPr>
            <a:r>
              <a:rPr lang="en-US" dirty="0" smtClean="0"/>
              <a:t>Format</a:t>
            </a:r>
            <a:endParaRPr lang="en-US" dirty="0"/>
          </a:p>
          <a:p>
            <a:pPr marL="0" indent="0">
              <a:buNone/>
            </a:pP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7070" y="2725899"/>
            <a:ext cx="5267325" cy="368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5354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69"/>
            <a:ext cx="8162412" cy="1079293"/>
          </a:xfrm>
        </p:spPr>
        <p:txBody>
          <a:bodyPr/>
          <a:lstStyle/>
          <a:p>
            <a:r>
              <a:rPr lang="en-US" dirty="0" smtClean="0"/>
              <a:t>Reporting Model – Potential for</a:t>
            </a:r>
            <a:br>
              <a:rPr lang="en-US" dirty="0" smtClean="0"/>
            </a:br>
            <a:r>
              <a:rPr lang="en-US" dirty="0" smtClean="0"/>
              <a:t>the Long Ter</a:t>
            </a:r>
            <a:r>
              <a:rPr lang="en-US" dirty="0"/>
              <a:t>m</a:t>
            </a:r>
          </a:p>
        </p:txBody>
      </p:sp>
      <p:sp>
        <p:nvSpPr>
          <p:cNvPr id="3" name="Content Placeholder 2"/>
          <p:cNvSpPr>
            <a:spLocks noGrp="1"/>
          </p:cNvSpPr>
          <p:nvPr>
            <p:ph idx="1"/>
          </p:nvPr>
        </p:nvSpPr>
        <p:spPr>
          <a:xfrm>
            <a:off x="524387" y="2616820"/>
            <a:ext cx="8162412" cy="3724507"/>
          </a:xfrm>
        </p:spPr>
        <p:txBody>
          <a:bodyPr>
            <a:normAutofit/>
          </a:bodyPr>
          <a:lstStyle/>
          <a:p>
            <a:pPr marL="274320" lvl="1"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sz="2200" dirty="0" smtClean="0"/>
              <a:t>Electronic, internet based      Access to detail       Customization </a:t>
            </a:r>
            <a:endParaRPr lang="en-US" sz="2200" dirty="0"/>
          </a:p>
        </p:txBody>
      </p:sp>
      <p:pic>
        <p:nvPicPr>
          <p:cNvPr id="2051" name="Picture 3" descr="C:\Users\SimmsR\AppData\Local\Microsoft\Windows\Temporary Internet Files\Content.IE5\X5KVHUNN\44_HEFESTO_Drill_Down.png.pagespeed.ce.mKTAK6FdaM[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0513" y="3234317"/>
            <a:ext cx="1914310" cy="1463167"/>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SimmsR\AppData\Local\Microsoft\Windows\Temporary Internet Files\Content.IE5\3NSH6C2P\20080817223551!Xcode_icon[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7341" y="2785183"/>
            <a:ext cx="2031592" cy="203159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SimmsR\AppData\Local\Microsoft\Windows\Temporary Internet Files\Content.IE5\3NSH6C2P\internet-freedom-freepress[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387" y="3115027"/>
            <a:ext cx="3069435" cy="1701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9382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276471"/>
            <a:ext cx="8162412" cy="694306"/>
          </a:xfrm>
        </p:spPr>
        <p:txBody>
          <a:bodyPr/>
          <a:lstStyle/>
          <a:p>
            <a:r>
              <a:rPr lang="en-US" dirty="0" smtClean="0"/>
              <a:t>Budget and Accrual Reconciliation</a:t>
            </a:r>
            <a:endParaRPr lang="en-US" dirty="0"/>
          </a:p>
        </p:txBody>
      </p:sp>
      <p:sp>
        <p:nvSpPr>
          <p:cNvPr id="3" name="Content Placeholder 2"/>
          <p:cNvSpPr>
            <a:spLocks noGrp="1"/>
          </p:cNvSpPr>
          <p:nvPr>
            <p:ph idx="1"/>
          </p:nvPr>
        </p:nvSpPr>
        <p:spPr/>
        <p:txBody>
          <a:bodyPr>
            <a:normAutofit/>
          </a:bodyPr>
          <a:lstStyle/>
          <a:p>
            <a:pPr lvl="0">
              <a:buClr>
                <a:srgbClr val="E6051C"/>
              </a:buClr>
            </a:pPr>
            <a:r>
              <a:rPr lang="en-US" sz="3200" dirty="0" smtClean="0"/>
              <a:t>Goal</a:t>
            </a:r>
            <a:endParaRPr lang="en-US" sz="3200" dirty="0"/>
          </a:p>
          <a:p>
            <a:pPr lvl="1">
              <a:spcBef>
                <a:spcPct val="50000"/>
              </a:spcBef>
              <a:buClr>
                <a:srgbClr val="026C8F"/>
              </a:buClr>
            </a:pPr>
            <a:r>
              <a:rPr lang="en-US" sz="3200" dirty="0">
                <a:ea typeface="Times New Roman"/>
                <a:cs typeface="Times New Roman"/>
              </a:rPr>
              <a:t>Improve the component reporting entity’s budgetary and net cost reconciliation </a:t>
            </a:r>
          </a:p>
          <a:p>
            <a:pPr lvl="1">
              <a:spcBef>
                <a:spcPct val="50000"/>
              </a:spcBef>
              <a:buClr>
                <a:srgbClr val="026C8F"/>
              </a:buClr>
            </a:pPr>
            <a:r>
              <a:rPr lang="en-US" sz="3200" dirty="0">
                <a:ea typeface="Times New Roman"/>
                <a:cs typeface="Times New Roman"/>
              </a:rPr>
              <a:t>Support the Government-Wide Accounting (GWA) </a:t>
            </a:r>
            <a:r>
              <a:rPr lang="en-US" sz="3200" dirty="0" smtClean="0">
                <a:ea typeface="Times New Roman"/>
                <a:cs typeface="Times New Roman"/>
              </a:rPr>
              <a:t>reconciliation</a:t>
            </a: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394486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268914"/>
            <a:ext cx="8162412" cy="694306"/>
          </a:xfrm>
        </p:spPr>
        <p:txBody>
          <a:bodyPr/>
          <a:lstStyle/>
          <a:p>
            <a:r>
              <a:rPr lang="en-US" dirty="0" smtClean="0"/>
              <a:t>Budget and Accrual Reconciliation</a:t>
            </a:r>
            <a:endParaRPr lang="en-US" dirty="0"/>
          </a:p>
        </p:txBody>
      </p:sp>
      <p:sp>
        <p:nvSpPr>
          <p:cNvPr id="3" name="Content Placeholder 2"/>
          <p:cNvSpPr>
            <a:spLocks noGrp="1"/>
          </p:cNvSpPr>
          <p:nvPr>
            <p:ph idx="1"/>
          </p:nvPr>
        </p:nvSpPr>
        <p:spPr>
          <a:xfrm>
            <a:off x="524387" y="2096719"/>
            <a:ext cx="8162412" cy="3722189"/>
          </a:xfrm>
        </p:spPr>
        <p:txBody>
          <a:bodyPr>
            <a:normAutofit/>
          </a:bodyPr>
          <a:lstStyle/>
          <a:p>
            <a:pPr lvl="0">
              <a:spcBef>
                <a:spcPts val="576"/>
              </a:spcBef>
              <a:buClr>
                <a:srgbClr val="E6051C"/>
              </a:buClr>
            </a:pPr>
            <a:r>
              <a:rPr lang="en-US" sz="2800" dirty="0" smtClean="0"/>
              <a:t>Board’s proposal</a:t>
            </a:r>
            <a:endParaRPr lang="en-US" sz="2800" dirty="0"/>
          </a:p>
          <a:p>
            <a:pPr lvl="1">
              <a:spcBef>
                <a:spcPts val="576"/>
              </a:spcBef>
              <a:buClr>
                <a:srgbClr val="026C8F"/>
              </a:buClr>
            </a:pPr>
            <a:r>
              <a:rPr lang="en-US" sz="2800" dirty="0" smtClean="0">
                <a:ea typeface="Times New Roman"/>
                <a:cs typeface="Times New Roman"/>
              </a:rPr>
              <a:t>Reconcile net outlays and net cost</a:t>
            </a:r>
          </a:p>
          <a:p>
            <a:pPr lvl="1">
              <a:spcBef>
                <a:spcPts val="576"/>
              </a:spcBef>
              <a:buClr>
                <a:srgbClr val="026C8F"/>
              </a:buClr>
            </a:pPr>
            <a:r>
              <a:rPr lang="en-US" sz="2800" dirty="0" smtClean="0">
                <a:ea typeface="Times New Roman"/>
                <a:cs typeface="Times New Roman"/>
              </a:rPr>
              <a:t>Present as a financial statement or as a note disclosure</a:t>
            </a:r>
          </a:p>
          <a:p>
            <a:pPr lvl="1">
              <a:spcBef>
                <a:spcPts val="576"/>
              </a:spcBef>
              <a:buClr>
                <a:srgbClr val="026C8F"/>
              </a:buClr>
            </a:pPr>
            <a:r>
              <a:rPr lang="en-US" sz="2800" dirty="0" smtClean="0">
                <a:ea typeface="Times New Roman"/>
                <a:cs typeface="Times New Roman"/>
              </a:rPr>
              <a:t>Include information on noncash outlays</a:t>
            </a:r>
          </a:p>
          <a:p>
            <a:pPr>
              <a:spcBef>
                <a:spcPts val="576"/>
              </a:spcBef>
              <a:buClr>
                <a:srgbClr val="026C8F"/>
              </a:buClr>
            </a:pPr>
            <a:r>
              <a:rPr lang="en-US" sz="2800" dirty="0" smtClean="0">
                <a:ea typeface="Times New Roman"/>
                <a:cs typeface="Times New Roman"/>
              </a:rPr>
              <a:t>Board deliberating comments received as of  April 2017 </a:t>
            </a:r>
          </a:p>
          <a:p>
            <a:pPr lvl="1">
              <a:spcBef>
                <a:spcPts val="576"/>
              </a:spcBef>
              <a:buClr>
                <a:srgbClr val="026C8F"/>
              </a:buClr>
            </a:pPr>
            <a:endParaRPr lang="en-US" sz="2800" dirty="0">
              <a:ea typeface="Times New Roman"/>
              <a:cs typeface="Times New Roman"/>
            </a:endParaRP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30717755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69"/>
            <a:ext cx="8162412" cy="1390583"/>
          </a:xfrm>
        </p:spPr>
        <p:txBody>
          <a:bodyPr/>
          <a:lstStyle/>
          <a:p>
            <a:r>
              <a:rPr lang="en-US" dirty="0" smtClean="0"/>
              <a:t>Implementation Guidance for</a:t>
            </a:r>
            <a:br>
              <a:rPr lang="en-US" dirty="0" smtClean="0"/>
            </a:br>
            <a:r>
              <a:rPr lang="en-US" dirty="0" smtClean="0"/>
              <a:t>Opening Balances of PP&amp;E </a:t>
            </a:r>
            <a:br>
              <a:rPr lang="en-US" dirty="0" smtClean="0"/>
            </a:br>
            <a:endParaRPr lang="en-US" dirty="0"/>
          </a:p>
        </p:txBody>
      </p:sp>
      <p:sp>
        <p:nvSpPr>
          <p:cNvPr id="3" name="Content Placeholder 2"/>
          <p:cNvSpPr>
            <a:spLocks noGrp="1"/>
          </p:cNvSpPr>
          <p:nvPr>
            <p:ph idx="1"/>
          </p:nvPr>
        </p:nvSpPr>
        <p:spPr>
          <a:xfrm>
            <a:off x="524387" y="2918129"/>
            <a:ext cx="8162412" cy="3676399"/>
          </a:xfrm>
        </p:spPr>
        <p:txBody>
          <a:bodyPr>
            <a:normAutofit/>
          </a:bodyPr>
          <a:lstStyle/>
          <a:p>
            <a:pPr lvl="0">
              <a:buClr>
                <a:srgbClr val="E6051C"/>
              </a:buClr>
            </a:pPr>
            <a:r>
              <a:rPr lang="en-US" sz="2400" dirty="0" smtClean="0"/>
              <a:t>Developing implementation guidance regarding </a:t>
            </a:r>
          </a:p>
          <a:p>
            <a:pPr lvl="0">
              <a:buClr>
                <a:srgbClr val="E6051C"/>
              </a:buClr>
            </a:pPr>
            <a:endParaRPr lang="en-US" sz="2400" dirty="0" smtClean="0"/>
          </a:p>
          <a:p>
            <a:pPr lvl="1">
              <a:buClr>
                <a:srgbClr val="E6051C"/>
              </a:buClr>
            </a:pPr>
            <a:r>
              <a:rPr lang="en-US" sz="2400" dirty="0" smtClean="0"/>
              <a:t>SFFAS </a:t>
            </a:r>
            <a:r>
              <a:rPr lang="en-US" sz="2400" dirty="0"/>
              <a:t>50, </a:t>
            </a:r>
            <a:r>
              <a:rPr lang="en-US" sz="2400" i="1" dirty="0"/>
              <a:t>Establishing Opening Balances for General Property, Plant, and Equipment: Amending Statement of Federal Financial Accounting Standards (SFFAS) 6, SFFAS 10, SFFAS 23, and Rescinding SFFAS </a:t>
            </a:r>
            <a:r>
              <a:rPr lang="en-US" sz="2400" i="1" dirty="0" smtClean="0"/>
              <a:t>35</a:t>
            </a:r>
          </a:p>
          <a:p>
            <a:pPr marL="274320" lvl="1" indent="0">
              <a:spcBef>
                <a:spcPct val="50000"/>
              </a:spcBef>
              <a:buClr>
                <a:srgbClr val="026C8F"/>
              </a:buClr>
              <a:buNone/>
            </a:pPr>
            <a:endParaRPr lang="en-US" sz="2200" dirty="0">
              <a:ea typeface="Times New Roman"/>
              <a:cs typeface="Times New Roman"/>
            </a:endParaRP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4283989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Disclaimer</a:t>
            </a:r>
            <a:endParaRPr lang="en-US" sz="3600" b="1" dirty="0"/>
          </a:p>
        </p:txBody>
      </p:sp>
      <p:sp>
        <p:nvSpPr>
          <p:cNvPr id="3" name="Content Placeholder 2"/>
          <p:cNvSpPr>
            <a:spLocks noGrp="1"/>
          </p:cNvSpPr>
          <p:nvPr>
            <p:ph idx="1"/>
          </p:nvPr>
        </p:nvSpPr>
        <p:spPr/>
        <p:txBody>
          <a:bodyPr/>
          <a:lstStyle/>
          <a:p>
            <a:r>
              <a:rPr lang="en-US" dirty="0" smtClean="0"/>
              <a:t>Views expressed are those of the speakers.</a:t>
            </a:r>
            <a:endParaRPr lang="en-US" dirty="0"/>
          </a:p>
        </p:txBody>
      </p:sp>
    </p:spTree>
    <p:extLst>
      <p:ext uri="{BB962C8B-B14F-4D97-AF65-F5344CB8AC3E}">
        <p14:creationId xmlns:p14="http://schemas.microsoft.com/office/powerpoint/2010/main" val="22325425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69"/>
            <a:ext cx="8162412" cy="1390583"/>
          </a:xfrm>
        </p:spPr>
        <p:txBody>
          <a:bodyPr/>
          <a:lstStyle/>
          <a:p>
            <a:r>
              <a:rPr lang="en-US" dirty="0" smtClean="0"/>
              <a:t>Implementation Guidance for</a:t>
            </a:r>
            <a:br>
              <a:rPr lang="en-US" dirty="0" smtClean="0"/>
            </a:br>
            <a:r>
              <a:rPr lang="en-US" dirty="0" smtClean="0"/>
              <a:t>Opening Balances of PP&amp;E </a:t>
            </a:r>
            <a:br>
              <a:rPr lang="en-US" dirty="0" smtClean="0"/>
            </a:br>
            <a:endParaRPr lang="en-US" dirty="0"/>
          </a:p>
        </p:txBody>
      </p:sp>
      <p:sp>
        <p:nvSpPr>
          <p:cNvPr id="3" name="Content Placeholder 2"/>
          <p:cNvSpPr>
            <a:spLocks noGrp="1"/>
          </p:cNvSpPr>
          <p:nvPr>
            <p:ph idx="1"/>
          </p:nvPr>
        </p:nvSpPr>
        <p:spPr>
          <a:xfrm>
            <a:off x="524387" y="2918129"/>
            <a:ext cx="8162412" cy="3676399"/>
          </a:xfrm>
        </p:spPr>
        <p:txBody>
          <a:bodyPr>
            <a:normAutofit/>
          </a:bodyPr>
          <a:lstStyle/>
          <a:p>
            <a:pPr>
              <a:buClr>
                <a:srgbClr val="E6051C"/>
              </a:buClr>
            </a:pPr>
            <a:r>
              <a:rPr lang="en-US" sz="2400" dirty="0" smtClean="0">
                <a:ea typeface="Times New Roman"/>
                <a:cs typeface="Times New Roman"/>
              </a:rPr>
              <a:t>Explain alternative </a:t>
            </a:r>
            <a:r>
              <a:rPr lang="en-US" sz="2400" dirty="0">
                <a:ea typeface="Times New Roman"/>
                <a:cs typeface="Times New Roman"/>
              </a:rPr>
              <a:t>valuation methods in greater </a:t>
            </a:r>
            <a:r>
              <a:rPr lang="en-US" sz="2400" dirty="0" smtClean="0">
                <a:ea typeface="Times New Roman"/>
                <a:cs typeface="Times New Roman"/>
              </a:rPr>
              <a:t>detail</a:t>
            </a:r>
          </a:p>
          <a:p>
            <a:pPr marL="0" indent="0">
              <a:buClr>
                <a:srgbClr val="E6051C"/>
              </a:buClr>
              <a:buNone/>
            </a:pPr>
            <a:endParaRPr lang="en-US" sz="2400" dirty="0" smtClean="0">
              <a:ea typeface="Times New Roman"/>
              <a:cs typeface="Times New Roman"/>
            </a:endParaRPr>
          </a:p>
          <a:p>
            <a:pPr>
              <a:buClr>
                <a:srgbClr val="E6051C"/>
              </a:buClr>
            </a:pPr>
            <a:r>
              <a:rPr lang="en-US" sz="2400" dirty="0" smtClean="0">
                <a:ea typeface="Times New Roman"/>
                <a:cs typeface="Times New Roman"/>
              </a:rPr>
              <a:t>Describe </a:t>
            </a:r>
            <a:r>
              <a:rPr lang="en-US" sz="2400" dirty="0">
                <a:ea typeface="Times New Roman"/>
                <a:cs typeface="Times New Roman"/>
              </a:rPr>
              <a:t>examples of </a:t>
            </a:r>
            <a:r>
              <a:rPr lang="en-US" sz="2400" dirty="0" smtClean="0">
                <a:ea typeface="Times New Roman"/>
                <a:cs typeface="Times New Roman"/>
              </a:rPr>
              <a:t>documentation to </a:t>
            </a:r>
            <a:r>
              <a:rPr lang="en-US" sz="2400" dirty="0">
                <a:ea typeface="Times New Roman"/>
                <a:cs typeface="Times New Roman"/>
              </a:rPr>
              <a:t>support the valuation as outlined in SFFAS 6, </a:t>
            </a:r>
            <a:r>
              <a:rPr lang="en-US" sz="2400" i="1" dirty="0">
                <a:ea typeface="Times New Roman"/>
                <a:cs typeface="Times New Roman"/>
              </a:rPr>
              <a:t>Accounting for Property, Plant, and </a:t>
            </a:r>
            <a:r>
              <a:rPr lang="en-US" sz="2400" i="1" dirty="0" smtClean="0">
                <a:ea typeface="Times New Roman"/>
                <a:cs typeface="Times New Roman"/>
              </a:rPr>
              <a:t>Equipment, as amended</a:t>
            </a:r>
            <a:endParaRPr lang="en-US" sz="2400" dirty="0" smtClean="0"/>
          </a:p>
          <a:p>
            <a:pPr lvl="1">
              <a:spcBef>
                <a:spcPct val="50000"/>
              </a:spcBef>
              <a:buClr>
                <a:srgbClr val="026C8F"/>
              </a:buClr>
            </a:pPr>
            <a:endParaRPr lang="en-US" sz="2200" dirty="0">
              <a:ea typeface="Times New Roman"/>
              <a:cs typeface="Times New Roman"/>
            </a:endParaRP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4653262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863704"/>
          </a:xfrm>
        </p:spPr>
        <p:txBody>
          <a:bodyPr/>
          <a:lstStyle/>
          <a:p>
            <a:r>
              <a:rPr lang="en-US" dirty="0" smtClean="0"/>
              <a:t>Additional General PP&amp;E Guidance </a:t>
            </a:r>
            <a:br>
              <a:rPr lang="en-US" dirty="0" smtClean="0"/>
            </a:br>
            <a:endParaRPr lang="en-US" dirty="0"/>
          </a:p>
        </p:txBody>
      </p:sp>
      <p:sp>
        <p:nvSpPr>
          <p:cNvPr id="3" name="Content Placeholder 2"/>
          <p:cNvSpPr>
            <a:spLocks noGrp="1"/>
          </p:cNvSpPr>
          <p:nvPr>
            <p:ph idx="1"/>
          </p:nvPr>
        </p:nvSpPr>
        <p:spPr>
          <a:xfrm>
            <a:off x="524387" y="2531553"/>
            <a:ext cx="8162412" cy="3676399"/>
          </a:xfrm>
        </p:spPr>
        <p:txBody>
          <a:bodyPr>
            <a:normAutofit/>
          </a:bodyPr>
          <a:lstStyle/>
          <a:p>
            <a:pPr lvl="0">
              <a:buClr>
                <a:srgbClr val="E6051C"/>
              </a:buClr>
            </a:pPr>
            <a:r>
              <a:rPr lang="en-US" sz="2400" dirty="0" smtClean="0"/>
              <a:t>Issued Technical Release 17,</a:t>
            </a:r>
            <a:r>
              <a:rPr lang="en-US" sz="2400" dirty="0"/>
              <a:t> </a:t>
            </a:r>
            <a:r>
              <a:rPr lang="en-US" sz="2400" i="1" dirty="0" smtClean="0"/>
              <a:t>Conforming </a:t>
            </a:r>
            <a:r>
              <a:rPr lang="en-US" sz="2400" i="1" dirty="0"/>
              <a:t>Amendments to Technical Releases for SFFAS 50, Establishing Opening Balances for General Property, Plant, and Equipment </a:t>
            </a:r>
            <a:r>
              <a:rPr lang="en-US" sz="2400" i="1" dirty="0" smtClean="0"/>
              <a:t> </a:t>
            </a:r>
          </a:p>
          <a:p>
            <a:pPr lvl="1">
              <a:spcBef>
                <a:spcPct val="50000"/>
              </a:spcBef>
              <a:buClr>
                <a:srgbClr val="026C8F"/>
              </a:buClr>
            </a:pPr>
            <a:r>
              <a:rPr lang="en-US" sz="2400" dirty="0" smtClean="0"/>
              <a:t>Amends previously </a:t>
            </a:r>
            <a:r>
              <a:rPr lang="en-US" sz="2400" dirty="0"/>
              <a:t>issued TRs to acknowledge the rescission of SFFAS </a:t>
            </a:r>
            <a:r>
              <a:rPr lang="en-US" sz="2400" dirty="0" smtClean="0"/>
              <a:t>35</a:t>
            </a:r>
          </a:p>
          <a:p>
            <a:pPr lvl="1">
              <a:spcBef>
                <a:spcPct val="50000"/>
              </a:spcBef>
              <a:buClr>
                <a:srgbClr val="026C8F"/>
              </a:buClr>
            </a:pPr>
            <a:r>
              <a:rPr lang="en-US" sz="2400" dirty="0" smtClean="0"/>
              <a:t>Clarifies </a:t>
            </a:r>
            <a:r>
              <a:rPr lang="en-US" sz="2400" dirty="0"/>
              <a:t>that all standards-level implementation guidance for general </a:t>
            </a:r>
            <a:r>
              <a:rPr lang="en-US" sz="2400" dirty="0" smtClean="0"/>
              <a:t>PP&amp;E (with </a:t>
            </a:r>
            <a:r>
              <a:rPr lang="en-US" sz="2400" dirty="0"/>
              <a:t>the exception of certain provisions applicable to internal use software) now resides in SFFAS 6, as amended</a:t>
            </a:r>
            <a:endParaRPr lang="en-US" sz="2200" dirty="0">
              <a:ea typeface="Times New Roman"/>
              <a:cs typeface="Times New Roman"/>
            </a:endParaRP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16520271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272756"/>
            <a:ext cx="8162412" cy="694306"/>
          </a:xfrm>
        </p:spPr>
        <p:txBody>
          <a:bodyPr/>
          <a:lstStyle/>
          <a:p>
            <a:r>
              <a:rPr lang="en-US" dirty="0" smtClean="0"/>
              <a:t>Annual Input on Board Agenda</a:t>
            </a:r>
            <a:endParaRPr lang="en-US" dirty="0"/>
          </a:p>
        </p:txBody>
      </p:sp>
      <p:sp>
        <p:nvSpPr>
          <p:cNvPr id="3" name="Content Placeholder 2"/>
          <p:cNvSpPr>
            <a:spLocks noGrp="1"/>
          </p:cNvSpPr>
          <p:nvPr>
            <p:ph idx="1"/>
          </p:nvPr>
        </p:nvSpPr>
        <p:spPr/>
        <p:txBody>
          <a:bodyPr>
            <a:normAutofit/>
          </a:bodyPr>
          <a:lstStyle/>
          <a:p>
            <a:pPr marL="0" indent="0">
              <a:spcBef>
                <a:spcPts val="576"/>
              </a:spcBef>
              <a:buNone/>
            </a:pPr>
            <a:endParaRPr lang="en-US" sz="3200" dirty="0" smtClean="0"/>
          </a:p>
          <a:p>
            <a:pPr marL="0">
              <a:spcBef>
                <a:spcPts val="576"/>
              </a:spcBef>
            </a:pPr>
            <a:r>
              <a:rPr lang="en-US" sz="3200" dirty="0" smtClean="0"/>
              <a:t>Conducted a survey in late 2016</a:t>
            </a:r>
          </a:p>
          <a:p>
            <a:pPr marL="0" indent="0">
              <a:spcBef>
                <a:spcPts val="576"/>
              </a:spcBef>
              <a:buNone/>
            </a:pPr>
            <a:endParaRPr lang="en-US" sz="3200" dirty="0" smtClean="0"/>
          </a:p>
          <a:p>
            <a:pPr marL="0">
              <a:spcBef>
                <a:spcPts val="576"/>
              </a:spcBef>
            </a:pPr>
            <a:r>
              <a:rPr lang="en-US" sz="3200" dirty="0" smtClean="0"/>
              <a:t>Planning for an improved survey in 2017</a:t>
            </a:r>
          </a:p>
          <a:p>
            <a:pPr marL="0">
              <a:spcBef>
                <a:spcPts val="576"/>
              </a:spcBef>
            </a:pPr>
            <a:endParaRPr lang="en-US" sz="3200" dirty="0" smtClean="0"/>
          </a:p>
          <a:p>
            <a:pPr marL="0">
              <a:spcBef>
                <a:spcPts val="576"/>
              </a:spcBef>
            </a:pPr>
            <a:r>
              <a:rPr lang="en-US" sz="3200" dirty="0" smtClean="0"/>
              <a:t>Your opportunity to provide input!</a:t>
            </a:r>
            <a:endParaRPr lang="en-US" sz="3200" dirty="0"/>
          </a:p>
        </p:txBody>
      </p:sp>
    </p:spTree>
    <p:extLst>
      <p:ext uri="{BB962C8B-B14F-4D97-AF65-F5344CB8AC3E}">
        <p14:creationId xmlns:p14="http://schemas.microsoft.com/office/powerpoint/2010/main" val="39006311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69"/>
            <a:ext cx="8162412" cy="716407"/>
          </a:xfrm>
        </p:spPr>
        <p:txBody>
          <a:bodyPr/>
          <a:lstStyle/>
          <a:p>
            <a:r>
              <a:rPr lang="en-US" dirty="0" smtClean="0"/>
              <a:t>Contact Information</a:t>
            </a:r>
            <a:br>
              <a:rPr lang="en-US" dirty="0" smtClean="0"/>
            </a:br>
            <a:endParaRPr lang="en-US" dirty="0"/>
          </a:p>
        </p:txBody>
      </p:sp>
      <p:sp>
        <p:nvSpPr>
          <p:cNvPr id="3" name="Content Placeholder 2"/>
          <p:cNvSpPr>
            <a:spLocks noGrp="1"/>
          </p:cNvSpPr>
          <p:nvPr>
            <p:ph idx="1"/>
          </p:nvPr>
        </p:nvSpPr>
        <p:spPr>
          <a:xfrm>
            <a:off x="524387" y="2107770"/>
            <a:ext cx="8162412" cy="3859077"/>
          </a:xfrm>
        </p:spPr>
        <p:txBody>
          <a:bodyPr>
            <a:normAutofit lnSpcReduction="10000"/>
          </a:bodyPr>
          <a:lstStyle/>
          <a:p>
            <a:pPr lvl="0">
              <a:buClr>
                <a:srgbClr val="E6051C"/>
              </a:buClr>
            </a:pPr>
            <a:endParaRPr lang="en-US" sz="2400" dirty="0" smtClean="0"/>
          </a:p>
          <a:p>
            <a:pPr marL="274320" lvl="1" indent="0" algn="ctr">
              <a:spcBef>
                <a:spcPct val="50000"/>
              </a:spcBef>
              <a:buClr>
                <a:srgbClr val="026C8F"/>
              </a:buClr>
              <a:buNone/>
            </a:pPr>
            <a:r>
              <a:rPr lang="en-US" sz="2400" dirty="0" smtClean="0">
                <a:ea typeface="Times New Roman"/>
                <a:cs typeface="Times New Roman"/>
              </a:rPr>
              <a:t>Monica Valentine</a:t>
            </a:r>
          </a:p>
          <a:p>
            <a:pPr marL="274320" lvl="1" indent="0" algn="ctr">
              <a:spcBef>
                <a:spcPct val="50000"/>
              </a:spcBef>
              <a:buClr>
                <a:srgbClr val="026C8F"/>
              </a:buClr>
              <a:buNone/>
            </a:pPr>
            <a:r>
              <a:rPr lang="en-US" sz="2200" dirty="0" smtClean="0">
                <a:ea typeface="Times New Roman"/>
                <a:cs typeface="Times New Roman"/>
                <a:hlinkClick r:id="rId3"/>
              </a:rPr>
              <a:t>ValentineM@fasab.gov</a:t>
            </a:r>
            <a:endParaRPr lang="en-US" sz="2200" dirty="0" smtClean="0">
              <a:ea typeface="Times New Roman"/>
              <a:cs typeface="Times New Roman"/>
            </a:endParaRPr>
          </a:p>
          <a:p>
            <a:pPr marL="274320" lvl="1" indent="0" algn="ctr">
              <a:spcBef>
                <a:spcPct val="50000"/>
              </a:spcBef>
              <a:buClr>
                <a:srgbClr val="026C8F"/>
              </a:buClr>
              <a:buNone/>
            </a:pPr>
            <a:r>
              <a:rPr lang="en-US" sz="2200" dirty="0" smtClean="0">
                <a:ea typeface="Times New Roman"/>
                <a:cs typeface="Times New Roman"/>
              </a:rPr>
              <a:t>Ross Simms</a:t>
            </a:r>
          </a:p>
          <a:p>
            <a:pPr marL="274320" lvl="1" indent="0" algn="ctr">
              <a:spcBef>
                <a:spcPct val="50000"/>
              </a:spcBef>
              <a:buClr>
                <a:srgbClr val="026C8F"/>
              </a:buClr>
              <a:buNone/>
            </a:pPr>
            <a:r>
              <a:rPr lang="en-US" sz="2200" dirty="0" smtClean="0">
                <a:ea typeface="Times New Roman"/>
                <a:cs typeface="Times New Roman"/>
                <a:hlinkClick r:id="rId4"/>
              </a:rPr>
              <a:t>simmsr@fasab.gov</a:t>
            </a:r>
            <a:endParaRPr lang="en-US" sz="2200" dirty="0" smtClean="0">
              <a:ea typeface="Times New Roman"/>
              <a:cs typeface="Times New Roman"/>
            </a:endParaRPr>
          </a:p>
          <a:p>
            <a:pPr marL="274320" lvl="1" indent="0" algn="ctr">
              <a:spcBef>
                <a:spcPct val="50000"/>
              </a:spcBef>
              <a:buClr>
                <a:srgbClr val="026C8F"/>
              </a:buClr>
              <a:buNone/>
            </a:pPr>
            <a:endParaRPr lang="en-US" sz="2200" dirty="0" smtClean="0">
              <a:ea typeface="Times New Roman"/>
              <a:cs typeface="Times New Roman"/>
            </a:endParaRPr>
          </a:p>
          <a:p>
            <a:pPr marL="274320" lvl="1" indent="0" algn="ctr">
              <a:spcBef>
                <a:spcPct val="50000"/>
              </a:spcBef>
              <a:buClr>
                <a:srgbClr val="026C8F"/>
              </a:buClr>
              <a:buNone/>
            </a:pPr>
            <a:r>
              <a:rPr lang="en-US" sz="2200" dirty="0" smtClean="0">
                <a:ea typeface="Times New Roman"/>
                <a:cs typeface="Times New Roman"/>
                <a:hlinkClick r:id="rId5"/>
              </a:rPr>
              <a:t>www.fasab.gov</a:t>
            </a:r>
            <a:endParaRPr lang="en-US" sz="2200" dirty="0" smtClean="0">
              <a:ea typeface="Times New Roman"/>
              <a:cs typeface="Times New Roman"/>
            </a:endParaRPr>
          </a:p>
          <a:p>
            <a:pPr marL="274320" lvl="1" indent="0" algn="ctr">
              <a:spcBef>
                <a:spcPct val="50000"/>
              </a:spcBef>
              <a:buClr>
                <a:srgbClr val="026C8F"/>
              </a:buClr>
              <a:buNone/>
            </a:pPr>
            <a:r>
              <a:rPr lang="en-US" sz="2200" dirty="0" smtClean="0">
                <a:ea typeface="Times New Roman"/>
                <a:cs typeface="Times New Roman"/>
              </a:rPr>
              <a:t>202.512.7350</a:t>
            </a:r>
            <a:endParaRPr lang="en-US" sz="2200" dirty="0">
              <a:ea typeface="Times New Roman"/>
              <a:cs typeface="Times New Roman"/>
            </a:endParaRP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192179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Overview</a:t>
            </a:r>
            <a:endParaRPr lang="en-US" sz="3600" b="1" dirty="0"/>
          </a:p>
        </p:txBody>
      </p:sp>
      <p:sp>
        <p:nvSpPr>
          <p:cNvPr id="3" name="Content Placeholder 2"/>
          <p:cNvSpPr>
            <a:spLocks noGrp="1"/>
          </p:cNvSpPr>
          <p:nvPr>
            <p:ph idx="1"/>
          </p:nvPr>
        </p:nvSpPr>
        <p:spPr/>
        <p:txBody>
          <a:bodyPr>
            <a:normAutofit/>
          </a:bodyPr>
          <a:lstStyle/>
          <a:p>
            <a:r>
              <a:rPr lang="en-US" dirty="0" smtClean="0"/>
              <a:t>Recently Completed</a:t>
            </a:r>
          </a:p>
          <a:p>
            <a:r>
              <a:rPr lang="en-US" dirty="0" smtClean="0"/>
              <a:t>Risk Assumed</a:t>
            </a:r>
          </a:p>
          <a:p>
            <a:r>
              <a:rPr lang="en-US" dirty="0"/>
              <a:t>Land</a:t>
            </a:r>
            <a:endParaRPr lang="en-US" dirty="0" smtClean="0"/>
          </a:p>
          <a:p>
            <a:r>
              <a:rPr lang="en-US" dirty="0" smtClean="0"/>
              <a:t>Leases</a:t>
            </a:r>
          </a:p>
          <a:p>
            <a:r>
              <a:rPr lang="en-US" dirty="0" smtClean="0"/>
              <a:t>Reporting Model</a:t>
            </a:r>
          </a:p>
          <a:p>
            <a:r>
              <a:rPr lang="en-US" dirty="0" smtClean="0"/>
              <a:t>Budget and Accrual Reconciliation</a:t>
            </a:r>
          </a:p>
          <a:p>
            <a:r>
              <a:rPr lang="en-US" dirty="0" smtClean="0"/>
              <a:t>Implementation Guidance for </a:t>
            </a:r>
            <a:r>
              <a:rPr lang="en-US" dirty="0"/>
              <a:t>Opening Balances of PP&amp;E</a:t>
            </a:r>
          </a:p>
          <a:p>
            <a:endParaRPr lang="en-US" dirty="0" smtClean="0"/>
          </a:p>
          <a:p>
            <a:endParaRPr lang="en-US" dirty="0"/>
          </a:p>
        </p:txBody>
      </p:sp>
    </p:spTree>
    <p:extLst>
      <p:ext uri="{BB962C8B-B14F-4D97-AF65-F5344CB8AC3E}">
        <p14:creationId xmlns:p14="http://schemas.microsoft.com/office/powerpoint/2010/main" val="3277499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Recently Completed</a:t>
            </a:r>
            <a:endParaRPr lang="en-US" dirty="0"/>
          </a:p>
        </p:txBody>
      </p:sp>
      <p:sp>
        <p:nvSpPr>
          <p:cNvPr id="3" name="Content Placeholder 2"/>
          <p:cNvSpPr>
            <a:spLocks noGrp="1"/>
          </p:cNvSpPr>
          <p:nvPr>
            <p:ph idx="1"/>
          </p:nvPr>
        </p:nvSpPr>
        <p:spPr/>
        <p:txBody>
          <a:bodyPr>
            <a:normAutofit fontScale="92500"/>
          </a:bodyPr>
          <a:lstStyle/>
          <a:p>
            <a:r>
              <a:rPr lang="en-US" sz="2400" dirty="0" smtClean="0"/>
              <a:t>Opening Balances – for “first-time” adopters (</a:t>
            </a:r>
            <a:r>
              <a:rPr lang="en-US" sz="2000" dirty="0" smtClean="0"/>
              <a:t>SFFAS 50)</a:t>
            </a:r>
            <a:endParaRPr lang="en-US" sz="2400" dirty="0" smtClean="0"/>
          </a:p>
          <a:p>
            <a:pPr lvl="1"/>
            <a:r>
              <a:rPr lang="en-US" dirty="0" smtClean="0"/>
              <a:t>Flexibility afforded</a:t>
            </a:r>
          </a:p>
          <a:p>
            <a:pPr lvl="1"/>
            <a:r>
              <a:rPr lang="en-US" dirty="0" smtClean="0"/>
              <a:t>Working on implementation guidance</a:t>
            </a:r>
          </a:p>
          <a:p>
            <a:r>
              <a:rPr lang="en-US" sz="2400" dirty="0"/>
              <a:t>Insurance Programs (SFFAS 51)</a:t>
            </a:r>
          </a:p>
          <a:p>
            <a:pPr lvl="1"/>
            <a:r>
              <a:rPr lang="en-US" dirty="0" smtClean="0"/>
              <a:t>Strengthens definitions, measurement and recognition</a:t>
            </a:r>
          </a:p>
          <a:p>
            <a:pPr lvl="1"/>
            <a:r>
              <a:rPr lang="en-US" dirty="0" smtClean="0"/>
              <a:t>Streamlines disclosures</a:t>
            </a:r>
          </a:p>
          <a:p>
            <a:r>
              <a:rPr lang="en-US" sz="2400" dirty="0"/>
              <a:t>Tax Expenditures (SFFAS 52)</a:t>
            </a:r>
          </a:p>
          <a:p>
            <a:pPr lvl="1"/>
            <a:r>
              <a:rPr lang="en-US" dirty="0"/>
              <a:t>Creates awareness and understanding</a:t>
            </a:r>
          </a:p>
          <a:p>
            <a:pPr lvl="1"/>
            <a:r>
              <a:rPr lang="en-US" dirty="0"/>
              <a:t>Points to more comprehensive information </a:t>
            </a:r>
          </a:p>
          <a:p>
            <a:pPr marL="274320" lvl="1" indent="0">
              <a:buNone/>
            </a:pPr>
            <a:endParaRPr lang="en-US" dirty="0"/>
          </a:p>
          <a:p>
            <a:pPr lvl="1"/>
            <a:endParaRPr lang="en-US" dirty="0" smtClean="0"/>
          </a:p>
        </p:txBody>
      </p:sp>
    </p:spTree>
    <p:extLst>
      <p:ext uri="{BB962C8B-B14F-4D97-AF65-F5344CB8AC3E}">
        <p14:creationId xmlns:p14="http://schemas.microsoft.com/office/powerpoint/2010/main" val="28657180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272756"/>
            <a:ext cx="8162412" cy="694306"/>
          </a:xfrm>
        </p:spPr>
        <p:txBody>
          <a:bodyPr>
            <a:normAutofit/>
          </a:bodyPr>
          <a:lstStyle/>
          <a:p>
            <a:r>
              <a:rPr lang="en-US" sz="4000" b="1" dirty="0" smtClean="0"/>
              <a:t>Risk Assumed Project</a:t>
            </a:r>
            <a:endParaRPr lang="en-US" sz="4000" b="1" dirty="0"/>
          </a:p>
        </p:txBody>
      </p:sp>
      <p:sp>
        <p:nvSpPr>
          <p:cNvPr id="3" name="Content Placeholder 2"/>
          <p:cNvSpPr>
            <a:spLocks noGrp="1"/>
          </p:cNvSpPr>
          <p:nvPr>
            <p:ph idx="1"/>
          </p:nvPr>
        </p:nvSpPr>
        <p:spPr/>
        <p:txBody>
          <a:bodyPr>
            <a:normAutofit/>
          </a:bodyPr>
          <a:lstStyle/>
          <a:p>
            <a:pPr marL="0" indent="0">
              <a:spcBef>
                <a:spcPts val="1200"/>
              </a:spcBef>
              <a:spcAft>
                <a:spcPts val="1200"/>
              </a:spcAft>
              <a:buNone/>
            </a:pPr>
            <a:r>
              <a:rPr lang="en-US" sz="3400" dirty="0" smtClean="0">
                <a:latin typeface="Arial" pitchFamily="-64" charset="0"/>
                <a:ea typeface="ＭＳ Ｐゴシック" pitchFamily="-64" charset="-128"/>
              </a:rPr>
              <a:t>Two Phases:</a:t>
            </a:r>
          </a:p>
          <a:p>
            <a:pPr>
              <a:spcBef>
                <a:spcPts val="1200"/>
              </a:spcBef>
              <a:spcAft>
                <a:spcPts val="1200"/>
              </a:spcAft>
            </a:pPr>
            <a:r>
              <a:rPr lang="en-US" sz="3400" dirty="0" smtClean="0">
                <a:latin typeface="Arial" pitchFamily="-64" charset="0"/>
                <a:ea typeface="ＭＳ Ｐゴシック" pitchFamily="-64" charset="-128"/>
              </a:rPr>
              <a:t> Insurance Programs</a:t>
            </a:r>
          </a:p>
          <a:p>
            <a:pPr>
              <a:spcBef>
                <a:spcPts val="1200"/>
              </a:spcBef>
              <a:spcAft>
                <a:spcPts val="1200"/>
              </a:spcAft>
            </a:pPr>
            <a:r>
              <a:rPr lang="en-US" sz="3400" dirty="0" smtClean="0">
                <a:latin typeface="Arial" pitchFamily="-64" charset="0"/>
                <a:ea typeface="ＭＳ Ｐゴシック" pitchFamily="-64" charset="-128"/>
              </a:rPr>
              <a:t> Risk Assumed Phase II              </a:t>
            </a:r>
            <a:r>
              <a:rPr lang="en-US" sz="3600" dirty="0" smtClean="0">
                <a:latin typeface="Arial" pitchFamily="-64" charset="0"/>
                <a:ea typeface="ＭＳ Ｐゴシック" pitchFamily="-64" charset="-128"/>
              </a:rPr>
              <a:t>(RAII)</a:t>
            </a:r>
          </a:p>
          <a:p>
            <a:pPr marL="0" indent="0">
              <a:buNone/>
            </a:pPr>
            <a:endParaRPr lang="en-US" sz="4800" dirty="0" smtClean="0">
              <a:latin typeface="Arial" pitchFamily="-64" charset="0"/>
              <a:ea typeface="ＭＳ Ｐゴシック" pitchFamily="-64" charset="-128"/>
            </a:endParaRPr>
          </a:p>
        </p:txBody>
      </p:sp>
      <p:pic>
        <p:nvPicPr>
          <p:cNvPr id="1027" name="Picture 3" descr="C:\Users\paynew\AppData\Local\Microsoft\Windows\Temporary Internet Files\Content.IE5\IXH0OI7N\shutterstock_5045019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4600" y="2971800"/>
            <a:ext cx="2598277" cy="3399218"/>
          </a:xfrm>
          <a:prstGeom prst="rect">
            <a:avLst/>
          </a:prstGeom>
          <a:noFill/>
          <a:effectLst>
            <a:glow rad="228600">
              <a:schemeClr val="tx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538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1921" y="1302944"/>
            <a:ext cx="8162925" cy="693737"/>
          </a:xfrm>
        </p:spPr>
        <p:txBody>
          <a:bodyPr>
            <a:normAutofit/>
          </a:bodyPr>
          <a:lstStyle/>
          <a:p>
            <a:r>
              <a:rPr lang="en-US" sz="4000" b="1" dirty="0" smtClean="0"/>
              <a:t>Insurance Programs</a:t>
            </a:r>
            <a:endParaRPr lang="en-US" sz="40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578" y="2178659"/>
            <a:ext cx="3432072" cy="4063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709717" y="2376055"/>
            <a:ext cx="3977082" cy="3785652"/>
          </a:xfrm>
          <a:prstGeom prst="rect">
            <a:avLst/>
          </a:prstGeom>
          <a:noFill/>
        </p:spPr>
        <p:txBody>
          <a:bodyPr wrap="square" rtlCol="0">
            <a:spAutoFit/>
          </a:bodyPr>
          <a:lstStyle/>
          <a:p>
            <a:pPr lvl="1" defTabSz="914400"/>
            <a:r>
              <a:rPr lang="en-US" sz="2000" dirty="0">
                <a:solidFill>
                  <a:prstClr val="black"/>
                </a:solidFill>
              </a:rPr>
              <a:t>The issuance of SFFAS 51, </a:t>
            </a:r>
            <a:r>
              <a:rPr lang="en-US" sz="2000" i="1" dirty="0">
                <a:solidFill>
                  <a:prstClr val="black"/>
                </a:solidFill>
              </a:rPr>
              <a:t>Insurance Programs</a:t>
            </a:r>
            <a:r>
              <a:rPr lang="en-US" sz="2000" dirty="0">
                <a:solidFill>
                  <a:prstClr val="black"/>
                </a:solidFill>
              </a:rPr>
              <a:t>, </a:t>
            </a:r>
            <a:r>
              <a:rPr lang="en-US" sz="2000" dirty="0" smtClean="0">
                <a:solidFill>
                  <a:prstClr val="black"/>
                </a:solidFill>
              </a:rPr>
              <a:t>on </a:t>
            </a:r>
            <a:r>
              <a:rPr lang="en-US" sz="2000" dirty="0">
                <a:solidFill>
                  <a:prstClr val="black"/>
                </a:solidFill>
              </a:rPr>
              <a:t>January 18, 2017, effectively concluded the first </a:t>
            </a:r>
            <a:endParaRPr lang="en-US" sz="2000" dirty="0" smtClean="0">
              <a:solidFill>
                <a:prstClr val="black"/>
              </a:solidFill>
            </a:endParaRPr>
          </a:p>
          <a:p>
            <a:pPr lvl="1" defTabSz="914400"/>
            <a:r>
              <a:rPr lang="en-US" sz="2000" dirty="0" smtClean="0">
                <a:solidFill>
                  <a:prstClr val="black"/>
                </a:solidFill>
              </a:rPr>
              <a:t>phase </a:t>
            </a:r>
            <a:r>
              <a:rPr lang="en-US" sz="2000" dirty="0">
                <a:solidFill>
                  <a:prstClr val="black"/>
                </a:solidFill>
              </a:rPr>
              <a:t>of risk assumed</a:t>
            </a:r>
            <a:r>
              <a:rPr lang="en-US" sz="2000" dirty="0" smtClean="0">
                <a:solidFill>
                  <a:prstClr val="black"/>
                </a:solidFill>
              </a:rPr>
              <a:t>.</a:t>
            </a:r>
          </a:p>
          <a:p>
            <a:pPr lvl="1" defTabSz="914400"/>
            <a:endParaRPr lang="en-US" sz="2000" dirty="0" smtClean="0">
              <a:solidFill>
                <a:prstClr val="black"/>
              </a:solidFill>
            </a:endParaRPr>
          </a:p>
          <a:p>
            <a:pPr lvl="1" defTabSz="914400"/>
            <a:r>
              <a:rPr lang="en-US" sz="2000" dirty="0" smtClean="0">
                <a:solidFill>
                  <a:prstClr val="black"/>
                </a:solidFill>
              </a:rPr>
              <a:t>SFFAS 51 updated </a:t>
            </a:r>
            <a:r>
              <a:rPr lang="en-US" sz="2000" dirty="0">
                <a:solidFill>
                  <a:prstClr val="black"/>
                </a:solidFill>
              </a:rPr>
              <a:t>current standards that are limited </a:t>
            </a:r>
            <a:r>
              <a:rPr lang="en-US" sz="2000" dirty="0" smtClean="0">
                <a:solidFill>
                  <a:prstClr val="black"/>
                </a:solidFill>
              </a:rPr>
              <a:t>to </a:t>
            </a:r>
            <a:r>
              <a:rPr lang="en-US" sz="2000" dirty="0">
                <a:solidFill>
                  <a:prstClr val="black"/>
                </a:solidFill>
              </a:rPr>
              <a:t>insurance contracts </a:t>
            </a:r>
            <a:r>
              <a:rPr lang="en-US" sz="2000" dirty="0" smtClean="0">
                <a:solidFill>
                  <a:prstClr val="black"/>
                </a:solidFill>
              </a:rPr>
              <a:t>and explicit </a:t>
            </a:r>
            <a:r>
              <a:rPr lang="en-US" sz="2000" dirty="0">
                <a:solidFill>
                  <a:prstClr val="black"/>
                </a:solidFill>
              </a:rPr>
              <a:t>guarantees (other than loan guarantees</a:t>
            </a:r>
            <a:r>
              <a:rPr lang="en-US" sz="2000" dirty="0" smtClean="0">
                <a:solidFill>
                  <a:prstClr val="black"/>
                </a:solidFill>
              </a:rPr>
              <a:t>). Effective FY 2019.</a:t>
            </a:r>
            <a:endParaRPr lang="en-US" sz="2000" dirty="0">
              <a:solidFill>
                <a:prstClr val="black"/>
              </a:solidFill>
            </a:endParaRPr>
          </a:p>
        </p:txBody>
      </p:sp>
    </p:spTree>
    <p:extLst>
      <p:ext uri="{BB962C8B-B14F-4D97-AF65-F5344CB8AC3E}">
        <p14:creationId xmlns:p14="http://schemas.microsoft.com/office/powerpoint/2010/main" val="18223344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 descr="C:\Users\paynew\AppData\Local\Microsoft\Windows\Temporary Internet Files\Content.IE5\XCQM22XA\terrorism-log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9588">
            <a:off x="6892549" y="2645498"/>
            <a:ext cx="2038350" cy="14087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685924"/>
            <a:ext cx="2600325" cy="1743075"/>
          </a:xfrm>
          <a:prstGeom prst="rect">
            <a:avLst/>
          </a:prstGeom>
        </p:spPr>
      </p:pic>
      <p:sp>
        <p:nvSpPr>
          <p:cNvPr id="2" name="Title 1"/>
          <p:cNvSpPr>
            <a:spLocks noGrp="1"/>
          </p:cNvSpPr>
          <p:nvPr>
            <p:ph type="title"/>
          </p:nvPr>
        </p:nvSpPr>
        <p:spPr>
          <a:xfrm>
            <a:off x="524387" y="1193923"/>
            <a:ext cx="8162412" cy="551750"/>
          </a:xfrm>
        </p:spPr>
        <p:txBody>
          <a:bodyPr>
            <a:normAutofit fontScale="90000"/>
          </a:bodyPr>
          <a:lstStyle/>
          <a:p>
            <a:r>
              <a:rPr lang="en-US" sz="4000" b="1" dirty="0" smtClean="0">
                <a:ea typeface="ＭＳ Ｐゴシック" pitchFamily="-64" charset="-128"/>
              </a:rPr>
              <a:t>Risk Assumed II (RAII)</a:t>
            </a:r>
            <a:endParaRPr lang="en-US" sz="4000" b="1" dirty="0"/>
          </a:p>
        </p:txBody>
      </p:sp>
      <p:sp>
        <p:nvSpPr>
          <p:cNvPr id="3" name="Content Placeholder 2"/>
          <p:cNvSpPr>
            <a:spLocks noGrp="1"/>
          </p:cNvSpPr>
          <p:nvPr>
            <p:ph idx="1"/>
          </p:nvPr>
        </p:nvSpPr>
        <p:spPr>
          <a:xfrm>
            <a:off x="524387" y="1821243"/>
            <a:ext cx="8162412" cy="4287282"/>
          </a:xfrm>
        </p:spPr>
        <p:txBody>
          <a:bodyPr>
            <a:noAutofit/>
          </a:bodyPr>
          <a:lstStyle/>
          <a:p>
            <a:pPr marL="0" lvl="1" indent="0">
              <a:spcBef>
                <a:spcPts val="1200"/>
              </a:spcBef>
              <a:spcAft>
                <a:spcPts val="600"/>
              </a:spcAft>
              <a:buClr>
                <a:schemeClr val="accent2"/>
              </a:buClr>
              <a:buSzTx/>
              <a:buNone/>
            </a:pPr>
            <a:r>
              <a:rPr lang="en-US" sz="2000" dirty="0">
                <a:solidFill>
                  <a:schemeClr val="tx1"/>
                </a:solidFill>
              </a:rPr>
              <a:t>Will study significant risk shocks </a:t>
            </a:r>
            <a:endParaRPr lang="en-US" sz="2000" dirty="0" smtClean="0">
              <a:solidFill>
                <a:schemeClr val="tx1"/>
              </a:solidFill>
            </a:endParaRPr>
          </a:p>
          <a:p>
            <a:pPr marL="0" lvl="1" indent="0">
              <a:spcBef>
                <a:spcPts val="1200"/>
              </a:spcBef>
              <a:spcAft>
                <a:spcPts val="600"/>
              </a:spcAft>
              <a:buClr>
                <a:schemeClr val="accent2"/>
              </a:buClr>
              <a:buSzTx/>
              <a:buNone/>
            </a:pPr>
            <a:r>
              <a:rPr lang="en-US" sz="2000" dirty="0" smtClean="0">
                <a:solidFill>
                  <a:schemeClr val="tx1"/>
                </a:solidFill>
              </a:rPr>
              <a:t>such </a:t>
            </a:r>
            <a:r>
              <a:rPr lang="en-US" sz="2000" dirty="0">
                <a:solidFill>
                  <a:schemeClr val="tx1"/>
                </a:solidFill>
              </a:rPr>
              <a:t>as</a:t>
            </a:r>
          </a:p>
          <a:p>
            <a:pPr marL="0" indent="0">
              <a:spcBef>
                <a:spcPts val="1200"/>
              </a:spcBef>
              <a:spcAft>
                <a:spcPts val="600"/>
              </a:spcAft>
              <a:buNone/>
            </a:pPr>
            <a:endParaRPr lang="en-US" sz="2000" dirty="0" smtClean="0"/>
          </a:p>
          <a:p>
            <a:pPr>
              <a:spcBef>
                <a:spcPts val="1200"/>
              </a:spcBef>
              <a:spcAft>
                <a:spcPts val="600"/>
              </a:spcAft>
            </a:pPr>
            <a:endParaRPr lang="en-US" sz="2000" dirty="0"/>
          </a:p>
          <a:p>
            <a:pPr>
              <a:spcBef>
                <a:spcPts val="1200"/>
              </a:spcBef>
              <a:spcAft>
                <a:spcPts val="600"/>
              </a:spcAft>
            </a:pPr>
            <a:endParaRPr lang="en-US" sz="2000" dirty="0" smtClean="0"/>
          </a:p>
          <a:p>
            <a:pPr marL="0" indent="0">
              <a:spcBef>
                <a:spcPts val="1200"/>
              </a:spcBef>
              <a:spcAft>
                <a:spcPts val="600"/>
              </a:spcAft>
              <a:buNone/>
            </a:pPr>
            <a:endParaRPr lang="en-US" sz="2000" dirty="0" smtClean="0"/>
          </a:p>
          <a:p>
            <a:pPr marL="0" lvl="1" indent="0">
              <a:spcBef>
                <a:spcPts val="1200"/>
              </a:spcBef>
              <a:spcAft>
                <a:spcPts val="600"/>
              </a:spcAft>
              <a:buClr>
                <a:schemeClr val="accent2"/>
              </a:buClr>
              <a:buSzTx/>
              <a:buNone/>
            </a:pPr>
            <a:r>
              <a:rPr lang="en-US" sz="2200" dirty="0" smtClean="0"/>
              <a:t>to determine accounting standards that provide concise, meaningful, and transparent information regarding the potential impact to the fiscal health of the federal government.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150204">
            <a:off x="538384" y="2691496"/>
            <a:ext cx="2209800" cy="124417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4379" y="2994896"/>
            <a:ext cx="2133600" cy="1834678"/>
          </a:xfrm>
          <a:prstGeom prst="rect">
            <a:avLst/>
          </a:prstGeom>
        </p:spPr>
      </p:pic>
      <p:sp>
        <p:nvSpPr>
          <p:cNvPr id="7" name="TextBox 6"/>
          <p:cNvSpPr txBox="1"/>
          <p:nvPr/>
        </p:nvSpPr>
        <p:spPr>
          <a:xfrm rot="20148520">
            <a:off x="932505" y="3425288"/>
            <a:ext cx="1810111" cy="230832"/>
          </a:xfrm>
          <a:prstGeom prst="rect">
            <a:avLst/>
          </a:prstGeom>
          <a:noFill/>
        </p:spPr>
        <p:txBody>
          <a:bodyPr wrap="none" rtlCol="0">
            <a:spAutoFit/>
          </a:bodyPr>
          <a:lstStyle/>
          <a:p>
            <a:pPr defTabSz="914400"/>
            <a:r>
              <a:rPr lang="en-US" sz="900" dirty="0" smtClean="0">
                <a:solidFill>
                  <a:prstClr val="black"/>
                </a:solidFill>
              </a:rPr>
              <a:t>Image by: The Economist 9.7.13</a:t>
            </a:r>
            <a:endParaRPr lang="en-US" sz="900" dirty="0">
              <a:solidFill>
                <a:prstClr val="black"/>
              </a:solidFill>
            </a:endParaRPr>
          </a:p>
        </p:txBody>
      </p:sp>
      <p:sp>
        <p:nvSpPr>
          <p:cNvPr id="8" name="TextBox 7"/>
          <p:cNvSpPr txBox="1"/>
          <p:nvPr/>
        </p:nvSpPr>
        <p:spPr>
          <a:xfrm>
            <a:off x="2906019" y="4141802"/>
            <a:ext cx="1204176" cy="230832"/>
          </a:xfrm>
          <a:prstGeom prst="rect">
            <a:avLst/>
          </a:prstGeom>
          <a:solidFill>
            <a:schemeClr val="bg1"/>
          </a:solidFill>
        </p:spPr>
        <p:txBody>
          <a:bodyPr wrap="none" rtlCol="0">
            <a:spAutoFit/>
          </a:bodyPr>
          <a:lstStyle/>
          <a:p>
            <a:pPr defTabSz="914400"/>
            <a:r>
              <a:rPr lang="en-US" sz="900" dirty="0" smtClean="0">
                <a:solidFill>
                  <a:srgbClr val="FF0000"/>
                </a:solidFill>
              </a:rPr>
              <a:t>Photo by </a:t>
            </a:r>
            <a:r>
              <a:rPr lang="en-US" sz="900" dirty="0" err="1" smtClean="0">
                <a:solidFill>
                  <a:srgbClr val="FF0000"/>
                </a:solidFill>
              </a:rPr>
              <a:t>USAToday</a:t>
            </a:r>
            <a:endParaRPr lang="en-US" sz="900" dirty="0">
              <a:solidFill>
                <a:srgbClr val="FF0000"/>
              </a:solidFill>
            </a:endParaRPr>
          </a:p>
        </p:txBody>
      </p:sp>
      <p:sp>
        <p:nvSpPr>
          <p:cNvPr id="9" name="TextBox 8"/>
          <p:cNvSpPr txBox="1"/>
          <p:nvPr/>
        </p:nvSpPr>
        <p:spPr>
          <a:xfrm>
            <a:off x="5948362" y="3198167"/>
            <a:ext cx="1151277" cy="230832"/>
          </a:xfrm>
          <a:prstGeom prst="rect">
            <a:avLst/>
          </a:prstGeom>
          <a:solidFill>
            <a:schemeClr val="bg1"/>
          </a:solidFill>
        </p:spPr>
        <p:txBody>
          <a:bodyPr wrap="none" rtlCol="0">
            <a:spAutoFit/>
          </a:bodyPr>
          <a:lstStyle/>
          <a:p>
            <a:pPr defTabSz="914400"/>
            <a:r>
              <a:rPr lang="en-US" sz="900" dirty="0" smtClean="0">
                <a:solidFill>
                  <a:srgbClr val="FF0000"/>
                </a:solidFill>
              </a:rPr>
              <a:t>Photo by SPRC.org</a:t>
            </a:r>
            <a:endParaRPr lang="en-US" sz="900" dirty="0">
              <a:solidFill>
                <a:srgbClr val="FF0000"/>
              </a:solidFill>
            </a:endParaRPr>
          </a:p>
        </p:txBody>
      </p:sp>
    </p:spTree>
    <p:extLst>
      <p:ext uri="{BB962C8B-B14F-4D97-AF65-F5344CB8AC3E}">
        <p14:creationId xmlns:p14="http://schemas.microsoft.com/office/powerpoint/2010/main" val="17365032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Autofit/>
          </a:bodyPr>
          <a:lstStyle/>
          <a:p>
            <a:r>
              <a:rPr lang="en-US" sz="4000" b="1" dirty="0" smtClean="0"/>
              <a:t>Risk Meets Reporting Objectives</a:t>
            </a:r>
            <a:endParaRPr lang="en-US" sz="4000" b="1" dirty="0"/>
          </a:p>
        </p:txBody>
      </p:sp>
      <p:sp>
        <p:nvSpPr>
          <p:cNvPr id="5" name="Rectangle 3"/>
          <p:cNvSpPr>
            <a:spLocks noGrp="1" noChangeArrowheads="1"/>
          </p:cNvSpPr>
          <p:nvPr>
            <p:ph idx="1"/>
          </p:nvPr>
        </p:nvSpPr>
        <p:spPr/>
        <p:txBody>
          <a:bodyPr>
            <a:normAutofit fontScale="55000" lnSpcReduction="20000"/>
          </a:bodyPr>
          <a:lstStyle/>
          <a:p>
            <a:pPr marL="0" indent="0" algn="ctr">
              <a:spcBef>
                <a:spcPts val="1200"/>
              </a:spcBef>
              <a:spcAft>
                <a:spcPts val="1200"/>
              </a:spcAft>
              <a:buNone/>
            </a:pPr>
            <a:endParaRPr lang="en-US" sz="2600" dirty="0" smtClean="0"/>
          </a:p>
          <a:p>
            <a:pPr>
              <a:spcBef>
                <a:spcPts val="1200"/>
              </a:spcBef>
              <a:spcAft>
                <a:spcPts val="1200"/>
              </a:spcAft>
            </a:pPr>
            <a:r>
              <a:rPr lang="en-US" sz="5100" b="1" dirty="0" smtClean="0">
                <a:latin typeface="Arial" panose="020B0604020202020204" pitchFamily="34" charset="0"/>
                <a:cs typeface="Arial" panose="020B0604020202020204" pitchFamily="34" charset="0"/>
              </a:rPr>
              <a:t>Operating Performance </a:t>
            </a:r>
          </a:p>
          <a:p>
            <a:pPr lvl="1">
              <a:spcBef>
                <a:spcPts val="1200"/>
              </a:spcBef>
              <a:spcAft>
                <a:spcPts val="1200"/>
              </a:spcAft>
            </a:pPr>
            <a:r>
              <a:rPr lang="en-US" sz="4600" i="1" dirty="0" smtClean="0">
                <a:latin typeface="Arial" panose="020B0604020202020204" pitchFamily="34" charset="0"/>
                <a:cs typeface="Arial" panose="020B0604020202020204" pitchFamily="34" charset="0"/>
              </a:rPr>
              <a:t>Risk may be assumed without immediately affecting the   budget. Risk may accumulate over time.</a:t>
            </a:r>
            <a:r>
              <a:rPr lang="en-US" sz="4600" dirty="0" smtClean="0">
                <a:latin typeface="Arial" panose="020B0604020202020204" pitchFamily="34" charset="0"/>
                <a:cs typeface="Arial" panose="020B0604020202020204" pitchFamily="34" charset="0"/>
              </a:rPr>
              <a:t> </a:t>
            </a:r>
          </a:p>
          <a:p>
            <a:pPr>
              <a:spcBef>
                <a:spcPts val="1200"/>
              </a:spcBef>
              <a:spcAft>
                <a:spcPts val="1200"/>
              </a:spcAft>
            </a:pPr>
            <a:r>
              <a:rPr lang="en-US" sz="5100" b="1" dirty="0" smtClean="0">
                <a:latin typeface="Arial" panose="020B0604020202020204" pitchFamily="34" charset="0"/>
                <a:cs typeface="Arial" panose="020B0604020202020204" pitchFamily="34" charset="0"/>
              </a:rPr>
              <a:t>Stewardship</a:t>
            </a:r>
            <a:endParaRPr lang="en-US" sz="5100" dirty="0" smtClean="0">
              <a:latin typeface="Arial" panose="020B0604020202020204" pitchFamily="34" charset="0"/>
              <a:cs typeface="Arial" panose="020B0604020202020204" pitchFamily="34" charset="0"/>
            </a:endParaRPr>
          </a:p>
          <a:p>
            <a:pPr lvl="1">
              <a:spcBef>
                <a:spcPts val="1200"/>
              </a:spcBef>
              <a:spcAft>
                <a:spcPts val="1200"/>
              </a:spcAft>
            </a:pPr>
            <a:r>
              <a:rPr lang="en-US" sz="4600" i="1" dirty="0" smtClean="0">
                <a:latin typeface="Arial" panose="020B0604020202020204" pitchFamily="34" charset="0"/>
                <a:cs typeface="Arial" panose="020B0604020202020204" pitchFamily="34" charset="0"/>
              </a:rPr>
              <a:t>Risk should be considered in assessing whether future budgetary resources are likely to be sufficient to sustain public services.</a:t>
            </a:r>
          </a:p>
        </p:txBody>
      </p:sp>
      <p:sp>
        <p:nvSpPr>
          <p:cNvPr id="8" name="Slide Number Placeholder 3"/>
          <p:cNvSpPr>
            <a:spLocks noGrp="1"/>
          </p:cNvSpPr>
          <p:nvPr>
            <p:ph type="sldNum" sz="quarter" idx="12"/>
          </p:nvPr>
        </p:nvSpPr>
        <p:spPr/>
        <p:txBody>
          <a:bodyPr/>
          <a:lstStyle/>
          <a:p>
            <a:r>
              <a:rPr lang="en-US" dirty="0" smtClean="0">
                <a:solidFill>
                  <a:srgbClr val="8CADAE">
                    <a:shade val="75000"/>
                  </a:srgbClr>
                </a:solidFill>
              </a:rPr>
              <a:t>13</a:t>
            </a:r>
            <a:endParaRPr lang="en-US" dirty="0">
              <a:solidFill>
                <a:srgbClr val="8CADAE">
                  <a:shade val="75000"/>
                </a:srgbClr>
              </a:solidFill>
            </a:endParaRPr>
          </a:p>
        </p:txBody>
      </p:sp>
    </p:spTree>
    <p:extLst>
      <p:ext uri="{BB962C8B-B14F-4D97-AF65-F5344CB8AC3E}">
        <p14:creationId xmlns:p14="http://schemas.microsoft.com/office/powerpoint/2010/main" val="4091286995"/>
      </p:ext>
    </p:extLst>
  </p:cSld>
  <p:clrMapOvr>
    <a:masterClrMapping/>
  </p:clrMapOvr>
  <p:timing>
    <p:tnLst>
      <p:par>
        <p:cTn id="1" dur="indefinite" restart="never" nodeType="tmRoot"/>
      </p:par>
    </p:tnLst>
  </p:timing>
</p:sld>
</file>

<file path=ppt/theme/theme1.xml><?xml version="1.0" encoding="utf-8"?>
<a:theme xmlns:a="http://schemas.openxmlformats.org/drawingml/2006/main" name="PDT14 Speaker PPT_v2">
  <a:themeElements>
    <a:clrScheme name="Custom 11">
      <a:dk1>
        <a:srgbClr val="0E124E"/>
      </a:dk1>
      <a:lt1>
        <a:srgbClr val="FFFFFF"/>
      </a:lt1>
      <a:dk2>
        <a:srgbClr val="014D6F"/>
      </a:dk2>
      <a:lt2>
        <a:srgbClr val="FFFFFF"/>
      </a:lt2>
      <a:accent1>
        <a:srgbClr val="17A6BF"/>
      </a:accent1>
      <a:accent2>
        <a:srgbClr val="E6051C"/>
      </a:accent2>
      <a:accent3>
        <a:srgbClr val="FFBC19"/>
      </a:accent3>
      <a:accent4>
        <a:srgbClr val="026C8F"/>
      </a:accent4>
      <a:accent5>
        <a:srgbClr val="8BD2DF"/>
      </a:accent5>
      <a:accent6>
        <a:srgbClr val="17BF70"/>
      </a:accent6>
      <a:hlink>
        <a:srgbClr val="E6051C"/>
      </a:hlink>
      <a:folHlink>
        <a:srgbClr val="17A6BF"/>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eme AGA PDT 2017">
  <a:themeElements>
    <a:clrScheme name="Custom 11">
      <a:dk1>
        <a:srgbClr val="0E124E"/>
      </a:dk1>
      <a:lt1>
        <a:srgbClr val="FFFFFF"/>
      </a:lt1>
      <a:dk2>
        <a:srgbClr val="014D6F"/>
      </a:dk2>
      <a:lt2>
        <a:srgbClr val="FFFFFF"/>
      </a:lt2>
      <a:accent1>
        <a:srgbClr val="17A6BF"/>
      </a:accent1>
      <a:accent2>
        <a:srgbClr val="E6051C"/>
      </a:accent2>
      <a:accent3>
        <a:srgbClr val="FFBC19"/>
      </a:accent3>
      <a:accent4>
        <a:srgbClr val="026C8F"/>
      </a:accent4>
      <a:accent5>
        <a:srgbClr val="8BD2DF"/>
      </a:accent5>
      <a:accent6>
        <a:srgbClr val="17BF70"/>
      </a:accent6>
      <a:hlink>
        <a:srgbClr val="E6051C"/>
      </a:hlink>
      <a:folHlink>
        <a:srgbClr val="17A6BF"/>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2017PDT_Theme.thmx</Template>
  <TotalTime>2346</TotalTime>
  <Words>1135</Words>
  <Application>Microsoft Office PowerPoint</Application>
  <PresentationFormat>On-screen Show (4:3)</PresentationFormat>
  <Paragraphs>254</Paragraphs>
  <Slides>33</Slides>
  <Notes>11</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PDT14 Speaker PPT_v2</vt:lpstr>
      <vt:lpstr>Theme AGA PDT 2017</vt:lpstr>
      <vt:lpstr>PowerPoint Presentation</vt:lpstr>
      <vt:lpstr>FASAB Update</vt:lpstr>
      <vt:lpstr>Disclaimer</vt:lpstr>
      <vt:lpstr>Overview</vt:lpstr>
      <vt:lpstr>Recently Completed</vt:lpstr>
      <vt:lpstr>Risk Assumed Project</vt:lpstr>
      <vt:lpstr>Insurance Programs</vt:lpstr>
      <vt:lpstr>Risk Assumed II (RAII)</vt:lpstr>
      <vt:lpstr>Risk Meets Reporting Objectives</vt:lpstr>
      <vt:lpstr>RAII Status &amp; Challenges</vt:lpstr>
      <vt:lpstr>Land</vt:lpstr>
      <vt:lpstr>How Do We Account for Land Now? – 2 Buckets</vt:lpstr>
      <vt:lpstr>What is the Board Considering?</vt:lpstr>
      <vt:lpstr>Land Project History &amp;  Tentative Timeline</vt:lpstr>
      <vt:lpstr>Stewardship vs. GPP&amp;E Federal Land by Acreage (in Millions)</vt:lpstr>
      <vt:lpstr>Proposed Land Use Categories</vt:lpstr>
      <vt:lpstr>Leases</vt:lpstr>
      <vt:lpstr>Leases</vt:lpstr>
      <vt:lpstr>Leases </vt:lpstr>
      <vt:lpstr>Leases</vt:lpstr>
      <vt:lpstr>Reporting Model</vt:lpstr>
      <vt:lpstr>Reporting Model</vt:lpstr>
      <vt:lpstr>Reporting Model</vt:lpstr>
      <vt:lpstr>Reporting Model</vt:lpstr>
      <vt:lpstr>Reporting Model – Potential Model for the Long Term</vt:lpstr>
      <vt:lpstr>Reporting Model – Potential for the Long Term</vt:lpstr>
      <vt:lpstr>Budget and Accrual Reconciliation</vt:lpstr>
      <vt:lpstr>Budget and Accrual Reconciliation</vt:lpstr>
      <vt:lpstr>Implementation Guidance for Opening Balances of PP&amp;E  </vt:lpstr>
      <vt:lpstr>Implementation Guidance for Opening Balances of PP&amp;E  </vt:lpstr>
      <vt:lpstr>Additional General PP&amp;E Guidance  </vt:lpstr>
      <vt:lpstr>Annual Input on Board Agenda</vt:lpstr>
      <vt:lpstr>Contact Information </vt:lpstr>
    </vt:vector>
  </TitlesOfParts>
  <Company>The DesignPond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James</dc:creator>
  <cp:lastModifiedBy>Wendy Payne</cp:lastModifiedBy>
  <cp:revision>77</cp:revision>
  <dcterms:created xsi:type="dcterms:W3CDTF">2017-03-29T16:05:05Z</dcterms:created>
  <dcterms:modified xsi:type="dcterms:W3CDTF">2018-02-28T15:34:35Z</dcterms:modified>
</cp:coreProperties>
</file>