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71" r:id="rId3"/>
    <p:sldId id="292" r:id="rId4"/>
    <p:sldId id="293" r:id="rId5"/>
    <p:sldId id="305" r:id="rId6"/>
    <p:sldId id="259" r:id="rId7"/>
    <p:sldId id="260" r:id="rId8"/>
    <p:sldId id="261" r:id="rId9"/>
    <p:sldId id="286" r:id="rId10"/>
    <p:sldId id="287" r:id="rId11"/>
    <p:sldId id="290" r:id="rId12"/>
    <p:sldId id="264" r:id="rId13"/>
    <p:sldId id="295" r:id="rId14"/>
    <p:sldId id="307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294" r:id="rId24"/>
    <p:sldId id="304" r:id="rId25"/>
    <p:sldId id="282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3607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50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0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Inserted is between FASAB and collaborating</a:t>
            </a:r>
            <a:r>
              <a:rPr lang="en-US" baseline="0" dirty="0" smtClean="0"/>
              <a:t> in first bullet.</a:t>
            </a:r>
            <a:endParaRPr lang="en-US" dirty="0" smtClean="0"/>
          </a:p>
          <a:p>
            <a:r>
              <a:rPr lang="en-US" dirty="0" smtClean="0"/>
              <a:t>Capitalized</a:t>
            </a:r>
            <a:r>
              <a:rPr lang="en-US" baseline="0" dirty="0" smtClean="0"/>
              <a:t> Board in third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73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93C57-3435-4F87-86E0-F4B5C87A808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AA7E-C1ED-456B-ADD1-B7C6D874DA9D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F7F1-56C2-416B-8BFB-35AC267B4B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2F389-C51C-4B56-9B96-3C5D705A87B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F1DE5-B438-43CC-9676-4E07F9076E09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24A67-650F-4072-BB5D-A5CB9F88F7C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36CFAC-42BB-4223-BCFF-68127A2B55F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A7722-1127-4A0C-B82E-C973A3BC248A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CE703-FAA4-445A-A5A9-1E9B26E530F2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D129B-AD44-49D6-B342-BA34F84912B4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D26D7-07E0-42C0-81C0-31F2FCF3DF1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EA1FDF7-6ACE-4C54-A599-9C386D94595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C088B0A-D4E3-4B92-A6AB-9D619C92D325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FASAB Update</a:t>
            </a:r>
            <a:endParaRPr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D. Scott Showalter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Chairman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 smtClean="0"/>
              <a:t>CIGIE/GAO Conference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April 27, 2017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2:50 – 3:40 PM</a:t>
            </a:r>
            <a:endParaRPr lang="en-US" sz="20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Next Steps</a:t>
            </a:r>
            <a:endParaRPr lang="en-US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Reporting Model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04800" y="1340528"/>
            <a:ext cx="8382001" cy="4793942"/>
          </a:xfrm>
          <a:prstGeom prst="rect">
            <a:avLst/>
          </a:prstGeom>
        </p:spPr>
        <p:txBody>
          <a:bodyPr vert="horz" lIns="182880" tIns="91440">
            <a:normAutofit fontScale="925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600"/>
              </a:spcBef>
            </a:pPr>
            <a:r>
              <a:rPr lang="en-US" sz="2400" dirty="0" smtClean="0"/>
              <a:t>Board developing concepts intended to guide the Board in developing reporting model standards</a:t>
            </a:r>
            <a:r>
              <a:rPr lang="en-US" sz="2000" dirty="0" smtClean="0"/>
              <a:t>	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provide information to help others understand the purposes for financial statements and RSI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f</a:t>
            </a:r>
            <a:r>
              <a:rPr lang="en-US" sz="1900" dirty="0" smtClean="0"/>
              <a:t>inancial statements and RSI are based on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common understanding of terms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qualitative characteristics</a:t>
            </a:r>
            <a:endParaRPr lang="en-US" sz="17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other information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contribute to reporting objectives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may accompany financial statements and RSI </a:t>
            </a:r>
          </a:p>
          <a:p>
            <a:pPr lvl="2">
              <a:spcBef>
                <a:spcPts val="600"/>
              </a:spcBef>
            </a:pPr>
            <a:r>
              <a:rPr lang="en-US" sz="1800" dirty="0"/>
              <a:t>m</a:t>
            </a:r>
            <a:r>
              <a:rPr lang="en-US" sz="1800" dirty="0" smtClean="0"/>
              <a:t>ay have limitations,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86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Reporting Model</a:t>
            </a:r>
            <a:endParaRPr lang="en-US" sz="4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304800" y="1340528"/>
            <a:ext cx="8382001" cy="4793942"/>
          </a:xfrm>
          <a:prstGeom prst="rect">
            <a:avLst/>
          </a:prstGeom>
        </p:spPr>
        <p:txBody>
          <a:bodyPr vert="horz" lIns="182880" tIns="91440">
            <a:normAutofit fontScale="92500"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spcBef>
                <a:spcPts val="600"/>
              </a:spcBef>
            </a:pPr>
            <a:r>
              <a:rPr lang="en-US" sz="2400" dirty="0" smtClean="0"/>
              <a:t>Board developing concepts intended to guide the Board in developing reporting model standards</a:t>
            </a:r>
            <a:r>
              <a:rPr lang="en-US" sz="2000" dirty="0" smtClean="0"/>
              <a:t>	</a:t>
            </a:r>
          </a:p>
          <a:p>
            <a:pPr lvl="1">
              <a:spcBef>
                <a:spcPts val="600"/>
              </a:spcBef>
            </a:pPr>
            <a:r>
              <a:rPr lang="en-US" sz="2000" dirty="0" smtClean="0"/>
              <a:t>provide information to help others understand the purposes for financial statements and RSI</a:t>
            </a:r>
          </a:p>
          <a:p>
            <a:pPr lvl="1">
              <a:spcBef>
                <a:spcPts val="600"/>
              </a:spcBef>
            </a:pP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f</a:t>
            </a:r>
            <a:r>
              <a:rPr lang="en-US" sz="1900" dirty="0" smtClean="0"/>
              <a:t>inancial statements and RSI are based on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common understanding of terms</a:t>
            </a:r>
          </a:p>
          <a:p>
            <a:pPr lvl="2">
              <a:spcBef>
                <a:spcPts val="600"/>
              </a:spcBef>
            </a:pPr>
            <a:r>
              <a:rPr lang="en-US" sz="1700" dirty="0" smtClean="0"/>
              <a:t>qualitative characteristics</a:t>
            </a:r>
            <a:endParaRPr lang="en-US" sz="1700" dirty="0"/>
          </a:p>
          <a:p>
            <a:pPr lvl="1">
              <a:spcBef>
                <a:spcPts val="600"/>
              </a:spcBef>
            </a:pPr>
            <a:r>
              <a:rPr lang="en-US" sz="1900" dirty="0"/>
              <a:t>other information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contribute to reporting objectives</a:t>
            </a:r>
          </a:p>
          <a:p>
            <a:pPr lvl="2">
              <a:spcBef>
                <a:spcPts val="600"/>
              </a:spcBef>
            </a:pPr>
            <a:r>
              <a:rPr lang="en-US" sz="1800" dirty="0" smtClean="0"/>
              <a:t>may accompany financial statements and RSI </a:t>
            </a:r>
          </a:p>
          <a:p>
            <a:pPr lvl="2">
              <a:spcBef>
                <a:spcPts val="600"/>
              </a:spcBef>
            </a:pPr>
            <a:r>
              <a:rPr lang="en-US" sz="1800" dirty="0"/>
              <a:t>m</a:t>
            </a:r>
            <a:r>
              <a:rPr lang="en-US" sz="1800" dirty="0" smtClean="0"/>
              <a:t>ay have limitations,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480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 fontScale="925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600" dirty="0" smtClean="0"/>
              <a:t>Guidance distinguishes between information required </a:t>
            </a:r>
            <a:r>
              <a:rPr lang="en-US" sz="2600" dirty="0"/>
              <a:t>for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t</a:t>
            </a:r>
            <a:r>
              <a:rPr lang="en-US" sz="2100" dirty="0" smtClean="0"/>
              <a:t>he government-wide </a:t>
            </a:r>
            <a:r>
              <a:rPr lang="en-US" sz="2100" dirty="0"/>
              <a:t>reporting entity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power to tax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charge fees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sz="2100" dirty="0"/>
              <a:t>b</a:t>
            </a:r>
            <a:r>
              <a:rPr lang="en-US" sz="2100" dirty="0" smtClean="0"/>
              <a:t>orrow</a:t>
            </a:r>
            <a:endParaRPr lang="en-US" sz="21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1900" dirty="0" smtClean="0"/>
              <a:t>component </a:t>
            </a:r>
            <a:r>
              <a:rPr lang="en-US" sz="1900" dirty="0"/>
              <a:t>reporting entities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authority through appropriations</a:t>
            </a:r>
          </a:p>
          <a:p>
            <a:pPr lvl="2"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diverse missions and activities</a:t>
            </a:r>
          </a:p>
          <a:p>
            <a:pPr marL="274320" lvl="1" indent="0">
              <a:buNone/>
            </a:pPr>
            <a:endParaRPr lang="en-US" sz="1900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2083" t="12963" r="33333" b="7037"/>
          <a:stretch/>
        </p:blipFill>
        <p:spPr>
          <a:xfrm>
            <a:off x="5943600" y="2667000"/>
            <a:ext cx="2087033" cy="271565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3981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/>
              <a:t>Reporting </a:t>
            </a:r>
            <a:r>
              <a:rPr lang="en-US" sz="2400" dirty="0"/>
              <a:t>concepts regarding</a:t>
            </a:r>
            <a:r>
              <a:rPr lang="en-US" dirty="0"/>
              <a:t>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component budgetary information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the government-wide reporting entity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information that should be provided by component reporting entities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disaggregation of information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performance results</a:t>
            </a:r>
            <a:endParaRPr lang="en-US" dirty="0"/>
          </a:p>
          <a:p>
            <a:pPr lvl="1">
              <a:spcAft>
                <a:spcPts val="600"/>
              </a:spcAft>
            </a:pPr>
            <a:r>
              <a:rPr lang="en-US" dirty="0"/>
              <a:t>summary </a:t>
            </a:r>
            <a:r>
              <a:rPr lang="en-US" dirty="0" smtClean="0"/>
              <a:t>level information 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99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4000" b="1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Potential impact on standards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Guidance </a:t>
            </a:r>
            <a:r>
              <a:rPr lang="en-US" sz="2400" dirty="0"/>
              <a:t>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resentation of component </a:t>
            </a:r>
            <a:r>
              <a:rPr lang="en-US" dirty="0"/>
              <a:t>budgetary information</a:t>
            </a:r>
          </a:p>
          <a:p>
            <a:pPr lvl="1"/>
            <a:r>
              <a:rPr lang="en-US" dirty="0" smtClean="0"/>
              <a:t>disaggregating and classifying information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presentation of multiple periods of information</a:t>
            </a:r>
          </a:p>
          <a:p>
            <a:pPr lvl="1"/>
            <a:r>
              <a:rPr lang="en-US" dirty="0" smtClean="0"/>
              <a:t>relating financial and non-financial performance information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level reporting  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3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collaborated </a:t>
            </a:r>
            <a:r>
              <a:rPr lang="en-US" sz="3200" dirty="0"/>
              <a:t>with GASB to develop standards for governmental </a:t>
            </a:r>
            <a:r>
              <a:rPr lang="en-US" sz="3200" dirty="0" smtClean="0"/>
              <a:t>organizations.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 proposal issued late last year and comments received.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Board is deliberating on comments.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Proposal is to </a:t>
            </a:r>
            <a:r>
              <a:rPr lang="en-US" sz="3200" dirty="0"/>
              <a:t>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/>
          </a:bodyPr>
          <a:lstStyle/>
          <a:p>
            <a:pPr marL="2194560" lvl="8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571591"/>
            <a:ext cx="2673346" cy="40100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6919" y="5743481"/>
            <a:ext cx="661270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Views expressed are those of the speaker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Intragovernmental Leases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200" dirty="0" smtClean="0"/>
              <a:t>Minimal disclosure requirements.</a:t>
            </a: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98506" y="1600200"/>
            <a:ext cx="8183563" cy="4724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3600" dirty="0" smtClean="0"/>
              <a:t>Areas Currently under Deliberation</a:t>
            </a:r>
            <a:endParaRPr lang="en-US" dirty="0" smtClean="0"/>
          </a:p>
          <a:p>
            <a:pPr marL="0" indent="0" algn="ctr">
              <a:spcAft>
                <a:spcPts val="600"/>
              </a:spcAft>
              <a:buNone/>
            </a:pPr>
            <a:endParaRPr lang="en-US" sz="26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Clarify the nature of “right to use” asset vs. transfer of risks and rewards of physical asset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Weighing benefit vs cost</a:t>
            </a:r>
          </a:p>
          <a:p>
            <a:pPr>
              <a:spcAft>
                <a:spcPts val="600"/>
              </a:spcAft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Need for implementation guidance</a:t>
            </a:r>
          </a:p>
          <a:p>
            <a:pPr marL="0" indent="0">
              <a:spcAft>
                <a:spcPts val="600"/>
              </a:spcAft>
              <a:buNone/>
            </a:pPr>
            <a:endParaRPr lang="en-US" sz="3000" dirty="0" smtClean="0"/>
          </a:p>
          <a:p>
            <a:pPr>
              <a:spcAft>
                <a:spcPts val="600"/>
              </a:spcAft>
            </a:pPr>
            <a:r>
              <a:rPr lang="en-US" sz="3000" dirty="0" smtClean="0"/>
              <a:t>Implementation date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Leases</a:t>
            </a:r>
            <a:endParaRPr lang="en-US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0000" t="8519" r="30833" b="5556"/>
          <a:stretch/>
        </p:blipFill>
        <p:spPr>
          <a:xfrm>
            <a:off x="6522052" y="3505200"/>
            <a:ext cx="2138750" cy="26393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5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Budget and Accrual Reconciliation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Project Goal</a:t>
            </a:r>
            <a:r>
              <a:rPr lang="en-US" dirty="0" smtClean="0"/>
              <a:t>: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Improve the component reporting entity’s budgetary and net cost reconciliation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Support the Government-Wide Accounting (GWA) reconciliation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7472" lvl="1" indent="0">
              <a:spcBef>
                <a:spcPts val="250"/>
              </a:spcBef>
              <a:buClr>
                <a:schemeClr val="accent1"/>
              </a:buClr>
              <a:buSzPct val="10000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000" dirty="0" smtClean="0">
                <a:solidFill>
                  <a:schemeClr val="tx1"/>
                </a:solidFill>
              </a:rPr>
              <a:t>Proposal:</a:t>
            </a:r>
            <a:endParaRPr lang="en-US" sz="3000" dirty="0">
              <a:solidFill>
                <a:schemeClr val="tx1"/>
              </a:solidFill>
            </a:endParaRP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Reconcile net outlays and net cost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Option to present as a financial statement or as a note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Include narrative and information on noncash outlays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Effective in FY2018 with restatement of prior period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endParaRPr lang="en-US" sz="2400" dirty="0" smtClean="0">
              <a:solidFill>
                <a:schemeClr val="tx1"/>
              </a:solidFill>
            </a:endParaRPr>
          </a:p>
          <a:p>
            <a:pPr indent="-201168">
              <a:spcBef>
                <a:spcPts val="250"/>
              </a:spcBef>
              <a:buSzPct val="100000"/>
              <a:buFont typeface="Verdana"/>
              <a:buChar char="◦"/>
            </a:pPr>
            <a:r>
              <a:rPr lang="en-US" sz="2900" dirty="0" smtClean="0"/>
              <a:t>Comments received and being deliberated in April</a:t>
            </a:r>
            <a:endParaRPr lang="en-US" sz="2900" dirty="0" smtClean="0">
              <a:solidFill>
                <a:schemeClr val="tx1"/>
              </a:solidFill>
            </a:endParaRPr>
          </a:p>
          <a:p>
            <a:pPr marL="0" lvl="1" indent="0">
              <a:buClr>
                <a:schemeClr val="accent1"/>
              </a:buClr>
              <a:buSzPct val="85000"/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2222" r="32917" b="7037"/>
          <a:stretch/>
        </p:blipFill>
        <p:spPr>
          <a:xfrm>
            <a:off x="7390504" y="2286000"/>
            <a:ext cx="1414272" cy="18351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42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Land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Undertaken as a result of SFFAS 50 on Opening Balances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Land reporting is not comparable (or complete)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Most useful information is parcel specific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Weighing use of nonfinancial information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Hope for a proposal this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Annual Input on Board Agenda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Conducted a survey in late 2016</a:t>
            </a:r>
          </a:p>
          <a:p>
            <a:endParaRPr lang="en-US" dirty="0" smtClean="0"/>
          </a:p>
          <a:p>
            <a:r>
              <a:rPr lang="en-US" dirty="0" smtClean="0"/>
              <a:t>Planning for an improved survey in 2017</a:t>
            </a:r>
          </a:p>
          <a:p>
            <a:endParaRPr lang="en-US" dirty="0"/>
          </a:p>
          <a:p>
            <a:r>
              <a:rPr lang="en-US" dirty="0" smtClean="0"/>
              <a:t>Your opportunity to provide input!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13704" r="32917" b="6296"/>
          <a:stretch/>
        </p:blipFill>
        <p:spPr>
          <a:xfrm>
            <a:off x="6248400" y="3116494"/>
            <a:ext cx="2442125" cy="31398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78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fasab@fasab.gov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202.512.7350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964" y="4394297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Recently Completed: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Tax Expenditures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Opening Balances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Insurance Programs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Current Projects: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Risks Assumed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Reporting Model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Leases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Budget and Accrual Reconciliation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Land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... ://reddognews.com/wp-content/uploads/2010/11/Magnifying-&lt;strong&gt;Overview&lt;/strong&gt;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905000"/>
            <a:ext cx="3095625" cy="307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4572000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600" dirty="0" smtClean="0"/>
              <a:t>Opening Balances (SFFAS 50)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/>
              <a:t>For </a:t>
            </a:r>
            <a:r>
              <a:rPr lang="en-US" sz="2000" dirty="0"/>
              <a:t>“first-time” adopters </a:t>
            </a:r>
            <a:endParaRPr lang="en-US" sz="20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Flexibility afforded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on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3000" dirty="0" smtClean="0"/>
              <a:t>Ongoing effort to develop implementation guidance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Working with a large task force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Representation from the audit community as well as the preparer community is vital. All standards-setters seek and count upon broad participation on both general and industry specific matters.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2083" t="8518" r="32917" b="11482"/>
          <a:stretch/>
        </p:blipFill>
        <p:spPr>
          <a:xfrm>
            <a:off x="6553200" y="1143000"/>
            <a:ext cx="1916246" cy="24637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76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Recently Completed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Insurance Programs (SFFAS 51)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Strengthens definitions, measurement and recognition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Streamlines disclosures</a:t>
            </a:r>
          </a:p>
          <a:p>
            <a:pPr marL="27432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Tax Expenditures (SFFAS 52)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Creates awareness and understanding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Points to more comprehensive information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Expect issuance in May 2017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083" t="7779" r="33333" b="11481"/>
          <a:stretch/>
        </p:blipFill>
        <p:spPr>
          <a:xfrm>
            <a:off x="6950676" y="2502003"/>
            <a:ext cx="1828800" cy="24016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083" t="13704" r="33333" b="5555"/>
          <a:stretch/>
        </p:blipFill>
        <p:spPr>
          <a:xfrm>
            <a:off x="6400800" y="3863571"/>
            <a:ext cx="1829914" cy="24031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17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Risk Assumed 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1027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8277" cy="3399218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4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5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1127</TotalTime>
  <Words>1019</Words>
  <Application>Microsoft Office PowerPoint</Application>
  <PresentationFormat>On-screen Show (4:3)</PresentationFormat>
  <Paragraphs>218</Paragraphs>
  <Slides>25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            FASAB Update</vt:lpstr>
      <vt:lpstr>Disclaimer</vt:lpstr>
      <vt:lpstr>Overview</vt:lpstr>
      <vt:lpstr>Recently Completed</vt:lpstr>
      <vt:lpstr>Recently Completed</vt:lpstr>
      <vt:lpstr>Risk Assumed Overview</vt:lpstr>
      <vt:lpstr>What Are Risks Assumed?</vt:lpstr>
      <vt:lpstr>Examples</vt:lpstr>
      <vt:lpstr>Why It Matters</vt:lpstr>
      <vt:lpstr>Does it Help Meet Reporting Objectives?</vt:lpstr>
      <vt:lpstr>Next Steps</vt:lpstr>
      <vt:lpstr>Challenges</vt:lpstr>
      <vt:lpstr>Reporting Model</vt:lpstr>
      <vt:lpstr>Reporting Model</vt:lpstr>
      <vt:lpstr>Reporting Model</vt:lpstr>
      <vt:lpstr>Reporting Model</vt:lpstr>
      <vt:lpstr>Reporting Model</vt:lpstr>
      <vt:lpstr>Leases</vt:lpstr>
      <vt:lpstr>Leases</vt:lpstr>
      <vt:lpstr>Intragovernmental Leases</vt:lpstr>
      <vt:lpstr>Leases</vt:lpstr>
      <vt:lpstr>Budget and Accrual Reconciliation</vt:lpstr>
      <vt:lpstr>Land</vt:lpstr>
      <vt:lpstr>Annual Input on Board Agenda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65</cp:revision>
  <cp:lastPrinted>2017-03-29T19:56:50Z</cp:lastPrinted>
  <dcterms:created xsi:type="dcterms:W3CDTF">2015-12-04T16:36:34Z</dcterms:created>
  <dcterms:modified xsi:type="dcterms:W3CDTF">2018-02-28T15:32:54Z</dcterms:modified>
</cp:coreProperties>
</file>