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7" r:id="rId2"/>
    <p:sldId id="271" r:id="rId3"/>
    <p:sldId id="292" r:id="rId4"/>
    <p:sldId id="315" r:id="rId5"/>
    <p:sldId id="317" r:id="rId6"/>
    <p:sldId id="316" r:id="rId7"/>
    <p:sldId id="308" r:id="rId8"/>
    <p:sldId id="311" r:id="rId9"/>
    <p:sldId id="310" r:id="rId10"/>
    <p:sldId id="309" r:id="rId11"/>
    <p:sldId id="312" r:id="rId12"/>
    <p:sldId id="320" r:id="rId13"/>
    <p:sldId id="318" r:id="rId14"/>
    <p:sldId id="326" r:id="rId15"/>
    <p:sldId id="313" r:id="rId16"/>
    <p:sldId id="314" r:id="rId17"/>
    <p:sldId id="296" r:id="rId18"/>
    <p:sldId id="297" r:id="rId19"/>
    <p:sldId id="298" r:id="rId20"/>
    <p:sldId id="319" r:id="rId21"/>
    <p:sldId id="323" r:id="rId22"/>
    <p:sldId id="322" r:id="rId23"/>
    <p:sldId id="321" r:id="rId24"/>
    <p:sldId id="324" r:id="rId25"/>
    <p:sldId id="325" r:id="rId26"/>
    <p:sldId id="293" r:id="rId27"/>
    <p:sldId id="305" r:id="rId28"/>
    <p:sldId id="259" r:id="rId29"/>
    <p:sldId id="260" r:id="rId30"/>
    <p:sldId id="261" r:id="rId31"/>
    <p:sldId id="286" r:id="rId32"/>
    <p:sldId id="287" r:id="rId33"/>
    <p:sldId id="290" r:id="rId34"/>
    <p:sldId id="264" r:id="rId35"/>
    <p:sldId id="299" r:id="rId36"/>
    <p:sldId id="300" r:id="rId37"/>
    <p:sldId id="301" r:id="rId38"/>
    <p:sldId id="302" r:id="rId39"/>
    <p:sldId id="303" r:id="rId40"/>
    <p:sldId id="294" r:id="rId41"/>
    <p:sldId id="304" r:id="rId42"/>
    <p:sldId id="282" r:id="rId4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ndy Payne" initials="W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52" autoAdjust="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2614F27-C73D-497F-ACD3-DABAD4A0C3DD}" type="datetimeFigureOut">
              <a:rPr lang="en-US" smtClean="0"/>
              <a:t>2/28/2018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BD5C274-34D2-456B-AFBF-AB4B32A5F3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0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3607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Clockwise from upper left - FDIC – insures bank deposits</a:t>
            </a:r>
            <a:endParaRPr lang="en-US" baseline="0" dirty="0" smtClean="0"/>
          </a:p>
          <a:p>
            <a:r>
              <a:rPr lang="en-US" baseline="0" dirty="0" smtClean="0"/>
              <a:t>Treasury runs a Terrorism risk insurance program</a:t>
            </a:r>
          </a:p>
          <a:p>
            <a:r>
              <a:rPr lang="en-US" baseline="0" dirty="0" smtClean="0"/>
              <a:t>National Flood Insurance Program extends insurance against floods through private insurers who administer the plans. Losses to date have far exceeded premiums. Premiums are not based on risk.</a:t>
            </a:r>
          </a:p>
          <a:p>
            <a:r>
              <a:rPr lang="en-US" baseline="0" dirty="0" smtClean="0"/>
              <a:t>USDA – insures crops through a variety of insurance plans. They cover combinations of price and yield.</a:t>
            </a:r>
          </a:p>
          <a:p>
            <a:r>
              <a:rPr lang="en-US" baseline="0" dirty="0" smtClean="0"/>
              <a:t>PBGC – Pension benefit guarantee corporation covers single- and multi-employer pensions offered by private employers.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3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IMF’s Fiscal Transparency</a:t>
            </a:r>
            <a:r>
              <a:rPr lang="en-US" baseline="0" dirty="0" smtClean="0"/>
              <a:t> Code calls for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Fiscal reports should provide a comprehensive overview of the fiscal activities of the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sector and its sub-sectors, according to international standards.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3139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Inserted is between FASAB and collaborating</a:t>
            </a:r>
            <a:r>
              <a:rPr lang="en-US" baseline="0" dirty="0" smtClean="0"/>
              <a:t> in first bullet.</a:t>
            </a:r>
            <a:endParaRPr lang="en-US" dirty="0" smtClean="0"/>
          </a:p>
          <a:p>
            <a:r>
              <a:rPr lang="en-US" dirty="0" smtClean="0"/>
              <a:t>Capitalized</a:t>
            </a:r>
            <a:r>
              <a:rPr lang="en-US" baseline="0" dirty="0" smtClean="0"/>
              <a:t> Board in third bullet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6739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0611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Financial reporting objectives based on user needs,</a:t>
            </a:r>
            <a:r>
              <a:rPr lang="en-US" baseline="0" dirty="0" smtClean="0"/>
              <a:t> </a:t>
            </a:r>
            <a:r>
              <a:rPr lang="en-US" dirty="0" smtClean="0"/>
              <a:t>Previous user needs research conducted in the early 90s</a:t>
            </a:r>
          </a:p>
          <a:p>
            <a:r>
              <a:rPr lang="en-US" dirty="0" smtClean="0"/>
              <a:t>Concerns exist regarding the benefits of accrual basis financial statements relative to the cost of preparing them </a:t>
            </a:r>
          </a:p>
          <a:p>
            <a:r>
              <a:rPr lang="en-US" dirty="0" smtClean="0"/>
              <a:t>Research focused on the financial statements, terminology, and methods used to communicate basic federal financial information (reporting model)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85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https://www.usafacts.org/government-finances/spending?comparison=by_government_type&amp;government_type=combined&amp;table=spending--by-mission&amp;year=2015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849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258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Context such as how does the amount of the agency’s costs compare with other agencies; and what services did the agency provide in the local area?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258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concepts</a:t>
            </a:r>
            <a:r>
              <a:rPr lang="en-US" baseline="0" dirty="0" smtClean="0"/>
              <a:t> </a:t>
            </a:r>
            <a:r>
              <a:rPr lang="en-US" dirty="0" smtClean="0"/>
              <a:t>provide information to help others understand the purposes for financial statements and RSI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20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the relationship between financial statements and RSI and other reported information</a:t>
            </a:r>
          </a:p>
          <a:p>
            <a:r>
              <a:rPr lang="en-US" dirty="0" smtClean="0"/>
              <a:t>financial statements and RSI are based on</a:t>
            </a:r>
          </a:p>
          <a:p>
            <a:r>
              <a:rPr lang="en-US" dirty="0" smtClean="0"/>
              <a:t>common understanding of terms</a:t>
            </a:r>
          </a:p>
          <a:p>
            <a:r>
              <a:rPr lang="en-US" dirty="0" smtClean="0"/>
              <a:t>qualitative characteristics</a:t>
            </a:r>
          </a:p>
          <a:p>
            <a:r>
              <a:rPr lang="en-US" dirty="0" smtClean="0"/>
              <a:t>Other reported financial information</a:t>
            </a:r>
          </a:p>
          <a:p>
            <a:r>
              <a:rPr lang="en-US" dirty="0" smtClean="0"/>
              <a:t>contribute to reporting objectives</a:t>
            </a:r>
          </a:p>
          <a:p>
            <a:r>
              <a:rPr lang="en-US" dirty="0" smtClean="0"/>
              <a:t>may accompany financial statements and RSI </a:t>
            </a:r>
          </a:p>
          <a:p>
            <a:r>
              <a:rPr lang="en-US" dirty="0" smtClean="0"/>
              <a:t>may have limitations, e.g. not exposed to the same level of internal controls as financial statements and RSI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108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503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2102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636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3C57-3435-4F87-86E0-F4B5C87A8082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AA7E-C1ED-456B-ADD1-B7C6D874DA9D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F7F1-56C2-416B-8BFB-35AC267B4BF2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2F389-C51C-4B56-9B96-3C5D705A87B6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424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E5-B438-43CC-9676-4E07F9076E09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4A67-650F-4072-BB5D-A5CB9F88F7C0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36CFAC-42BB-4223-BCFF-68127A2B55F8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7722-1127-4A0C-B82E-C973A3BC248A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703-FAA4-445A-A5A9-1E9B26E530F2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129B-AD44-49D6-B342-BA34F84912B4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26D7-07E0-42C0-81C0-31F2FCF3DF17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EA1FDF7-6ACE-4C54-A599-9C386D945957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C088B0A-D4E3-4B92-A6AB-9D619C92D325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_JL72kE2Xk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www.fasab.gov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saspending.gov/transparency/Pages/SpendingMap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safacts.org/government-finances/spending?comparison=by_government_type&amp;government_type=combined&amp;table=spending--by-mission&amp;year=201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3710"/>
            <a:ext cx="2847975" cy="16859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76600" y="762000"/>
            <a:ext cx="5410200" cy="12192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  <a:t> </a:t>
            </a:r>
            <a:r>
              <a:rPr lang="en-US" sz="3200"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  <a:t>Improving Federal Financial Reporting</a:t>
            </a:r>
            <a:r>
              <a:rPr lang="en-US"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  <a:t>           </a:t>
            </a:r>
            <a:endParaRPr sz="4000" dirty="0">
              <a:latin typeface="Arial" pitchFamily="-64" charset="0"/>
              <a:ea typeface="ヒラギノ角ゴ Pro W3" pitchFamily="-64" charset="-128"/>
              <a:cs typeface="ヒラギノ角ゴ Pro W3" pitchFamily="-64" charset="-128"/>
            </a:endParaRPr>
          </a:p>
        </p:txBody>
      </p:sp>
      <p:sp>
        <p:nvSpPr>
          <p:cNvPr id="8195" name="Subtitle 4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6670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Ross Simms</a:t>
            </a:r>
          </a:p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Assistant Director</a:t>
            </a:r>
          </a:p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Federal Accounting Standards Advisory Board</a:t>
            </a:r>
          </a:p>
          <a:p>
            <a:endParaRPr lang="en-US" sz="2000" dirty="0" smtClean="0">
              <a:latin typeface="Arial" pitchFamily="-64" charset="0"/>
              <a:ea typeface="ＭＳ Ｐゴシック" pitchFamily="-64" charset="-128"/>
            </a:endParaRPr>
          </a:p>
          <a:p>
            <a:endParaRPr lang="en-US" sz="2000" b="0" dirty="0"/>
          </a:p>
          <a:p>
            <a:r>
              <a:rPr lang="en-US" sz="2000" b="0" dirty="0" smtClean="0"/>
              <a:t>AGA St. Louis Chapter Professional Development Training</a:t>
            </a:r>
          </a:p>
          <a:p>
            <a:r>
              <a:rPr lang="en-US" sz="2000" b="0" dirty="0" smtClean="0">
                <a:latin typeface="Arial" pitchFamily="-64" charset="0"/>
                <a:ea typeface="ＭＳ Ｐゴシック" pitchFamily="-64" charset="-128"/>
              </a:rPr>
              <a:t>April 20, 2017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9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Features users sought</a:t>
            </a:r>
            <a:endParaRPr lang="en-US" dirty="0"/>
          </a:p>
          <a:p>
            <a:pPr lvl="1"/>
            <a:r>
              <a:rPr lang="en-US" dirty="0"/>
              <a:t>Interactive</a:t>
            </a:r>
          </a:p>
          <a:p>
            <a:pPr lvl="1"/>
            <a:r>
              <a:rPr lang="en-US" dirty="0"/>
              <a:t>Plain-Language </a:t>
            </a:r>
            <a:endParaRPr lang="en-US" dirty="0" smtClean="0"/>
          </a:p>
          <a:p>
            <a:pPr lvl="1"/>
            <a:r>
              <a:rPr lang="en-US" dirty="0" smtClean="0"/>
              <a:t>Charts</a:t>
            </a:r>
            <a:r>
              <a:rPr lang="en-US" dirty="0"/>
              <a:t>, Graphs, or Pictorial Illustrations </a:t>
            </a:r>
            <a:endParaRPr lang="en-US" dirty="0" smtClean="0"/>
          </a:p>
          <a:p>
            <a:pPr lvl="1"/>
            <a:r>
              <a:rPr lang="en-US" dirty="0" smtClean="0"/>
              <a:t>Brief </a:t>
            </a:r>
            <a:r>
              <a:rPr lang="en-US" dirty="0"/>
              <a:t>Video </a:t>
            </a:r>
            <a:endParaRPr lang="en-US" dirty="0" smtClean="0"/>
          </a:p>
          <a:p>
            <a:pPr lvl="1"/>
            <a:r>
              <a:rPr lang="en-US" dirty="0" smtClean="0"/>
              <a:t>Limited text (summarized </a:t>
            </a:r>
            <a:r>
              <a:rPr lang="en-US" dirty="0"/>
              <a:t>information with timely access to </a:t>
            </a:r>
            <a:r>
              <a:rPr lang="en-US" dirty="0" smtClean="0"/>
              <a:t>details).</a:t>
            </a:r>
          </a:p>
          <a:p>
            <a:pPr lvl="1"/>
            <a:r>
              <a:rPr lang="en-US" dirty="0" smtClean="0"/>
              <a:t>Easily accessible</a:t>
            </a:r>
          </a:p>
          <a:p>
            <a:pPr lvl="1"/>
            <a:r>
              <a:rPr lang="en-US" dirty="0" smtClean="0"/>
              <a:t>Ability </a:t>
            </a:r>
            <a:r>
              <a:rPr lang="en-US" dirty="0"/>
              <a:t>to perform queries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65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 of brief video</a:t>
            </a:r>
          </a:p>
          <a:p>
            <a:pPr lvl="1"/>
            <a:r>
              <a:rPr lang="en-US" dirty="0" smtClean="0"/>
              <a:t>Uses plain language</a:t>
            </a:r>
          </a:p>
          <a:p>
            <a:pPr lvl="1"/>
            <a:r>
              <a:rPr lang="en-US" dirty="0" smtClean="0"/>
              <a:t>Uses illustrations</a:t>
            </a:r>
            <a:endParaRPr lang="en-US" dirty="0"/>
          </a:p>
          <a:p>
            <a:r>
              <a:rPr lang="en-US" dirty="0" smtClean="0"/>
              <a:t>See </a:t>
            </a:r>
            <a:r>
              <a:rPr lang="en-US" dirty="0" smtClean="0">
                <a:hlinkClick r:id="rId2"/>
              </a:rPr>
              <a:t>https://www.youtube.com/watch?v=L_JL72kE2Xk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9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Challenges observed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914400" y="2438400"/>
            <a:ext cx="3200400" cy="3200400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F07F09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Presently…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F07F09"/>
              </a:buClr>
              <a:buSzPct val="80000"/>
              <a:buFont typeface="Wingdings 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F07F09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Financial statements </a:t>
            </a:r>
          </a:p>
          <a:p>
            <a:pPr marL="548640" marR="0" lvl="1" indent="-201168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F07F09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highly aggregated</a:t>
            </a:r>
          </a:p>
          <a:p>
            <a:pPr marL="548640" marR="0" lvl="1" indent="-201168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F07F09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Static</a:t>
            </a:r>
          </a:p>
          <a:p>
            <a:pPr marL="548640" marR="0" lvl="1" indent="-201168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F07F09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Present cost by strategic goals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F07F09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Multiple measurement bases</a:t>
            </a:r>
          </a:p>
          <a:p>
            <a:pPr marL="548640" marR="0" lvl="1" indent="-201168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F07F09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Accrual, budget, projections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F07F09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Spending is mostly mandatory not discretionary</a:t>
            </a:r>
          </a:p>
          <a:p>
            <a:pPr marL="548640" marR="0" lvl="1" indent="-201168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F07F09"/>
              </a:buClr>
              <a:buSzPct val="100000"/>
              <a:buFont typeface="Verdana"/>
              <a:buChar char="◦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4837611" y="2438400"/>
            <a:ext cx="3200400" cy="2971800"/>
          </a:xfrm>
          <a:prstGeom prst="rect">
            <a:avLst/>
          </a:prstGeom>
        </p:spPr>
        <p:txBody>
          <a:bodyPr vert="horz" lIns="182880" tIns="91440">
            <a:normAutofit fontScale="55000" lnSpcReduction="2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Clr>
                <a:srgbClr val="F07F09"/>
              </a:buClr>
              <a:buFont typeface="Wingdings 2"/>
              <a:buNone/>
            </a:pPr>
            <a:r>
              <a:rPr lang="en-US" sz="3200" dirty="0" smtClean="0">
                <a:solidFill>
                  <a:prstClr val="black"/>
                </a:solidFill>
                <a:latin typeface="Verdana"/>
              </a:rPr>
              <a:t>However…</a:t>
            </a:r>
          </a:p>
          <a:p>
            <a:pPr marL="0" indent="0">
              <a:buClr>
                <a:srgbClr val="F07F09"/>
              </a:buClr>
              <a:buFont typeface="Wingdings 2"/>
              <a:buNone/>
            </a:pPr>
            <a:endParaRPr lang="en-US" sz="2200" dirty="0" smtClean="0">
              <a:solidFill>
                <a:prstClr val="black"/>
              </a:solidFill>
              <a:latin typeface="Verdana"/>
            </a:endParaRPr>
          </a:p>
          <a:p>
            <a:pPr>
              <a:buClr>
                <a:srgbClr val="F07F09"/>
              </a:buClr>
            </a:pPr>
            <a:r>
              <a:rPr lang="en-US" dirty="0" smtClean="0">
                <a:solidFill>
                  <a:prstClr val="black"/>
                </a:solidFill>
                <a:latin typeface="Verdana"/>
              </a:rPr>
              <a:t>Users also looking to </a:t>
            </a:r>
          </a:p>
          <a:p>
            <a:pPr lvl="1">
              <a:buClr>
                <a:srgbClr val="F07F09"/>
              </a:buClr>
            </a:pPr>
            <a:r>
              <a:rPr lang="en-US" dirty="0" smtClean="0">
                <a:solidFill>
                  <a:prstClr val="black"/>
                </a:solidFill>
                <a:latin typeface="Verdana"/>
              </a:rPr>
              <a:t>Review functions or programs</a:t>
            </a:r>
          </a:p>
          <a:p>
            <a:pPr lvl="1">
              <a:buClr>
                <a:srgbClr val="F07F09"/>
              </a:buClr>
            </a:pPr>
            <a:r>
              <a:rPr lang="en-US" dirty="0" smtClean="0">
                <a:solidFill>
                  <a:prstClr val="black"/>
                </a:solidFill>
                <a:latin typeface="Verdana"/>
              </a:rPr>
              <a:t>Make comparisons</a:t>
            </a:r>
          </a:p>
          <a:p>
            <a:pPr lvl="1">
              <a:buClr>
                <a:srgbClr val="F07F09"/>
              </a:buClr>
            </a:pPr>
            <a:r>
              <a:rPr lang="en-US" dirty="0" smtClean="0">
                <a:solidFill>
                  <a:prstClr val="black"/>
                </a:solidFill>
                <a:latin typeface="Verdana"/>
              </a:rPr>
              <a:t>Drill-down</a:t>
            </a:r>
          </a:p>
          <a:p>
            <a:pPr lvl="1">
              <a:buClr>
                <a:srgbClr val="F07F09"/>
              </a:buClr>
            </a:pPr>
            <a:r>
              <a:rPr lang="en-US" dirty="0" smtClean="0">
                <a:solidFill>
                  <a:prstClr val="black"/>
                </a:solidFill>
                <a:latin typeface="Verdana"/>
              </a:rPr>
              <a:t>Access data </a:t>
            </a:r>
          </a:p>
          <a:p>
            <a:pPr lvl="1">
              <a:buClr>
                <a:srgbClr val="F07F09"/>
              </a:buClr>
            </a:pPr>
            <a:r>
              <a:rPr lang="en-US" dirty="0" smtClean="0">
                <a:solidFill>
                  <a:prstClr val="black"/>
                </a:solidFill>
                <a:latin typeface="Verdana"/>
              </a:rPr>
              <a:t>Create their own reports</a:t>
            </a:r>
          </a:p>
          <a:p>
            <a:pPr lvl="1">
              <a:buClr>
                <a:srgbClr val="F07F09"/>
              </a:buClr>
            </a:pPr>
            <a:r>
              <a:rPr lang="en-US" dirty="0" smtClean="0">
                <a:solidFill>
                  <a:prstClr val="black"/>
                </a:solidFill>
                <a:latin typeface="Verdana"/>
              </a:rPr>
              <a:t>Identify trends, patterns</a:t>
            </a:r>
          </a:p>
          <a:p>
            <a:pPr lvl="1">
              <a:buClr>
                <a:srgbClr val="F07F09"/>
              </a:buClr>
            </a:pPr>
            <a:r>
              <a:rPr lang="en-US" dirty="0" smtClean="0">
                <a:solidFill>
                  <a:prstClr val="black"/>
                </a:solidFill>
                <a:latin typeface="Verdana"/>
              </a:rPr>
              <a:t>Analyze performance</a:t>
            </a:r>
          </a:p>
          <a:p>
            <a:pPr lvl="1">
              <a:buClr>
                <a:srgbClr val="F07F09"/>
              </a:buClr>
            </a:pPr>
            <a:r>
              <a:rPr lang="en-US" dirty="0" smtClean="0">
                <a:solidFill>
                  <a:prstClr val="black"/>
                </a:solidFill>
                <a:latin typeface="Verdana"/>
              </a:rPr>
              <a:t>Compare budgeted to actual</a:t>
            </a:r>
          </a:p>
          <a:p>
            <a:pPr lvl="1">
              <a:buClr>
                <a:srgbClr val="F07F09"/>
              </a:buClr>
            </a:pPr>
            <a:endParaRPr lang="en-US" dirty="0">
              <a:solidFill>
                <a:prstClr val="black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8107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</a:p>
          <a:p>
            <a:pPr lvl="1"/>
            <a:r>
              <a:rPr lang="en-US" dirty="0" smtClean="0"/>
              <a:t>In your view, what do you believe would best help advance federal financial reporting?</a:t>
            </a:r>
          </a:p>
          <a:p>
            <a:pPr lvl="1"/>
            <a:endParaRPr lang="en-US" dirty="0" smtClean="0"/>
          </a:p>
          <a:p>
            <a:pPr marL="1051560" lvl="2" indent="-457200">
              <a:buFont typeface="+mj-lt"/>
              <a:buAutoNum type="alphaUcPeriod"/>
            </a:pPr>
            <a:r>
              <a:rPr lang="en-US" dirty="0" smtClean="0"/>
              <a:t>Electronic reporting</a:t>
            </a:r>
          </a:p>
          <a:p>
            <a:pPr marL="1051560" lvl="2" indent="-457200">
              <a:buFont typeface="+mj-lt"/>
              <a:buAutoNum type="alphaUcPeriod"/>
            </a:pPr>
            <a:r>
              <a:rPr lang="en-US" dirty="0" smtClean="0"/>
              <a:t>Integrating budget, cost, and performance information</a:t>
            </a:r>
          </a:p>
          <a:p>
            <a:pPr marL="1051560" lvl="2" indent="-457200">
              <a:buFont typeface="+mj-lt"/>
              <a:buAutoNum type="alphaUcPeriod"/>
            </a:pPr>
            <a:r>
              <a:rPr lang="en-US" dirty="0" smtClean="0"/>
              <a:t>Discussing cost information in MD&amp;A </a:t>
            </a:r>
          </a:p>
          <a:p>
            <a:pPr marL="1051560" lvl="2" indent="-457200">
              <a:buFont typeface="+mj-lt"/>
              <a:buAutoNum type="alphaUcPeriod"/>
            </a:pPr>
            <a:r>
              <a:rPr lang="en-US" dirty="0" smtClean="0"/>
              <a:t>Other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Where the Project Stands Today</a:t>
            </a:r>
          </a:p>
          <a:p>
            <a:pPr lvl="1"/>
            <a:r>
              <a:rPr lang="en-US" dirty="0" smtClean="0"/>
              <a:t>FASAB issued proposed concepts</a:t>
            </a:r>
          </a:p>
          <a:p>
            <a:pPr lvl="2"/>
            <a:r>
              <a:rPr lang="en-US" dirty="0" smtClean="0"/>
              <a:t>Discusses the role of financial statements and RSI</a:t>
            </a:r>
          </a:p>
          <a:p>
            <a:pPr lvl="2"/>
            <a:r>
              <a:rPr lang="en-US" dirty="0" smtClean="0"/>
              <a:t>Discusses relationship between financial statements and RSI and other reported financial information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429000"/>
            <a:ext cx="2255837" cy="297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37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Concepts discuss relationship between GAAP and Other Reported </a:t>
            </a:r>
            <a:r>
              <a:rPr lang="en-US" smtClean="0"/>
              <a:t>Financial Information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2514600"/>
            <a:ext cx="70104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724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16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7895004" cy="404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" y="14478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Concepts discuss </a:t>
            </a:r>
            <a:r>
              <a:rPr lang="en-US" dirty="0"/>
              <a:t>the relationship between financial statements and RSI and other </a:t>
            </a:r>
            <a:r>
              <a:rPr lang="en-US" dirty="0" smtClean="0"/>
              <a:t>reported financial </a:t>
            </a:r>
            <a:r>
              <a:rPr lang="en-US" dirty="0"/>
              <a:t>information</a:t>
            </a:r>
          </a:p>
        </p:txBody>
      </p:sp>
    </p:spTree>
    <p:extLst>
      <p:ext uri="{BB962C8B-B14F-4D97-AF65-F5344CB8AC3E}">
        <p14:creationId xmlns:p14="http://schemas.microsoft.com/office/powerpoint/2010/main" val="398863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 fontScale="925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600" dirty="0" smtClean="0"/>
              <a:t>Guidance distinguishes between information required </a:t>
            </a:r>
            <a:r>
              <a:rPr lang="en-US" sz="2600" dirty="0"/>
              <a:t>for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t</a:t>
            </a:r>
            <a:r>
              <a:rPr lang="en-US" sz="2100" dirty="0" smtClean="0"/>
              <a:t>he government-wide </a:t>
            </a:r>
            <a:r>
              <a:rPr lang="en-US" sz="2100" dirty="0"/>
              <a:t>reporting entity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power to tax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charge fees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b</a:t>
            </a:r>
            <a:r>
              <a:rPr lang="en-US" sz="2100" dirty="0" smtClean="0"/>
              <a:t>orrow</a:t>
            </a:r>
            <a:endParaRPr lang="en-US" sz="2100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900" dirty="0" smtClean="0"/>
              <a:t>component </a:t>
            </a:r>
            <a:r>
              <a:rPr lang="en-US" sz="1900" dirty="0"/>
              <a:t>reporting entities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authority through appropriations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diverse missions and activities</a:t>
            </a:r>
          </a:p>
          <a:p>
            <a:pPr marL="274320" lvl="1" indent="0">
              <a:buNone/>
            </a:pPr>
            <a:endParaRPr lang="en-US" sz="1900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981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Reporting </a:t>
            </a:r>
            <a:r>
              <a:rPr lang="en-US" sz="2400" dirty="0"/>
              <a:t>concepts regarding</a:t>
            </a:r>
            <a:r>
              <a:rPr lang="en-US" dirty="0"/>
              <a:t>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component budgetary information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information that should be provided by the government-wide reporting entity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information that should be provided by component reporting entities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disaggregation of information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performance results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summary </a:t>
            </a:r>
            <a:r>
              <a:rPr lang="en-US" dirty="0" smtClean="0"/>
              <a:t>level information </a:t>
            </a: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899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200" dirty="0" smtClean="0">
                <a:solidFill>
                  <a:prstClr val="black"/>
                </a:solidFill>
              </a:rPr>
              <a:t>Potential impact on standards</a:t>
            </a:r>
            <a:endParaRPr lang="en-US" sz="3200" dirty="0">
              <a:solidFill>
                <a:prstClr val="black"/>
              </a:solidFill>
            </a:endParaRPr>
          </a:p>
          <a:p>
            <a:r>
              <a:rPr lang="en-US" sz="2400" dirty="0" smtClean="0"/>
              <a:t>Guidance </a:t>
            </a:r>
            <a:r>
              <a:rPr lang="en-US" sz="2400" dirty="0"/>
              <a:t>regarding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resentation of component </a:t>
            </a:r>
            <a:r>
              <a:rPr lang="en-US" dirty="0"/>
              <a:t>budgetary information</a:t>
            </a:r>
          </a:p>
          <a:p>
            <a:pPr lvl="1"/>
            <a:r>
              <a:rPr lang="en-US" dirty="0" smtClean="0"/>
              <a:t>disaggregating and classifying information</a:t>
            </a:r>
            <a:endParaRPr lang="en-US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he presentation of multiple periods of information</a:t>
            </a:r>
          </a:p>
          <a:p>
            <a:pPr lvl="1"/>
            <a:r>
              <a:rPr lang="en-US" dirty="0" smtClean="0"/>
              <a:t>relating financial and non-financial performance information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ummary level reporting   </a:t>
            </a:r>
            <a:endParaRPr lang="en-US" dirty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23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Disclaimer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5594" y="1561730"/>
            <a:ext cx="8503920" cy="4572000"/>
          </a:xfrm>
        </p:spPr>
        <p:txBody>
          <a:bodyPr>
            <a:normAutofit/>
          </a:bodyPr>
          <a:lstStyle/>
          <a:p>
            <a:pPr marL="2194560" lvl="8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2362200"/>
            <a:ext cx="661270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Views expressed are those of the speaker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200" dirty="0" smtClean="0">
                <a:solidFill>
                  <a:prstClr val="black"/>
                </a:solidFill>
              </a:rPr>
              <a:t>What Are Our Next Steps</a:t>
            </a:r>
            <a:endParaRPr lang="en-US" sz="3200" dirty="0">
              <a:solidFill>
                <a:prstClr val="black"/>
              </a:solidFill>
            </a:endParaRPr>
          </a:p>
          <a:p>
            <a:r>
              <a:rPr lang="en-US" sz="2400" dirty="0" smtClean="0"/>
              <a:t>Determine the horizon</a:t>
            </a:r>
          </a:p>
          <a:p>
            <a:pPr lvl="1"/>
            <a:r>
              <a:rPr lang="en-US" sz="1900" dirty="0" smtClean="0"/>
              <a:t>Changes for the near term or long-term</a:t>
            </a:r>
          </a:p>
          <a:p>
            <a:r>
              <a:rPr lang="en-US" sz="2400" dirty="0" smtClean="0"/>
              <a:t>Consider benefits and challenges of existing model</a:t>
            </a:r>
          </a:p>
          <a:p>
            <a:r>
              <a:rPr lang="en-US" sz="2400" dirty="0" smtClean="0"/>
              <a:t>Develop illustrative model</a:t>
            </a:r>
          </a:p>
          <a:p>
            <a:pPr lvl="1"/>
            <a:endParaRPr lang="en-US" sz="1900" dirty="0" smtClean="0"/>
          </a:p>
          <a:p>
            <a:pPr marL="274320" lvl="1" indent="0">
              <a:buNone/>
            </a:pPr>
            <a:r>
              <a:rPr lang="en-US" sz="1900" dirty="0" smtClean="0"/>
              <a:t> </a:t>
            </a:r>
            <a:endParaRPr lang="en-US" sz="1900" dirty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594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84582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21218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1"/>
            <a:ext cx="7848600" cy="4295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77722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lvl="1"/>
            <a:endParaRPr lang="en-US" sz="1900" dirty="0" smtClean="0"/>
          </a:p>
          <a:p>
            <a:pPr marL="274320" lvl="1" indent="0">
              <a:buNone/>
            </a:pPr>
            <a:r>
              <a:rPr lang="en-US" sz="1900" dirty="0" smtClean="0"/>
              <a:t> </a:t>
            </a:r>
            <a:endParaRPr lang="en-US" sz="1900" dirty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7620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8217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lvl="1"/>
            <a:endParaRPr lang="en-US" sz="1900" dirty="0" smtClean="0"/>
          </a:p>
          <a:p>
            <a:pPr marL="274320" lvl="1" indent="0">
              <a:buNone/>
            </a:pPr>
            <a:r>
              <a:rPr lang="en-US" sz="1900" dirty="0" smtClean="0"/>
              <a:t> </a:t>
            </a:r>
            <a:endParaRPr lang="en-US" sz="1900" dirty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1752600"/>
            <a:ext cx="765810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50678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lvl="1"/>
            <a:endParaRPr lang="en-US" sz="1900" dirty="0" smtClean="0"/>
          </a:p>
          <a:p>
            <a:pPr marL="274320" lvl="1" indent="0">
              <a:buNone/>
            </a:pPr>
            <a:r>
              <a:rPr lang="en-US" sz="1900" dirty="0" smtClean="0"/>
              <a:t> </a:t>
            </a:r>
            <a:endParaRPr lang="en-US" sz="1900" dirty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304213" cy="485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5209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Recently Completed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13648" cy="4572000"/>
          </a:xfrm>
        </p:spPr>
        <p:txBody>
          <a:bodyPr>
            <a:normAutofit fontScale="925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600" dirty="0" smtClean="0"/>
              <a:t>Opening Balances (SFFAS 50)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For </a:t>
            </a:r>
            <a:r>
              <a:rPr lang="en-US" sz="2000" dirty="0"/>
              <a:t>“first-time” adopters </a:t>
            </a:r>
            <a:endParaRPr lang="en-US" sz="20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Flexibility afforded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Working on implementation guidance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Ongoing effort to develop implementation guidance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Working with a large task force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Representation from the audit community as well as the preparer community is vital. All standards-setters seek and count upon broad participation on both general and industry specific matters.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083" t="8518" r="32917" b="11482"/>
          <a:stretch/>
        </p:blipFill>
        <p:spPr>
          <a:xfrm>
            <a:off x="6553200" y="1447800"/>
            <a:ext cx="1916246" cy="24637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767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Recently Completed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Insurance Programs (SFFAS 51)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Strengthens definitions, measurement and recognition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Streamlines disclosures</a:t>
            </a:r>
          </a:p>
          <a:p>
            <a:pPr marL="27432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Tax Expenditures (SFFAS 52)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Creates awareness and understanding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Points to more comprehensive information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Expect issuance in May 2017</a:t>
            </a:r>
          </a:p>
          <a:p>
            <a:pPr marL="27432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083" t="7779" r="33333" b="11481"/>
          <a:stretch/>
        </p:blipFill>
        <p:spPr>
          <a:xfrm>
            <a:off x="6950676" y="2502003"/>
            <a:ext cx="1828800" cy="24016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2083" t="13704" r="33333" b="5555"/>
          <a:stretch/>
        </p:blipFill>
        <p:spPr>
          <a:xfrm>
            <a:off x="6400800" y="3863571"/>
            <a:ext cx="1829914" cy="24031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175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Risk Assumed Overview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800" dirty="0">
                <a:latin typeface="Arial" pitchFamily="-64" charset="0"/>
                <a:ea typeface="ＭＳ Ｐゴシック" pitchFamily="-64" charset="-128"/>
              </a:rPr>
              <a:t> </a:t>
            </a: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What are risks assumed?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Why do they matter?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Challenges and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options for reporting?</a:t>
            </a:r>
          </a:p>
          <a:p>
            <a:endParaRPr lang="en-US" sz="4800" dirty="0" smtClean="0">
              <a:latin typeface="Arial" pitchFamily="-64" charset="0"/>
              <a:ea typeface="ＭＳ Ｐゴシック" pitchFamily="-64" charset="-128"/>
            </a:endParaRPr>
          </a:p>
        </p:txBody>
      </p:sp>
      <p:pic>
        <p:nvPicPr>
          <p:cNvPr id="1027" name="Picture 3" descr="C:\Users\paynew\AppData\Local\Microsoft\Windows\Temporary Internet Files\Content.IE5\IXH0OI7N\shutterstock_5045019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71800"/>
            <a:ext cx="2598277" cy="3399218"/>
          </a:xfrm>
          <a:prstGeom prst="rect">
            <a:avLst/>
          </a:prstGeom>
          <a:noFill/>
          <a:effectLst>
            <a:glow rad="2286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9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What Are Risks Assumed?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94995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Earlier definition -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Risk assumed is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..the risk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inherent in the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insurance or guarantee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coverage in force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 (SFFAS 5, par. 105)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Limited to insurance and guarantees.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 provided about “expected losses” in the future but those losses were not recognized.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Overview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5594" y="1561730"/>
            <a:ext cx="8503920" cy="457200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Project to Improve the Reporting Models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Why We Initiated the Project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What We Learned from Users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Where The Project Stands Now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What Are Our Next Steps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Recently Completed Projects: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Tax Expenditures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Opening Balances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Insurance Programs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Current Projects: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Risks Assumed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Leases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Budget and Accrual Reconciliation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Land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 descr="... ://reddognews.com/wp-content/uploads/2010/11/Magnifying-&lt;strong&gt;Overview&lt;/strong&gt;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657600"/>
            <a:ext cx="2181225" cy="246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95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ea typeface="ＭＳ Ｐゴシック" pitchFamily="-64" charset="-128"/>
              </a:rPr>
              <a:t>Examples</a:t>
            </a:r>
            <a:endParaRPr lang="en-US" sz="4400" b="1" dirty="0"/>
          </a:p>
        </p:txBody>
      </p:sp>
      <p:pic>
        <p:nvPicPr>
          <p:cNvPr id="1026" name="Picture 2" descr="C:\Users\paynew\AppData\Local\Microsoft\Windows\Temporary Internet Files\Content.IE5\GVKQHN2Y\NationalFloddInsuranc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600200"/>
            <a:ext cx="142875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ynew\AppData\Local\Microsoft\Windows\Temporary Internet Files\Content.IE5\0P7BP5EV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ynew\AppData\Local\Microsoft\Windows\Temporary Internet Files\Content.IE5\XCQM22XA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aynew\AppData\Local\Microsoft\Windows\Temporary Internet Files\Content.IE5\5XN2M2O9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aynew\AppData\Local\Microsoft\Windows\Temporary Internet Files\Content.IE5\GVKQHN2Y\blockpage[1].gi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219" y="3808412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aynew\AppData\Local\Microsoft\Windows\Temporary Internet Files\Content.IE5\0P7BP5EV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88" y="3776663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paynew\AppData\Local\Microsoft\Windows\Temporary Internet Files\Content.IE5\5XN2M2O9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paynew\AppData\Local\Microsoft\Windows\Temporary Internet Files\Content.IE5\GVKQHN2Y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paynew\AppData\Local\Microsoft\Windows\Temporary Internet Files\Content.IE5\GVKQHN2Y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paynew\AppData\Local\Microsoft\Windows\Temporary Internet Files\Content.IE5\0P7BP5EV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paynew\AppData\Local\Microsoft\Windows\Temporary Internet Files\Content.IE5\XCQM22XA\img_homecallout_13[1]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2284788" cy="128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paynew\AppData\Local\Microsoft\Windows\Temporary Internet Files\Content.IE5\GVKQHN2Y\ht_pbgc_deficit_090520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paynew\AppData\Local\Microsoft\Windows\Temporary Internet Files\Content.IE5\5XN2M2O9\usda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3871382"/>
            <a:ext cx="2072217" cy="207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paynew\AppData\Local\Microsoft\Windows\Temporary Internet Files\Content.IE5\XCQM22XA\terrorism-logo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462656"/>
            <a:ext cx="2038350" cy="140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85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500728" cy="48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Transparency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Considering how uncertainty might affect outcomes is important to understanding financial position and performance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Completeness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Need to aggregate information that helps users weigh risks assumed by the central government as a whole. 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>
            <a:noAutofit/>
          </a:bodyPr>
          <a:lstStyle/>
          <a:p>
            <a:r>
              <a:rPr lang="en-US" sz="4000" b="1" dirty="0"/>
              <a:t>Why It </a:t>
            </a:r>
            <a:r>
              <a:rPr lang="en-US" sz="4000" b="1" dirty="0" smtClean="0"/>
              <a:t>Matters</a:t>
            </a:r>
            <a:endParaRPr lang="en-US" sz="4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296" y="289560"/>
            <a:ext cx="1691640" cy="16916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215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4664075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Operating Performance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cost of government actions and how costs are financed may be affected by risks and may create risks.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may be assumed without immediately affecting the   budget. Risk may accumulate over time.</a:t>
            </a:r>
            <a:r>
              <a:rPr lang="en-US" sz="4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Stewardship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– how future budgetary resources will be affected.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should be considered in assessing whether future budgetary resources are likely to be sufficient to sustain public services.</a:t>
            </a:r>
          </a:p>
          <a:p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41080" cy="670560"/>
          </a:xfrm>
        </p:spPr>
        <p:txBody>
          <a:bodyPr anchor="ctr">
            <a:noAutofit/>
          </a:bodyPr>
          <a:lstStyle/>
          <a:p>
            <a:r>
              <a:rPr lang="en-US" sz="3200" b="1" dirty="0" smtClean="0"/>
              <a:t>Does it Help Meet Reporting Objectives?</a:t>
            </a:r>
            <a:endParaRPr lang="en-US" sz="1800" b="1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6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Next Steps</a:t>
            </a:r>
            <a:endParaRPr lang="en-US" sz="4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risk information gaps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Using the IMF’s Fiscal Transparency Code: Pillar III -Risk Analysis and Management, risk analysis and disclosure principles as a general framework.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Holding roundtables with users of information to identify information they use.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whether the needed information is (and should be) included in federal financial reports.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Coordinating with the US federal government’s efforts to adopt Enterprise Risk Management (ERM)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98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Challenges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Definition (what risks should be considered – explicit and/or implicit, risks all should be aware of or risks unique to the government)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Measurement 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Overload of information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2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Leases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/>
              <a:t>FASAB </a:t>
            </a:r>
            <a:r>
              <a:rPr lang="en-US" sz="3200" dirty="0" smtClean="0"/>
              <a:t>collaborated </a:t>
            </a:r>
            <a:r>
              <a:rPr lang="en-US" sz="3200" dirty="0"/>
              <a:t>with GASB to develop standards for governmental </a:t>
            </a:r>
            <a:r>
              <a:rPr lang="en-US" sz="3200" dirty="0" smtClean="0"/>
              <a:t>organizations.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Lease proposal issued late last year and comments received.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Board is deliberating on comments.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51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Leases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Proposal is to </a:t>
            </a:r>
            <a:r>
              <a:rPr lang="en-US" sz="3200" dirty="0"/>
              <a:t>establish a single model (with exceptions for short-term </a:t>
            </a:r>
            <a:r>
              <a:rPr lang="en-US" sz="3200" dirty="0" smtClean="0"/>
              <a:t>arrangements – 24 months for federal).</a:t>
            </a:r>
            <a:endParaRPr lang="en-US" sz="3200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Leases create assets consisting of the “right to use” a resource.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Leases create liabilities consisting of the obligation to pay for the resource.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Treatment should help identify the </a:t>
            </a:r>
            <a:r>
              <a:rPr lang="en-US" sz="3200" dirty="0"/>
              <a:t>interest cost associated with leases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5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Intragovernmental Leases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Leases between two consolidation entities (as defined in SFFAS 47) would be expensed by lessor when due and payable.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Minimal disclosure requirements.</a:t>
            </a: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6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98506" y="1600200"/>
            <a:ext cx="8183563" cy="47244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spcAft>
                <a:spcPts val="600"/>
              </a:spcAft>
              <a:buNone/>
            </a:pPr>
            <a:r>
              <a:rPr lang="en-US" sz="3600" dirty="0" smtClean="0"/>
              <a:t>Areas Currently under Deliberation</a:t>
            </a:r>
            <a:endParaRPr lang="en-US" dirty="0" smtClean="0"/>
          </a:p>
          <a:p>
            <a:pPr marL="0" indent="0" algn="ctr">
              <a:spcAft>
                <a:spcPts val="600"/>
              </a:spcAft>
              <a:buNone/>
            </a:pPr>
            <a:endParaRPr lang="en-US" sz="26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Clarify the nature of “right to use” asset vs. transfer of risks and rewards of physical asset</a:t>
            </a:r>
          </a:p>
          <a:p>
            <a:pPr>
              <a:spcAft>
                <a:spcPts val="600"/>
              </a:spcAft>
            </a:pPr>
            <a:endParaRPr lang="en-US" sz="30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Weighing benefit vs cost</a:t>
            </a:r>
          </a:p>
          <a:p>
            <a:pPr>
              <a:spcAft>
                <a:spcPts val="600"/>
              </a:spcAft>
            </a:pPr>
            <a:endParaRPr lang="en-US" sz="30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Need for implementation guidance</a:t>
            </a:r>
          </a:p>
          <a:p>
            <a:pPr marL="0" indent="0">
              <a:spcAft>
                <a:spcPts val="600"/>
              </a:spcAft>
              <a:buNone/>
            </a:pPr>
            <a:endParaRPr lang="en-US" sz="30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Implementation date</a:t>
            </a:r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Leases</a:t>
            </a:r>
            <a:endParaRPr lang="en-US" sz="4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0000" t="8519" r="30833" b="5556"/>
          <a:stretch/>
        </p:blipFill>
        <p:spPr>
          <a:xfrm>
            <a:off x="6522052" y="3505200"/>
            <a:ext cx="2138750" cy="263930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538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Budget and Accrual Reconciliation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/>
              <a:t>Project Goal</a:t>
            </a:r>
            <a:r>
              <a:rPr lang="en-US" dirty="0" smtClean="0"/>
              <a:t>: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>
                <a:solidFill>
                  <a:schemeClr val="tx1"/>
                </a:solidFill>
              </a:rPr>
              <a:t>Improve the component reporting entity’s budgetary and net cost reconciliation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>
                <a:solidFill>
                  <a:schemeClr val="tx1"/>
                </a:solidFill>
              </a:rPr>
              <a:t>Support the Government-Wide Accounting (GWA) reconciliation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47472" lvl="1" indent="0">
              <a:spcBef>
                <a:spcPts val="250"/>
              </a:spcBef>
              <a:buClr>
                <a:schemeClr val="accent1"/>
              </a:buClr>
              <a:buSzPct val="100000"/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3000" dirty="0" smtClean="0">
                <a:solidFill>
                  <a:schemeClr val="tx1"/>
                </a:solidFill>
              </a:rPr>
              <a:t>Proposal:</a:t>
            </a:r>
            <a:endParaRPr lang="en-US" sz="3000" dirty="0">
              <a:solidFill>
                <a:schemeClr val="tx1"/>
              </a:solidFill>
            </a:endParaRP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Reconcile net outlays and net cost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Option to present as a financial statement or as a note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Include narrative and information on noncash outlays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Effective in FY2018 with restatement of prior period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endParaRPr lang="en-US" sz="2400" dirty="0" smtClean="0">
              <a:solidFill>
                <a:schemeClr val="tx1"/>
              </a:solidFill>
            </a:endParaRPr>
          </a:p>
          <a:p>
            <a:pPr indent="-201168">
              <a:spcBef>
                <a:spcPts val="250"/>
              </a:spcBef>
              <a:buSzPct val="100000"/>
              <a:buFont typeface="Verdana"/>
              <a:buChar char="◦"/>
            </a:pPr>
            <a:r>
              <a:rPr lang="en-US" sz="2900" dirty="0" smtClean="0"/>
              <a:t>Comments received and being deliberated in April</a:t>
            </a:r>
            <a:endParaRPr lang="en-US" sz="2900" dirty="0" smtClean="0">
              <a:solidFill>
                <a:schemeClr val="tx1"/>
              </a:solidFill>
            </a:endParaRPr>
          </a:p>
          <a:p>
            <a:pPr marL="0" lvl="1" indent="0">
              <a:buClr>
                <a:schemeClr val="accent1"/>
              </a:buClr>
              <a:buSzPct val="85000"/>
              <a:buNone/>
            </a:pPr>
            <a:endParaRPr lang="en-US" sz="3000" dirty="0">
              <a:solidFill>
                <a:schemeClr val="tx1"/>
              </a:solidFill>
            </a:endParaRPr>
          </a:p>
          <a:p>
            <a:pPr lvl="1"/>
            <a:endParaRPr lang="en-US" sz="1700" dirty="0" smtClean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  <a:p>
            <a:pPr lvl="1"/>
            <a:endParaRPr lang="en-US" sz="1700" dirty="0" smtClean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  <a:p>
            <a:pPr lvl="1"/>
            <a:endParaRPr lang="en-US" sz="1700" dirty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083" t="12222" r="32917" b="7037"/>
          <a:stretch/>
        </p:blipFill>
        <p:spPr>
          <a:xfrm>
            <a:off x="7390504" y="2286000"/>
            <a:ext cx="1414272" cy="18351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427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we initiated the project</a:t>
            </a:r>
          </a:p>
          <a:p>
            <a:pPr lvl="1"/>
            <a:r>
              <a:rPr lang="en-US" dirty="0" smtClean="0"/>
              <a:t>FASAB revisiting its conceptual framework</a:t>
            </a:r>
          </a:p>
          <a:p>
            <a:pPr lvl="2"/>
            <a:r>
              <a:rPr lang="en-US" dirty="0" smtClean="0"/>
              <a:t>Reporting objectives based on user needs</a:t>
            </a:r>
          </a:p>
          <a:p>
            <a:pPr lvl="2"/>
            <a:r>
              <a:rPr lang="en-US" dirty="0" smtClean="0"/>
              <a:t>User needs research conducted in early 90s</a:t>
            </a:r>
          </a:p>
          <a:p>
            <a:pPr lvl="1"/>
            <a:r>
              <a:rPr lang="en-US" dirty="0" smtClean="0"/>
              <a:t>Concerns regarding the component reporting model</a:t>
            </a:r>
          </a:p>
          <a:p>
            <a:pPr lvl="2"/>
            <a:r>
              <a:rPr lang="en-US" dirty="0" smtClean="0"/>
              <a:t>Benefits of accrual basis financial statements vs cost of preparing them</a:t>
            </a:r>
          </a:p>
          <a:p>
            <a:pPr lvl="1"/>
            <a:r>
              <a:rPr lang="en-US" dirty="0" smtClean="0"/>
              <a:t>Multiple sources of financial information available through websites, </a:t>
            </a:r>
          </a:p>
          <a:p>
            <a:pPr lvl="2"/>
            <a:r>
              <a:rPr lang="en-US" dirty="0" smtClean="0"/>
              <a:t>GAAP </a:t>
            </a:r>
          </a:p>
          <a:p>
            <a:pPr lvl="2"/>
            <a:r>
              <a:rPr lang="en-US" dirty="0" smtClean="0"/>
              <a:t>non-GAAP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6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Land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Undertaken as a result of SFFAS 50 on Opening Balances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Land reporting is not comparable (or complete)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Most useful information is parcel specific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Weighing use of nonfinancial information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Hope for a proposal this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82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Annual Input on Board Agenda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Conducted a survey in late 2016</a:t>
            </a:r>
          </a:p>
          <a:p>
            <a:endParaRPr lang="en-US" dirty="0" smtClean="0"/>
          </a:p>
          <a:p>
            <a:r>
              <a:rPr lang="en-US" dirty="0" smtClean="0"/>
              <a:t>Planning for an improved survey in 2017</a:t>
            </a:r>
          </a:p>
          <a:p>
            <a:endParaRPr lang="en-US" dirty="0"/>
          </a:p>
          <a:p>
            <a:r>
              <a:rPr lang="en-US" dirty="0" smtClean="0"/>
              <a:t>Your opportunity to provide input!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41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083" t="13704" r="32917" b="6296"/>
          <a:stretch/>
        </p:blipFill>
        <p:spPr>
          <a:xfrm>
            <a:off x="6248400" y="3116494"/>
            <a:ext cx="2442125" cy="31398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787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Contact Information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fasab@fasab.gov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202.512.7350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www.fasab.gov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42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964" y="4394297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5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5</a:t>
            </a:fld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328" y="1527175"/>
            <a:ext cx="5948472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5943" y="1447800"/>
            <a:ext cx="114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Example source of financial </a:t>
            </a:r>
            <a:r>
              <a:rPr lang="en-US" sz="1400" dirty="0" smtClean="0">
                <a:hlinkClick r:id="rId3"/>
              </a:rPr>
              <a:t>information</a:t>
            </a:r>
            <a:r>
              <a:rPr lang="en-US" sz="1400" dirty="0" smtClean="0"/>
              <a:t> – spending by zip code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6477000"/>
            <a:ext cx="6248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Source: https</a:t>
            </a:r>
            <a:r>
              <a:rPr lang="en-US" sz="1100" dirty="0"/>
              <a:t>://www.usaspending.gov/transparency/Pages/SpendingMap.aspx</a:t>
            </a:r>
          </a:p>
        </p:txBody>
      </p:sp>
    </p:spTree>
    <p:extLst>
      <p:ext uri="{BB962C8B-B14F-4D97-AF65-F5344CB8AC3E}">
        <p14:creationId xmlns:p14="http://schemas.microsoft.com/office/powerpoint/2010/main" val="265857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6</a:t>
            </a:fld>
            <a:endParaRPr lang="en-US" dirty="0"/>
          </a:p>
        </p:txBody>
      </p:sp>
      <p:pic>
        <p:nvPicPr>
          <p:cNvPr id="1026" name="Picture 2">
            <a:hlinkClick r:id="rId3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6629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64008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Source: https</a:t>
            </a:r>
            <a:r>
              <a:rPr lang="en-US" sz="900" dirty="0"/>
              <a:t>://www.usafacts.org/government-finances/spending?comparison=by_government_type&amp;government_type=combined&amp;table=spending--by-mission&amp;year=2015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1447800"/>
            <a:ext cx="114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Example source of financial information – spending by Mission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891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What we learned from users - Overall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Particular </a:t>
            </a:r>
            <a:r>
              <a:rPr lang="en-US" dirty="0"/>
              <a:t>and </a:t>
            </a:r>
            <a:r>
              <a:rPr lang="en-US" dirty="0" smtClean="0"/>
              <a:t>specialized information needs  </a:t>
            </a:r>
            <a:endParaRPr lang="en-US" dirty="0"/>
          </a:p>
          <a:p>
            <a:r>
              <a:rPr lang="en-US" dirty="0" smtClean="0"/>
              <a:t>Understandability </a:t>
            </a:r>
            <a:r>
              <a:rPr lang="en-US" dirty="0"/>
              <a:t>of financial information was a concern.</a:t>
            </a:r>
          </a:p>
          <a:p>
            <a:r>
              <a:rPr lang="en-US" dirty="0" smtClean="0"/>
              <a:t>Need a centralized </a:t>
            </a:r>
            <a:r>
              <a:rPr lang="en-US" dirty="0"/>
              <a:t>source for obtaining </a:t>
            </a:r>
            <a:r>
              <a:rPr lang="en-US" dirty="0" smtClean="0"/>
              <a:t>data</a:t>
            </a:r>
          </a:p>
          <a:p>
            <a:r>
              <a:rPr lang="en-US" dirty="0" smtClean="0"/>
              <a:t>Integration</a:t>
            </a:r>
          </a:p>
          <a:p>
            <a:pPr lvl="1"/>
            <a:r>
              <a:rPr lang="en-US" dirty="0" smtClean="0"/>
              <a:t>Cost</a:t>
            </a:r>
            <a:r>
              <a:rPr lang="en-US" dirty="0"/>
              <a:t>, budget, and performance information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31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we learned from users </a:t>
            </a:r>
            <a:r>
              <a:rPr lang="en-US" dirty="0" smtClean="0"/>
              <a:t>– Overall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Performance </a:t>
            </a:r>
            <a:r>
              <a:rPr lang="en-US" dirty="0"/>
              <a:t>information sought by all user groups</a:t>
            </a:r>
          </a:p>
          <a:p>
            <a:endParaRPr lang="en-US" dirty="0"/>
          </a:p>
          <a:p>
            <a:r>
              <a:rPr lang="en-US" dirty="0"/>
              <a:t>Participants (internal and external) were generally unaware of financial </a:t>
            </a:r>
            <a:r>
              <a:rPr lang="en-US" dirty="0" smtClean="0"/>
              <a:t>statements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6501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Additional Observations</a:t>
            </a:r>
          </a:p>
          <a:p>
            <a:pPr lvl="1"/>
            <a:r>
              <a:rPr lang="en-US" dirty="0" smtClean="0"/>
              <a:t>Need for budget information </a:t>
            </a:r>
            <a:r>
              <a:rPr lang="en-US" dirty="0"/>
              <a:t>and </a:t>
            </a:r>
            <a:r>
              <a:rPr lang="en-US" dirty="0" smtClean="0"/>
              <a:t>a comparison </a:t>
            </a:r>
            <a:r>
              <a:rPr lang="en-US" dirty="0"/>
              <a:t>of </a:t>
            </a:r>
            <a:r>
              <a:rPr lang="en-US" dirty="0" smtClean="0"/>
              <a:t>budget </a:t>
            </a:r>
            <a:r>
              <a:rPr lang="en-US" dirty="0"/>
              <a:t>to </a:t>
            </a:r>
            <a:r>
              <a:rPr lang="en-US" dirty="0" smtClean="0"/>
              <a:t>actual </a:t>
            </a:r>
          </a:p>
          <a:p>
            <a:pPr lvl="2"/>
            <a:r>
              <a:rPr lang="en-US" dirty="0" smtClean="0"/>
              <a:t>Current SBR </a:t>
            </a:r>
            <a:r>
              <a:rPr lang="en-US" dirty="0"/>
              <a:t>hard to </a:t>
            </a:r>
            <a:r>
              <a:rPr lang="en-US" dirty="0" smtClean="0"/>
              <a:t>understand</a:t>
            </a:r>
            <a:endParaRPr lang="en-US" dirty="0"/>
          </a:p>
          <a:p>
            <a:pPr lvl="1"/>
            <a:r>
              <a:rPr lang="en-US" dirty="0"/>
              <a:t>Accrual </a:t>
            </a:r>
            <a:r>
              <a:rPr lang="en-US" dirty="0" smtClean="0"/>
              <a:t>information useful </a:t>
            </a:r>
            <a:r>
              <a:rPr lang="en-US" dirty="0"/>
              <a:t>to </a:t>
            </a:r>
            <a:r>
              <a:rPr lang="en-US" dirty="0" smtClean="0"/>
              <a:t>citizens</a:t>
            </a:r>
            <a:endParaRPr lang="en-US" dirty="0"/>
          </a:p>
          <a:p>
            <a:pPr lvl="2"/>
            <a:r>
              <a:rPr lang="en-US" dirty="0"/>
              <a:t>Hold managers accountable for more than use of “appropriations”</a:t>
            </a:r>
          </a:p>
          <a:p>
            <a:pPr lvl="2"/>
            <a:r>
              <a:rPr lang="en-US" dirty="0"/>
              <a:t>Want to know the cost of programs and what they got</a:t>
            </a:r>
          </a:p>
          <a:p>
            <a:pPr lvl="2"/>
            <a:r>
              <a:rPr lang="en-US" dirty="0"/>
              <a:t>Interested in long-term needs (liabilities)</a:t>
            </a:r>
          </a:p>
          <a:p>
            <a:pPr lvl="2"/>
            <a:r>
              <a:rPr lang="en-US" dirty="0"/>
              <a:t>Various perspectives on cost are being sought and offered (but rarely cost of programs)</a:t>
            </a:r>
          </a:p>
          <a:p>
            <a:pPr lvl="1"/>
            <a:r>
              <a:rPr lang="en-US" dirty="0"/>
              <a:t>Revenue </a:t>
            </a:r>
          </a:p>
          <a:p>
            <a:pPr lvl="2"/>
            <a:r>
              <a:rPr lang="en-US" dirty="0"/>
              <a:t>Whether exchange revenues cover related costs</a:t>
            </a:r>
          </a:p>
          <a:p>
            <a:pPr lvl="2"/>
            <a:r>
              <a:rPr lang="en-US" dirty="0"/>
              <a:t>Who pays what taxes</a:t>
            </a:r>
          </a:p>
          <a:p>
            <a:pPr lvl="1"/>
            <a:r>
              <a:rPr lang="en-US" dirty="0" smtClean="0"/>
              <a:t>Performance </a:t>
            </a:r>
          </a:p>
          <a:p>
            <a:pPr lvl="2"/>
            <a:r>
              <a:rPr lang="en-US" dirty="0" smtClean="0"/>
              <a:t>What </a:t>
            </a:r>
            <a:r>
              <a:rPr lang="en-US" dirty="0"/>
              <a:t>did we </a:t>
            </a:r>
            <a:r>
              <a:rPr lang="en-US" dirty="0" smtClean="0"/>
              <a:t>accomplish </a:t>
            </a:r>
            <a:r>
              <a:rPr lang="en-US" dirty="0"/>
              <a:t>and how much did it cost? </a:t>
            </a:r>
            <a:endParaRPr lang="en-US" dirty="0" smtClean="0"/>
          </a:p>
          <a:p>
            <a:pPr lvl="1"/>
            <a:r>
              <a:rPr lang="en-US" dirty="0" smtClean="0"/>
              <a:t>Broad context – government’s effect on the nation.</a:t>
            </a:r>
          </a:p>
          <a:p>
            <a:pPr lvl="1"/>
            <a:r>
              <a:rPr lang="en-US" dirty="0" smtClean="0"/>
              <a:t>Trends</a:t>
            </a:r>
          </a:p>
          <a:p>
            <a:pPr lvl="2"/>
            <a:r>
              <a:rPr lang="en-US" dirty="0" smtClean="0"/>
              <a:t>Sought multiple periods to determine patterns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7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2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3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4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5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6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7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8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9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1485</TotalTime>
  <Words>1708</Words>
  <Application>Microsoft Office PowerPoint</Application>
  <PresentationFormat>On-screen Show (4:3)</PresentationFormat>
  <Paragraphs>359</Paragraphs>
  <Slides>42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Civic</vt:lpstr>
      <vt:lpstr> Improving Federal Financial Reporting           </vt:lpstr>
      <vt:lpstr>Disclaimer</vt:lpstr>
      <vt:lpstr>Overview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Reporting Model</vt:lpstr>
      <vt:lpstr>Recently Completed</vt:lpstr>
      <vt:lpstr>Recently Completed</vt:lpstr>
      <vt:lpstr>Risk Assumed Overview</vt:lpstr>
      <vt:lpstr>What Are Risks Assumed?</vt:lpstr>
      <vt:lpstr>Examples</vt:lpstr>
      <vt:lpstr>Why It Matters</vt:lpstr>
      <vt:lpstr>Does it Help Meet Reporting Objectives?</vt:lpstr>
      <vt:lpstr>Next Steps</vt:lpstr>
      <vt:lpstr>Challenges</vt:lpstr>
      <vt:lpstr>Leases</vt:lpstr>
      <vt:lpstr>Leases</vt:lpstr>
      <vt:lpstr>Intragovernmental Leases</vt:lpstr>
      <vt:lpstr>Leases</vt:lpstr>
      <vt:lpstr>Budget and Accrual Reconciliation</vt:lpstr>
      <vt:lpstr>Land</vt:lpstr>
      <vt:lpstr>Annual Input on Board Agenda</vt:lpstr>
      <vt:lpstr>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M Payne</dc:creator>
  <cp:lastModifiedBy>Wendy Payne</cp:lastModifiedBy>
  <cp:revision>90</cp:revision>
  <cp:lastPrinted>2017-03-29T19:56:50Z</cp:lastPrinted>
  <dcterms:created xsi:type="dcterms:W3CDTF">2015-12-04T16:36:34Z</dcterms:created>
  <dcterms:modified xsi:type="dcterms:W3CDTF">2018-02-28T15:31:27Z</dcterms:modified>
</cp:coreProperties>
</file>