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59" r:id="rId5"/>
    <p:sldId id="279" r:id="rId6"/>
    <p:sldId id="263" r:id="rId7"/>
    <p:sldId id="265" r:id="rId8"/>
    <p:sldId id="264" r:id="rId9"/>
    <p:sldId id="281" r:id="rId10"/>
    <p:sldId id="258" r:id="rId11"/>
    <p:sldId id="266" r:id="rId12"/>
    <p:sldId id="267" r:id="rId13"/>
    <p:sldId id="261" r:id="rId14"/>
    <p:sldId id="268" r:id="rId15"/>
    <p:sldId id="282" r:id="rId16"/>
    <p:sldId id="269" r:id="rId17"/>
    <p:sldId id="270" r:id="rId18"/>
    <p:sldId id="271" r:id="rId19"/>
    <p:sldId id="272" r:id="rId20"/>
    <p:sldId id="262" r:id="rId21"/>
    <p:sldId id="273" r:id="rId22"/>
    <p:sldId id="275" r:id="rId23"/>
    <p:sldId id="274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paynew@fasab.gov" TargetMode="External"/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0159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Federal Financial Reporting – </a:t>
            </a:r>
            <a:br>
              <a:rPr lang="en-US" dirty="0" smtClean="0"/>
            </a:br>
            <a:r>
              <a:rPr lang="en-US" dirty="0" smtClean="0"/>
              <a:t>Lost in Translation?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724400"/>
            <a:ext cx="3309803" cy="9573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AGA DC Chapter Luncheon</a:t>
            </a:r>
            <a:endParaRPr lang="en-US" dirty="0"/>
          </a:p>
          <a:p>
            <a:r>
              <a:rPr lang="en-US" dirty="0" smtClean="0"/>
              <a:t>April 19, 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Awareness</a:t>
            </a:r>
          </a:p>
          <a:p>
            <a:r>
              <a:rPr lang="en-US" dirty="0" smtClean="0"/>
              <a:t>Complexity</a:t>
            </a:r>
          </a:p>
          <a:p>
            <a:r>
              <a:rPr lang="en-US" dirty="0" smtClean="0"/>
              <a:t>Motivation (budget remains king)</a:t>
            </a:r>
          </a:p>
          <a:p>
            <a:r>
              <a:rPr lang="en-US" dirty="0" smtClean="0"/>
              <a:t>Terminology</a:t>
            </a:r>
          </a:p>
          <a:p>
            <a:r>
              <a:rPr lang="en-US" dirty="0" smtClean="0"/>
              <a:t>Integrating </a:t>
            </a:r>
            <a:r>
              <a:rPr lang="en-US" dirty="0"/>
              <a:t>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672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Impact Success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0"/>
            <a:ext cx="8001000" cy="414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86000" y="2895600"/>
            <a:ext cx="2362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86000" y="3429000"/>
            <a:ext cx="2362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495800" y="5562600"/>
            <a:ext cx="3886200" cy="685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4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from Around the World – Risk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Sustainability Reporting</a:t>
            </a:r>
          </a:p>
          <a:p>
            <a:r>
              <a:rPr lang="en-US" dirty="0" smtClean="0"/>
              <a:t>Monitoring size and stability of the financial sector</a:t>
            </a:r>
          </a:p>
          <a:p>
            <a:r>
              <a:rPr lang="en-US" dirty="0" smtClean="0"/>
              <a:t>Sensitivity to financial changes such as interest rate increasing</a:t>
            </a:r>
          </a:p>
          <a:p>
            <a:r>
              <a:rPr lang="en-US" dirty="0" smtClean="0"/>
              <a:t>Off-budget funds</a:t>
            </a:r>
          </a:p>
          <a:p>
            <a:r>
              <a:rPr lang="en-US" dirty="0" smtClean="0"/>
              <a:t>Public-Private Partnerships</a:t>
            </a:r>
          </a:p>
          <a:p>
            <a:r>
              <a:rPr lang="en-US" dirty="0" smtClean="0"/>
              <a:t>Analysis of assets and liabilities (balance sheet strength)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 Reporting Model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18" y="1752600"/>
            <a:ext cx="765901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6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Cost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319" y="2454275"/>
            <a:ext cx="45243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39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HHS – Cost Breakdown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905" y="2324100"/>
            <a:ext cx="511920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Balance Sheet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888" y="1599772"/>
            <a:ext cx="6551912" cy="464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49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Sustainability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80164"/>
            <a:ext cx="6705600" cy="488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09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Path of Debt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481"/>
            <a:ext cx="7086600" cy="496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0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Fiscal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estimated that preventing the debt-to-GDP ratio from rising over the next 75 years would require </a:t>
            </a:r>
            <a:r>
              <a:rPr lang="en-US" dirty="0" smtClean="0"/>
              <a:t>some combination </a:t>
            </a:r>
            <a:r>
              <a:rPr lang="en-US" dirty="0"/>
              <a:t>of spending reductions and receipt increases that amount to 1.6 percent of GDP on average </a:t>
            </a:r>
            <a:r>
              <a:rPr lang="en-US" dirty="0" smtClean="0"/>
              <a:t>over the </a:t>
            </a:r>
            <a:r>
              <a:rPr lang="en-US" dirty="0"/>
              <a:t>next 75 years, 0.4 percentage points greater than the 1.2 percent estimate in 2015.</a:t>
            </a:r>
          </a:p>
        </p:txBody>
      </p:sp>
    </p:spTree>
    <p:extLst>
      <p:ext uri="{BB962C8B-B14F-4D97-AF65-F5344CB8AC3E}">
        <p14:creationId xmlns:p14="http://schemas.microsoft.com/office/powerpoint/2010/main" val="258163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8" indent="-274320"/>
            <a:endParaRPr lang="en-US" sz="2800" dirty="0" smtClean="0"/>
          </a:p>
          <a:p>
            <a:pPr marL="342900" lvl="8" indent="-274320"/>
            <a:endParaRPr lang="en-US" sz="2800" dirty="0"/>
          </a:p>
          <a:p>
            <a:pPr marL="342900" lvl="8" indent="-274320"/>
            <a:r>
              <a:rPr lang="en-US" sz="2800" dirty="0" smtClean="0"/>
              <a:t>Views </a:t>
            </a:r>
            <a:r>
              <a:rPr lang="en-US" sz="2800" dirty="0"/>
              <a:t>expressed are those of the speaker.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029736"/>
          </a:xfrm>
        </p:spPr>
        <p:txBody>
          <a:bodyPr/>
          <a:lstStyle/>
          <a:p>
            <a:r>
              <a:rPr lang="en-US" dirty="0" smtClean="0"/>
              <a:t>Translation Tips – Pictures!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087088"/>
            <a:ext cx="6324600" cy="418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9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Translation Tip – Consistent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Expended</a:t>
            </a:r>
          </a:p>
          <a:p>
            <a:r>
              <a:rPr lang="en-US" dirty="0" smtClean="0"/>
              <a:t>Committed</a:t>
            </a:r>
          </a:p>
          <a:p>
            <a:r>
              <a:rPr lang="en-US" dirty="0" smtClean="0"/>
              <a:t>Used</a:t>
            </a:r>
          </a:p>
          <a:p>
            <a:r>
              <a:rPr lang="en-US" dirty="0" smtClean="0"/>
              <a:t>Consumed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0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Translation Tip – Meaningful Groupings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Organizations (Responsibility Segments)</a:t>
            </a:r>
          </a:p>
          <a:p>
            <a:r>
              <a:rPr lang="en-US" dirty="0" smtClean="0"/>
              <a:t>Strategic Objectives and Goals</a:t>
            </a:r>
          </a:p>
          <a:p>
            <a:r>
              <a:rPr lang="en-US" dirty="0" smtClean="0"/>
              <a:t>Programs</a:t>
            </a:r>
          </a:p>
          <a:p>
            <a:r>
              <a:rPr lang="en-US" dirty="0" smtClean="0"/>
              <a:t>Funds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Translation Tip – Trends</a:t>
            </a:r>
            <a:endParaRPr lang="en-US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30" y="2514600"/>
            <a:ext cx="782020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7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553736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r>
              <a:rPr lang="en-US" dirty="0" smtClean="0">
                <a:hlinkClick r:id="rId2"/>
              </a:rPr>
              <a:t>www.fasab.gov</a:t>
            </a:r>
            <a:endParaRPr lang="en-US" dirty="0" smtClean="0"/>
          </a:p>
          <a:p>
            <a:pPr marL="68580" indent="0" algn="ctr">
              <a:buNone/>
            </a:pP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Wendy Payne</a:t>
            </a:r>
          </a:p>
          <a:p>
            <a:pPr marL="68580" indent="0" algn="ctr">
              <a:buNone/>
            </a:pPr>
            <a:r>
              <a:rPr lang="en-US" dirty="0" smtClean="0">
                <a:hlinkClick r:id="rId3"/>
              </a:rPr>
              <a:t>paynew@fasab.gov</a:t>
            </a: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202.512.7350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 – What to Whom?</a:t>
            </a:r>
          </a:p>
          <a:p>
            <a:r>
              <a:rPr lang="en-US" dirty="0" smtClean="0"/>
              <a:t>Communication Challenges</a:t>
            </a:r>
          </a:p>
          <a:p>
            <a:r>
              <a:rPr lang="en-US" dirty="0" smtClean="0"/>
              <a:t>Examples from Around the World</a:t>
            </a:r>
          </a:p>
          <a:p>
            <a:r>
              <a:rPr lang="en-US" dirty="0" smtClean="0"/>
              <a:t>US Reporting Model</a:t>
            </a:r>
          </a:p>
          <a:p>
            <a:r>
              <a:rPr lang="en-US" dirty="0" smtClean="0"/>
              <a:t>Translation 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9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– </a:t>
            </a:r>
            <a:r>
              <a:rPr lang="en-US" b="1" dirty="0" smtClean="0"/>
              <a:t>What</a:t>
            </a:r>
            <a:r>
              <a:rPr lang="en-US" dirty="0" smtClean="0"/>
              <a:t> to Whom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Financial reporting is a process of communicating.</a:t>
            </a:r>
          </a:p>
          <a:p>
            <a:pPr lvl="1"/>
            <a:r>
              <a:rPr lang="en-US" sz="2400" dirty="0" smtClean="0"/>
              <a:t>How broad is THE “financial” report?</a:t>
            </a:r>
          </a:p>
          <a:p>
            <a:pPr lvl="1"/>
            <a:r>
              <a:rPr lang="en-US" sz="2400" dirty="0" smtClean="0"/>
              <a:t>What qualifies as a “financial report”?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= Complexity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C:\Users\paynew\AppData\Local\Microsoft\Windows\Temporary Internet Files\Content.IE5\IZZRJE17\complexity_poem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9" y="2362201"/>
            <a:ext cx="4953001" cy="420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575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– What to </a:t>
            </a:r>
            <a:r>
              <a:rPr lang="en-US" b="1" dirty="0" smtClean="0"/>
              <a:t>Whom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Stakeholders</a:t>
            </a:r>
          </a:p>
          <a:p>
            <a:endParaRPr lang="en-US" sz="2400" dirty="0" smtClean="0"/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1026" name="Picture 2" descr="C:\Users\paynew\AppData\Local\Microsoft\Windows\Temporary Internet Files\Content.IE5\87P4GNA8\blockpage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3J1E7G58\blockpage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3057526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C31GH7IF\geografia_(1)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2152650" cy="217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3J1E7G58\Seal_of_the_United_States_House_of_Representatives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3203791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23255"/>
            <a:ext cx="2340840" cy="23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188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11" y="533400"/>
            <a:ext cx="6112000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801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Why the “What to Whom”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267200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 smtClean="0"/>
              <a:t>OECD Report               Why accrual accounting?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Enhancing accountability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Increasing transparency towards public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Producing meaningful financial analysis for all stakeholders (including elected officials)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Increasing political and public awareness about the state of public finances</a:t>
            </a:r>
          </a:p>
          <a:p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Source: OECD, 2017, Accrual Practices and Reform Experiences in OECD Countries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276600" y="1922897"/>
            <a:ext cx="68580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74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Why the “What to Whom”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572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000" dirty="0" smtClean="0"/>
              <a:t>OECD Report         Why accrual accounting?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dirty="0" smtClean="0"/>
              <a:t>Better information about the full costs of operations 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dirty="0" smtClean="0"/>
              <a:t>More informed decisions about asset and liability management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dirty="0" smtClean="0"/>
              <a:t>Efficiency of the administrator’s business processes</a:t>
            </a:r>
          </a:p>
          <a:p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Source: OECD, 2017, Accrual Practices and Reform Experiences in OECD Countries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884854" y="1680581"/>
            <a:ext cx="544146" cy="1211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295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818</TotalTime>
  <Words>355</Words>
  <Application>Microsoft Office PowerPoint</Application>
  <PresentationFormat>On-screen Show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Austin</vt:lpstr>
      <vt:lpstr>Federal Financial Reporting –  Lost in Translation?</vt:lpstr>
      <vt:lpstr>Disclaimer</vt:lpstr>
      <vt:lpstr>Overview</vt:lpstr>
      <vt:lpstr>Report – What to Whom</vt:lpstr>
      <vt:lpstr>Breadth = Complexity</vt:lpstr>
      <vt:lpstr>Report – What to Whom</vt:lpstr>
      <vt:lpstr>PowerPoint Presentation</vt:lpstr>
      <vt:lpstr>Why the “What to Whom”</vt:lpstr>
      <vt:lpstr>Why the “What to Whom”</vt:lpstr>
      <vt:lpstr>Communication Challenges</vt:lpstr>
      <vt:lpstr>Challenges Impact Success</vt:lpstr>
      <vt:lpstr>Examples from Around the World – Risk Reporting</vt:lpstr>
      <vt:lpstr>US Reporting Model</vt:lpstr>
      <vt:lpstr>Net Cost</vt:lpstr>
      <vt:lpstr>HHS – Cost Breakdown</vt:lpstr>
      <vt:lpstr>Balance Sheet </vt:lpstr>
      <vt:lpstr>Sustainability</vt:lpstr>
      <vt:lpstr>Path of Debt</vt:lpstr>
      <vt:lpstr>Fiscal Gap</vt:lpstr>
      <vt:lpstr>Translation Tips – Pictures!</vt:lpstr>
      <vt:lpstr>Translation Tip – Consistent Terms</vt:lpstr>
      <vt:lpstr>Translation Tip – Meaningful Groupings</vt:lpstr>
      <vt:lpstr>Translation Tip – Trends</vt:lpstr>
      <vt:lpstr>Questions?</vt:lpstr>
      <vt:lpstr>Contact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Financial Reporting</dc:title>
  <dc:creator>Wendy Payne</dc:creator>
  <cp:lastModifiedBy>Wendy Payne</cp:lastModifiedBy>
  <cp:revision>21</cp:revision>
  <dcterms:created xsi:type="dcterms:W3CDTF">2017-04-10T13:44:39Z</dcterms:created>
  <dcterms:modified xsi:type="dcterms:W3CDTF">2018-02-28T15:32:19Z</dcterms:modified>
</cp:coreProperties>
</file>