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7" r:id="rId2"/>
    <p:sldId id="271" r:id="rId3"/>
    <p:sldId id="292" r:id="rId4"/>
    <p:sldId id="293" r:id="rId5"/>
    <p:sldId id="259" r:id="rId6"/>
    <p:sldId id="260" r:id="rId7"/>
    <p:sldId id="261" r:id="rId8"/>
    <p:sldId id="286" r:id="rId9"/>
    <p:sldId id="287" r:id="rId10"/>
    <p:sldId id="290" r:id="rId11"/>
    <p:sldId id="26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294" r:id="rId22"/>
    <p:sldId id="304" r:id="rId23"/>
    <p:sldId id="282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ndy Payne" initials="W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52" autoAdjust="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2614F27-C73D-497F-ACD3-DABAD4A0C3DD}" type="datetimeFigureOut">
              <a:rPr lang="en-US" smtClean="0"/>
              <a:t>2/28/2018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BD5C274-34D2-456B-AFBF-AB4B32A5F3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40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636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Clockwise from upper left - FDIC – insures bank deposits</a:t>
            </a:r>
            <a:endParaRPr lang="en-US" baseline="0" dirty="0" smtClean="0"/>
          </a:p>
          <a:p>
            <a:r>
              <a:rPr lang="en-US" baseline="0" dirty="0" smtClean="0"/>
              <a:t>Treasury runs a Terrorism risk insurance program</a:t>
            </a:r>
          </a:p>
          <a:p>
            <a:r>
              <a:rPr lang="en-US" baseline="0" dirty="0" smtClean="0"/>
              <a:t>National Flood Insurance Program extends insurance against floods through private insurers who administer the plans. Losses to date have far exceeded premiums. Premiums are not based on risk.</a:t>
            </a:r>
          </a:p>
          <a:p>
            <a:r>
              <a:rPr lang="en-US" baseline="0" dirty="0" smtClean="0"/>
              <a:t>USDA – insures crops through a variety of insurance plans. They cover combinations of price and yield.</a:t>
            </a:r>
          </a:p>
          <a:p>
            <a:r>
              <a:rPr lang="en-US" baseline="0" dirty="0" smtClean="0"/>
              <a:t>PBGC – Pension benefit guarantee corporation covers single- and multi-employer pensions offered by private employers.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53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IMF’s Fiscal Transparency</a:t>
            </a:r>
            <a:r>
              <a:rPr lang="en-US" baseline="0" dirty="0" smtClean="0"/>
              <a:t> Code calls for 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Fiscal reports should provide a comprehensive overview of the fiscal activities of the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 sector and its sub-sectors, according to international standards.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313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6503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210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Inserted is between FASAB and collaborating</a:t>
            </a:r>
            <a:r>
              <a:rPr lang="en-US" baseline="0" dirty="0" smtClean="0"/>
              <a:t> in first bullet.</a:t>
            </a:r>
            <a:endParaRPr lang="en-US" dirty="0" smtClean="0"/>
          </a:p>
          <a:p>
            <a:r>
              <a:rPr lang="en-US" dirty="0" smtClean="0"/>
              <a:t>Capitalized</a:t>
            </a:r>
            <a:r>
              <a:rPr lang="en-US" baseline="0" dirty="0" smtClean="0"/>
              <a:t> Board in third bullet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673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D5C274-34D2-456B-AFBF-AB4B32A5F34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061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C73B39-CD00-48A3-A382-1ABE3A8DD4D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88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BDD5-5340-4A1F-8A45-DE7D4EFB4598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06084-C719-4A62-BBCF-251A2106DE40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B8F95-2712-4A40-8171-C6B0E90626DF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CBA2C-BB8D-4B8D-889F-2A2C7987B775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81E6E5-1458-43C9-AA72-E14326B41D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424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973C1-D683-492C-A790-7EC6C6B52816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1E05B-88C2-4E62-97EC-B4577FAF6DE6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DC80F0A-92F9-4D3A-BBA5-7053904E22FE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80282-71AB-4CE8-8828-E408256DD5A7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9A9A-0DF3-4F40-AFC6-A011B3999D23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E897C-6341-43E9-9C26-581FF7206853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40E06-1D10-413A-AFBC-B4D9C92BF391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FE3EFAA-C842-4D64-AB76-18483AAD4641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E18F0A9-73CA-4FAD-A561-D602E5BCD81C}" type="datetime1">
              <a:rPr lang="en-US" smtClean="0"/>
              <a:t>2/28/2018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99DAA95-9248-4BFD-B3D0-E02FC2807DF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sab.gov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3710"/>
            <a:ext cx="2847975" cy="168592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pitchFamily="-64" charset="0"/>
                <a:ea typeface="ヒラギノ角ゴ Pro W3" pitchFamily="-64" charset="-128"/>
                <a:cs typeface="ヒラギノ角ゴ Pro W3" pitchFamily="-64" charset="-128"/>
              </a:rPr>
              <a:t>            FASAB Update</a:t>
            </a:r>
            <a:endParaRPr dirty="0">
              <a:latin typeface="Arial" pitchFamily="-64" charset="0"/>
              <a:ea typeface="ヒラギノ角ゴ Pro W3" pitchFamily="-64" charset="-128"/>
              <a:cs typeface="ヒラギノ角ゴ Pro W3" pitchFamily="-64" charset="-128"/>
            </a:endParaRPr>
          </a:p>
        </p:txBody>
      </p:sp>
      <p:sp>
        <p:nvSpPr>
          <p:cNvPr id="8195" name="Subtitle 4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26670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Wendy M. Payne</a:t>
            </a:r>
          </a:p>
          <a:p>
            <a:r>
              <a:rPr lang="en-US" sz="2000" dirty="0" smtClean="0">
                <a:latin typeface="Arial" pitchFamily="-64" charset="0"/>
                <a:ea typeface="ＭＳ Ｐゴシック" pitchFamily="-64" charset="-128"/>
              </a:rPr>
              <a:t>Federal Accounting Standards Advisory Board</a:t>
            </a:r>
          </a:p>
          <a:p>
            <a:endParaRPr lang="en-US" sz="2000" dirty="0" smtClean="0">
              <a:latin typeface="Arial" pitchFamily="-64" charset="0"/>
              <a:ea typeface="ＭＳ Ｐゴシック" pitchFamily="-64" charset="-128"/>
            </a:endParaRPr>
          </a:p>
          <a:p>
            <a:endParaRPr lang="en-US" sz="2000" b="0" dirty="0"/>
          </a:p>
          <a:p>
            <a:r>
              <a:rPr lang="en-US" sz="2000" b="0" dirty="0" smtClean="0"/>
              <a:t>AGA DC Chapter PDT</a:t>
            </a:r>
          </a:p>
          <a:p>
            <a:r>
              <a:rPr lang="en-US" sz="2000" b="0" dirty="0" smtClean="0">
                <a:latin typeface="Arial" pitchFamily="-64" charset="0"/>
                <a:ea typeface="ＭＳ Ｐゴシック" pitchFamily="-64" charset="-128"/>
              </a:rPr>
              <a:t>March 30, 2017</a:t>
            </a:r>
            <a:endParaRPr lang="en-US" sz="2000" dirty="0"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293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risk information gaps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Using the IMF’s Fiscal Transparency Code: Pillar III -Risk Analysis and Management, risk analysis and disclosure principles as a general framework.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Holding roundtables with users of information to identify information they use.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Assessing whether the needed information is (and should be) included in federal financial reports.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Coordinating with the US federal government’s efforts to adopt Enterprise Risk Management (ERM)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798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Challenges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Definition (what risks should be considered – explicit and/or implicit, risks all should be aware of or risks unique to the government)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Measurement 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3600" dirty="0" smtClean="0">
                <a:latin typeface="Arial" pitchFamily="-64" charset="0"/>
                <a:ea typeface="ＭＳ Ｐゴシック" pitchFamily="-64" charset="-128"/>
              </a:rPr>
              <a:t>Overload of information</a:t>
            </a:r>
            <a:endParaRPr lang="en-US" sz="3600" dirty="0"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92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Reporting Model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533401" y="1340528"/>
            <a:ext cx="8153400" cy="4793942"/>
          </a:xfrm>
          <a:prstGeom prst="rect">
            <a:avLst/>
          </a:prstGeom>
        </p:spPr>
        <p:txBody>
          <a:bodyPr vert="horz" lIns="182880" tIns="91440">
            <a:normAutofit fontScale="92500" lnSpcReduction="20000"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US" sz="3200" dirty="0" smtClean="0"/>
              <a:t>Board developing conceptual guidance</a:t>
            </a:r>
          </a:p>
          <a:p>
            <a:endParaRPr lang="en-US" dirty="0" smtClean="0"/>
          </a:p>
          <a:p>
            <a:r>
              <a:rPr lang="en-US" sz="2400" dirty="0" smtClean="0"/>
              <a:t>Concepts intended to</a:t>
            </a:r>
          </a:p>
          <a:p>
            <a:pPr lvl="1"/>
            <a:r>
              <a:rPr lang="en-US" sz="2000" dirty="0" smtClean="0"/>
              <a:t>guide the Board in developing reporting model standards</a:t>
            </a:r>
            <a:r>
              <a:rPr lang="en-US" sz="2000" dirty="0"/>
              <a:t>	</a:t>
            </a:r>
            <a:endParaRPr lang="en-US" sz="2000" dirty="0" smtClean="0"/>
          </a:p>
          <a:p>
            <a:pPr lvl="1"/>
            <a:r>
              <a:rPr lang="en-US" sz="2000" dirty="0"/>
              <a:t>p</a:t>
            </a:r>
            <a:r>
              <a:rPr lang="en-US" sz="2000" dirty="0" smtClean="0"/>
              <a:t>rovide information to help others understand the purposes for financial statements and RSI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Discuss the relationship between financial statements and RSI and other information</a:t>
            </a:r>
            <a:endParaRPr lang="en-US" sz="2400" dirty="0"/>
          </a:p>
          <a:p>
            <a:pPr lvl="1"/>
            <a:r>
              <a:rPr lang="en-US" sz="1900" dirty="0"/>
              <a:t>f</a:t>
            </a:r>
            <a:r>
              <a:rPr lang="en-US" sz="1900" dirty="0" smtClean="0"/>
              <a:t>inancial statements and RSI</a:t>
            </a:r>
          </a:p>
          <a:p>
            <a:pPr lvl="2"/>
            <a:r>
              <a:rPr lang="en-US" sz="1700" dirty="0"/>
              <a:t>b</a:t>
            </a:r>
            <a:r>
              <a:rPr lang="en-US" sz="1700" dirty="0" smtClean="0"/>
              <a:t>ased on common understanding of terms</a:t>
            </a:r>
          </a:p>
          <a:p>
            <a:pPr lvl="2"/>
            <a:r>
              <a:rPr lang="en-US" sz="1700" dirty="0"/>
              <a:t>m</a:t>
            </a:r>
            <a:r>
              <a:rPr lang="en-US" sz="1700" dirty="0" smtClean="0"/>
              <a:t>eets qualitative characteristics</a:t>
            </a:r>
            <a:endParaRPr lang="en-US" sz="1700" dirty="0"/>
          </a:p>
          <a:p>
            <a:pPr lvl="1"/>
            <a:r>
              <a:rPr lang="en-US" sz="1900" dirty="0"/>
              <a:t>other information</a:t>
            </a:r>
          </a:p>
          <a:p>
            <a:pPr lvl="2"/>
            <a:r>
              <a:rPr lang="en-US" sz="1800" dirty="0" smtClean="0"/>
              <a:t>contribute to reporting objectives</a:t>
            </a:r>
          </a:p>
          <a:p>
            <a:pPr lvl="2"/>
            <a:r>
              <a:rPr lang="en-US" sz="1800" dirty="0" smtClean="0"/>
              <a:t>may accompany or provided in financial statements and RSI </a:t>
            </a:r>
          </a:p>
          <a:p>
            <a:pPr lvl="2"/>
            <a:r>
              <a:rPr lang="en-US" sz="1800" dirty="0"/>
              <a:t>m</a:t>
            </a:r>
            <a:r>
              <a:rPr lang="en-US" sz="1800" dirty="0" smtClean="0"/>
              <a:t>ay have limitations , e.g. not exposed to the same level of internal controls as financial statements and RSI 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848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500" dirty="0">
                <a:solidFill>
                  <a:prstClr val="black"/>
                </a:solidFill>
              </a:rPr>
              <a:t>Board developing conceptual guidance</a:t>
            </a:r>
          </a:p>
          <a:p>
            <a:pPr lvl="1"/>
            <a:endParaRPr lang="en-US" sz="1900" dirty="0"/>
          </a:p>
          <a:p>
            <a:r>
              <a:rPr lang="en-US" sz="2600" dirty="0"/>
              <a:t>Distinguish </a:t>
            </a:r>
            <a:r>
              <a:rPr lang="en-US" sz="2600" dirty="0" smtClean="0"/>
              <a:t>between information required </a:t>
            </a:r>
            <a:r>
              <a:rPr lang="en-US" sz="2600" dirty="0"/>
              <a:t>for</a:t>
            </a:r>
          </a:p>
          <a:p>
            <a:pPr lvl="1"/>
            <a:r>
              <a:rPr lang="en-US" sz="2100" dirty="0"/>
              <a:t>t</a:t>
            </a:r>
            <a:r>
              <a:rPr lang="en-US" sz="2100" dirty="0" smtClean="0"/>
              <a:t>he government-wide </a:t>
            </a:r>
            <a:r>
              <a:rPr lang="en-US" sz="2100" dirty="0"/>
              <a:t>reporting entity</a:t>
            </a:r>
          </a:p>
          <a:p>
            <a:pPr lvl="2"/>
            <a:r>
              <a:rPr lang="en-US" sz="2100" dirty="0"/>
              <a:t>power to tax</a:t>
            </a:r>
          </a:p>
          <a:p>
            <a:pPr lvl="2"/>
            <a:r>
              <a:rPr lang="en-US" sz="2100" dirty="0"/>
              <a:t>charge fees</a:t>
            </a:r>
          </a:p>
          <a:p>
            <a:pPr lvl="2"/>
            <a:r>
              <a:rPr lang="en-US" sz="2100" dirty="0"/>
              <a:t>b</a:t>
            </a:r>
            <a:r>
              <a:rPr lang="en-US" sz="2100" dirty="0" smtClean="0"/>
              <a:t>orrow</a:t>
            </a:r>
            <a:endParaRPr lang="en-US" sz="2100" dirty="0"/>
          </a:p>
          <a:p>
            <a:pPr lvl="1"/>
            <a:r>
              <a:rPr lang="en-US" sz="1900" dirty="0" smtClean="0"/>
              <a:t>component </a:t>
            </a:r>
            <a:r>
              <a:rPr lang="en-US" sz="1900" dirty="0"/>
              <a:t>reporting entities</a:t>
            </a:r>
          </a:p>
          <a:p>
            <a:pPr lvl="2"/>
            <a:r>
              <a:rPr lang="en-US" dirty="0"/>
              <a:t>authority through appropriations</a:t>
            </a:r>
          </a:p>
          <a:p>
            <a:pPr lvl="2"/>
            <a:r>
              <a:rPr lang="en-US" dirty="0"/>
              <a:t>diverse missions and activities</a:t>
            </a:r>
          </a:p>
          <a:p>
            <a:pPr marL="274320" lvl="1" indent="0">
              <a:buNone/>
            </a:pPr>
            <a:endParaRPr lang="en-US" sz="1900" dirty="0" smtClean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98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200" dirty="0">
                <a:solidFill>
                  <a:prstClr val="black"/>
                </a:solidFill>
              </a:rPr>
              <a:t>Board developing conceptual </a:t>
            </a:r>
            <a:r>
              <a:rPr lang="en-US" sz="3200" dirty="0" smtClean="0">
                <a:solidFill>
                  <a:prstClr val="black"/>
                </a:solidFill>
              </a:rPr>
              <a:t>guidance</a:t>
            </a:r>
            <a:endParaRPr lang="en-US" sz="3200" dirty="0">
              <a:solidFill>
                <a:prstClr val="black"/>
              </a:solidFill>
            </a:endParaRPr>
          </a:p>
          <a:p>
            <a:r>
              <a:rPr lang="en-US" sz="2400" dirty="0"/>
              <a:t>Reporting concepts regarding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component budgetary information</a:t>
            </a:r>
          </a:p>
          <a:p>
            <a:pPr lvl="1"/>
            <a:r>
              <a:rPr lang="en-US" dirty="0" smtClean="0"/>
              <a:t>information that should be provided by the government-wide reporting entity</a:t>
            </a:r>
          </a:p>
          <a:p>
            <a:pPr lvl="1"/>
            <a:r>
              <a:rPr lang="en-US" dirty="0" smtClean="0"/>
              <a:t>information that should be provided by component reporting entities</a:t>
            </a:r>
          </a:p>
          <a:p>
            <a:pPr lvl="1"/>
            <a:r>
              <a:rPr lang="en-US" dirty="0" smtClean="0"/>
              <a:t>disaggregation of information </a:t>
            </a:r>
          </a:p>
          <a:p>
            <a:pPr lvl="1"/>
            <a:r>
              <a:rPr lang="en-US" dirty="0" smtClean="0"/>
              <a:t>performance results</a:t>
            </a:r>
            <a:endParaRPr lang="en-US" dirty="0"/>
          </a:p>
          <a:p>
            <a:pPr lvl="1"/>
            <a:r>
              <a:rPr lang="en-US" dirty="0"/>
              <a:t>summary </a:t>
            </a:r>
            <a:r>
              <a:rPr lang="en-US" dirty="0" smtClean="0"/>
              <a:t>level information </a:t>
            </a:r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89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dirty="0"/>
              <a:t>Reporting Model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4343400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3200" dirty="0" smtClean="0">
                <a:solidFill>
                  <a:prstClr val="black"/>
                </a:solidFill>
              </a:rPr>
              <a:t>Potential impact on standards</a:t>
            </a:r>
            <a:endParaRPr lang="en-US" sz="3200" dirty="0">
              <a:solidFill>
                <a:prstClr val="black"/>
              </a:solidFill>
            </a:endParaRPr>
          </a:p>
          <a:p>
            <a:r>
              <a:rPr lang="en-US" sz="2400" dirty="0" smtClean="0"/>
              <a:t>Guidance </a:t>
            </a:r>
            <a:r>
              <a:rPr lang="en-US" sz="2400" dirty="0"/>
              <a:t>regarding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resentation of component </a:t>
            </a:r>
            <a:r>
              <a:rPr lang="en-US" dirty="0"/>
              <a:t>budgetary information</a:t>
            </a:r>
          </a:p>
          <a:p>
            <a:pPr lvl="1"/>
            <a:r>
              <a:rPr lang="en-US" dirty="0" smtClean="0"/>
              <a:t>disaggregating and classifying information</a:t>
            </a:r>
            <a:endParaRPr lang="en-US" dirty="0"/>
          </a:p>
          <a:p>
            <a:pPr lvl="1"/>
            <a:r>
              <a:rPr lang="en-US" dirty="0"/>
              <a:t>t</a:t>
            </a:r>
            <a:r>
              <a:rPr lang="en-US" dirty="0" smtClean="0"/>
              <a:t>he presentation of multiple periods of information</a:t>
            </a:r>
          </a:p>
          <a:p>
            <a:pPr lvl="1"/>
            <a:r>
              <a:rPr lang="en-US" dirty="0" smtClean="0"/>
              <a:t>relating financial and non-financial performance information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ummary level reporting   </a:t>
            </a:r>
            <a:endParaRPr lang="en-US" dirty="0"/>
          </a:p>
          <a:p>
            <a:pPr lvl="1"/>
            <a:endParaRPr lang="en-US" dirty="0"/>
          </a:p>
          <a:p>
            <a:pPr marL="27432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2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ＭＳ Ｐゴシック" pitchFamily="-64" charset="-128"/>
              </a:rPr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3200" dirty="0"/>
              <a:t>FASAB </a:t>
            </a:r>
            <a:r>
              <a:rPr lang="en-US" sz="3200" dirty="0" smtClean="0"/>
              <a:t>collaborated </a:t>
            </a:r>
            <a:r>
              <a:rPr lang="en-US" sz="3200" dirty="0"/>
              <a:t>with GASB to develop standards for governmental </a:t>
            </a:r>
            <a:r>
              <a:rPr lang="en-US" sz="3200" dirty="0" smtClean="0"/>
              <a:t>organizations.</a:t>
            </a:r>
          </a:p>
          <a:p>
            <a:pPr>
              <a:spcAft>
                <a:spcPts val="600"/>
              </a:spcAft>
            </a:pPr>
            <a:r>
              <a:rPr lang="en-US" sz="3200" dirty="0" smtClean="0"/>
              <a:t>Lease proposal issued late last year and comments received. </a:t>
            </a:r>
          </a:p>
          <a:p>
            <a:pPr>
              <a:spcAft>
                <a:spcPts val="600"/>
              </a:spcAft>
            </a:pPr>
            <a:r>
              <a:rPr lang="en-US" sz="3200" dirty="0" smtClean="0"/>
              <a:t>Board is deliberating on comments.</a:t>
            </a:r>
          </a:p>
        </p:txBody>
      </p:sp>
    </p:spTree>
    <p:extLst>
      <p:ext uri="{BB962C8B-B14F-4D97-AF65-F5344CB8AC3E}">
        <p14:creationId xmlns:p14="http://schemas.microsoft.com/office/powerpoint/2010/main" val="186051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ea typeface="ＭＳ Ｐゴシック" pitchFamily="-64" charset="-128"/>
              </a:rPr>
              <a:t>Leases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3200" dirty="0" smtClean="0"/>
              <a:t>Proposal is to </a:t>
            </a:r>
            <a:r>
              <a:rPr lang="en-US" sz="3200" dirty="0"/>
              <a:t>establish a single model (with exceptions for short-term </a:t>
            </a:r>
            <a:r>
              <a:rPr lang="en-US" sz="3200" dirty="0" smtClean="0"/>
              <a:t>arrangements – 24 months for federal).</a:t>
            </a:r>
            <a:endParaRPr lang="en-US" sz="3200" dirty="0"/>
          </a:p>
          <a:p>
            <a:pPr lvl="1">
              <a:spcAft>
                <a:spcPts val="600"/>
              </a:spcAft>
            </a:pPr>
            <a:r>
              <a:rPr lang="en-US" sz="2400" dirty="0"/>
              <a:t>Leases create assets consisting of the “right to use” a resource.</a:t>
            </a:r>
          </a:p>
          <a:p>
            <a:pPr lvl="1">
              <a:spcAft>
                <a:spcPts val="600"/>
              </a:spcAft>
            </a:pPr>
            <a:r>
              <a:rPr lang="en-US" sz="2400" dirty="0"/>
              <a:t>Leases create liabilities consisting of the obligation to pay for the resource.</a:t>
            </a:r>
          </a:p>
          <a:p>
            <a:pPr>
              <a:spcAft>
                <a:spcPts val="600"/>
              </a:spcAft>
            </a:pPr>
            <a:r>
              <a:rPr lang="en-US" sz="3200" dirty="0" smtClean="0"/>
              <a:t>Treatment should help identify the </a:t>
            </a:r>
            <a:r>
              <a:rPr lang="en-US" sz="3200" dirty="0"/>
              <a:t>interest cost associated with leases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81165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Leases-Intragovernmental Exceptions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Leases between two consolidation entities (as defined in SFFAS 47) would be expensed by lessor when due and payable.</a:t>
            </a:r>
          </a:p>
          <a:p>
            <a:r>
              <a:rPr lang="en-US" sz="3200" dirty="0" smtClean="0"/>
              <a:t>Minimal disclosure requirements.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6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183563" cy="418782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3600" dirty="0" smtClean="0"/>
              <a:t>Areas under Deliberation</a:t>
            </a:r>
            <a:endParaRPr lang="en-US" dirty="0" smtClean="0"/>
          </a:p>
          <a:p>
            <a:pPr marL="0" indent="0" algn="ctr">
              <a:buNone/>
            </a:pPr>
            <a:endParaRPr lang="en-US" sz="2600" dirty="0" smtClean="0"/>
          </a:p>
          <a:p>
            <a:r>
              <a:rPr lang="en-US" sz="3000" dirty="0" smtClean="0"/>
              <a:t>Clarify the nature of “right to use”</a:t>
            </a:r>
          </a:p>
          <a:p>
            <a:endParaRPr lang="en-US" sz="3000" dirty="0" smtClean="0"/>
          </a:p>
          <a:p>
            <a:r>
              <a:rPr lang="en-US" sz="3000" dirty="0" smtClean="0"/>
              <a:t>Weighing benefit vs cost</a:t>
            </a:r>
          </a:p>
          <a:p>
            <a:endParaRPr lang="en-US" sz="3000" dirty="0" smtClean="0"/>
          </a:p>
          <a:p>
            <a:r>
              <a:rPr lang="en-US" sz="3000" dirty="0" smtClean="0"/>
              <a:t>Need for implementation guidance</a:t>
            </a:r>
          </a:p>
          <a:p>
            <a:endParaRPr lang="en-US" sz="3000" dirty="0" smtClean="0"/>
          </a:p>
          <a:p>
            <a:r>
              <a:rPr lang="en-US" sz="3000" dirty="0" smtClean="0"/>
              <a:t>Implementation date</a:t>
            </a:r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/>
          <a:lstStyle/>
          <a:p>
            <a:r>
              <a:rPr lang="en-US" dirty="0" smtClean="0"/>
              <a:t>Leases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5538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Disclaimer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5594" y="1561730"/>
            <a:ext cx="8503920" cy="4572000"/>
          </a:xfrm>
        </p:spPr>
        <p:txBody>
          <a:bodyPr/>
          <a:lstStyle/>
          <a:p>
            <a:r>
              <a:rPr lang="en-US" dirty="0" smtClean="0"/>
              <a:t>Views expressed are those of the speaker.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and Accrual Reconciliation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/>
              <a:t>Project Goal</a:t>
            </a:r>
            <a:r>
              <a:rPr lang="en-US" dirty="0" smtClean="0"/>
              <a:t>: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>
                <a:solidFill>
                  <a:schemeClr val="tx1"/>
                </a:solidFill>
              </a:rPr>
              <a:t>Improve the component reporting entity’s budgetary and net cost reconciliation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>
                <a:solidFill>
                  <a:schemeClr val="tx1"/>
                </a:solidFill>
              </a:rPr>
              <a:t>Support the Government-Wide Accounting (GWA) reconciliation </a:t>
            </a:r>
            <a:endParaRPr lang="en-US" sz="2400" dirty="0" smtClean="0">
              <a:solidFill>
                <a:schemeClr val="tx1"/>
              </a:solidFill>
            </a:endParaRPr>
          </a:p>
          <a:p>
            <a:pPr marL="347472" lvl="1" indent="0">
              <a:spcBef>
                <a:spcPts val="250"/>
              </a:spcBef>
              <a:buClr>
                <a:schemeClr val="accent1"/>
              </a:buClr>
              <a:buSzPct val="100000"/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274320" lvl="1"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3000" dirty="0" smtClean="0">
                <a:solidFill>
                  <a:schemeClr val="tx1"/>
                </a:solidFill>
              </a:rPr>
              <a:t>Proposal:</a:t>
            </a:r>
            <a:endParaRPr lang="en-US" sz="3000" dirty="0">
              <a:solidFill>
                <a:schemeClr val="tx1"/>
              </a:solidFill>
            </a:endParaRP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Reconcile net outlays and net cost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Option to present as a financial statement or as a note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Include narrative and information on noncash outlays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r>
              <a:rPr lang="en-US" sz="2400" dirty="0" smtClean="0">
                <a:solidFill>
                  <a:schemeClr val="tx1"/>
                </a:solidFill>
              </a:rPr>
              <a:t>Effective in FY2018 with restatement of prior period </a:t>
            </a:r>
          </a:p>
          <a:p>
            <a:pPr lvl="1" indent="-201168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</a:pPr>
            <a:endParaRPr lang="en-US" sz="2400" dirty="0" smtClean="0">
              <a:solidFill>
                <a:schemeClr val="tx1"/>
              </a:solidFill>
            </a:endParaRPr>
          </a:p>
          <a:p>
            <a:pPr indent="-201168">
              <a:spcBef>
                <a:spcPts val="250"/>
              </a:spcBef>
              <a:buSzPct val="100000"/>
              <a:buFont typeface="Verdana"/>
              <a:buChar char="◦"/>
            </a:pPr>
            <a:r>
              <a:rPr lang="en-US" sz="2900" dirty="0" smtClean="0"/>
              <a:t>Comments received and being deliberated in April</a:t>
            </a:r>
            <a:endParaRPr lang="en-US" sz="2900" dirty="0" smtClean="0">
              <a:solidFill>
                <a:schemeClr val="tx1"/>
              </a:solidFill>
            </a:endParaRPr>
          </a:p>
          <a:p>
            <a:pPr marL="0" lvl="1" indent="0">
              <a:buClr>
                <a:schemeClr val="accent1"/>
              </a:buClr>
              <a:buSzPct val="85000"/>
              <a:buNone/>
            </a:pPr>
            <a:endParaRPr lang="en-US" sz="3000" dirty="0">
              <a:solidFill>
                <a:schemeClr val="tx1"/>
              </a:solidFill>
            </a:endParaRPr>
          </a:p>
          <a:p>
            <a:pPr lvl="1"/>
            <a:endParaRPr lang="en-US" sz="1700" dirty="0" smtClean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  <a:p>
            <a:pPr lvl="1"/>
            <a:endParaRPr lang="en-US" sz="1700" dirty="0" smtClean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  <a:p>
            <a:pPr lvl="1"/>
            <a:endParaRPr lang="en-US" sz="1700" dirty="0">
              <a:solidFill>
                <a:schemeClr val="tx1"/>
              </a:solidFill>
              <a:latin typeface="Arial" pitchFamily="-64" charset="0"/>
              <a:ea typeface="ＭＳ Ｐゴシック" pitchFamily="-6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427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Undertaken as a result of SFFAS 50 on Opening Balances</a:t>
            </a:r>
          </a:p>
          <a:p>
            <a:pPr lvl="1"/>
            <a:r>
              <a:rPr lang="en-US" dirty="0" smtClean="0"/>
              <a:t>Land reporting is not comparable (or complete)</a:t>
            </a:r>
          </a:p>
          <a:p>
            <a:pPr lvl="1"/>
            <a:r>
              <a:rPr lang="en-US" dirty="0" smtClean="0"/>
              <a:t>Most useful information is parcel specific</a:t>
            </a:r>
          </a:p>
          <a:p>
            <a:pPr lvl="1"/>
            <a:r>
              <a:rPr lang="en-US" dirty="0" smtClean="0"/>
              <a:t>Weighing use of nonfinancial information</a:t>
            </a:r>
          </a:p>
          <a:p>
            <a:r>
              <a:rPr lang="en-US" dirty="0" smtClean="0"/>
              <a:t>Hope for a proposal this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82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Annual Input on Board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Conducted a survey in late 2016</a:t>
            </a:r>
          </a:p>
          <a:p>
            <a:r>
              <a:rPr lang="en-US" dirty="0" smtClean="0"/>
              <a:t>Planning for an improved survey in 2017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Your opportunity to provide input!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87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Contact Information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Wendy Payne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paynew@fasab.gov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202.512.7350</a:t>
            </a:r>
          </a:p>
          <a:p>
            <a:pPr marL="0" indent="0" algn="ctr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www.fasab.gov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85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Overview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75594" y="1561730"/>
            <a:ext cx="8503920" cy="4572000"/>
          </a:xfrm>
        </p:spPr>
        <p:txBody>
          <a:bodyPr/>
          <a:lstStyle/>
          <a:p>
            <a:r>
              <a:rPr lang="en-US" dirty="0" smtClean="0"/>
              <a:t>Recently Completed:</a:t>
            </a:r>
          </a:p>
          <a:p>
            <a:pPr lvl="1"/>
            <a:r>
              <a:rPr lang="en-US" dirty="0" smtClean="0"/>
              <a:t>Tax Expenditures</a:t>
            </a:r>
          </a:p>
          <a:p>
            <a:pPr lvl="1"/>
            <a:r>
              <a:rPr lang="en-US" dirty="0" smtClean="0"/>
              <a:t>Opening Balances</a:t>
            </a:r>
          </a:p>
          <a:p>
            <a:pPr lvl="1"/>
            <a:r>
              <a:rPr lang="en-US" dirty="0" smtClean="0"/>
              <a:t>Insurance Programs</a:t>
            </a:r>
          </a:p>
          <a:p>
            <a:r>
              <a:rPr lang="en-US" dirty="0" smtClean="0"/>
              <a:t>Risks Assumed</a:t>
            </a:r>
          </a:p>
          <a:p>
            <a:r>
              <a:rPr lang="en-US" dirty="0" smtClean="0"/>
              <a:t>Reporting Model</a:t>
            </a:r>
          </a:p>
          <a:p>
            <a:r>
              <a:rPr lang="en-US" dirty="0" smtClean="0"/>
              <a:t>Leases</a:t>
            </a:r>
          </a:p>
          <a:p>
            <a:r>
              <a:rPr lang="en-US" dirty="0" smtClean="0"/>
              <a:t>Budget and Accrual Reconciliation</a:t>
            </a:r>
          </a:p>
          <a:p>
            <a:r>
              <a:rPr lang="en-US" dirty="0" smtClean="0"/>
              <a:t>Land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95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Recently Completed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Opening Balances – for “first-time” adopters (</a:t>
            </a:r>
            <a:r>
              <a:rPr lang="en-US" sz="2000" dirty="0" smtClean="0"/>
              <a:t>SFFAS 50)</a:t>
            </a:r>
            <a:endParaRPr lang="en-US" sz="2400" dirty="0" smtClean="0"/>
          </a:p>
          <a:p>
            <a:pPr lvl="1"/>
            <a:r>
              <a:rPr lang="en-US" dirty="0" smtClean="0"/>
              <a:t>Flexibility afforded</a:t>
            </a:r>
          </a:p>
          <a:p>
            <a:pPr lvl="1"/>
            <a:r>
              <a:rPr lang="en-US" dirty="0" smtClean="0"/>
              <a:t>Working on implementation guidance</a:t>
            </a:r>
          </a:p>
          <a:p>
            <a:r>
              <a:rPr lang="en-US" sz="2400" dirty="0"/>
              <a:t>Insurance Programs (SFFAS 51)</a:t>
            </a:r>
          </a:p>
          <a:p>
            <a:pPr lvl="1"/>
            <a:r>
              <a:rPr lang="en-US" dirty="0" smtClean="0"/>
              <a:t>Strengthens definitions, measurement and recognition</a:t>
            </a:r>
          </a:p>
          <a:p>
            <a:pPr lvl="1"/>
            <a:r>
              <a:rPr lang="en-US" dirty="0" smtClean="0"/>
              <a:t>Streamlines disclosures</a:t>
            </a:r>
          </a:p>
          <a:p>
            <a:r>
              <a:rPr lang="en-US" sz="2400" dirty="0"/>
              <a:t>Tax Expenditures (SFFAS 52)</a:t>
            </a:r>
          </a:p>
          <a:p>
            <a:pPr lvl="1"/>
            <a:r>
              <a:rPr lang="en-US" dirty="0"/>
              <a:t>Creates awareness and understanding</a:t>
            </a:r>
          </a:p>
          <a:p>
            <a:pPr lvl="1"/>
            <a:r>
              <a:rPr lang="en-US" dirty="0"/>
              <a:t>Points to more comprehensive information </a:t>
            </a:r>
          </a:p>
          <a:p>
            <a:pPr lvl="1"/>
            <a:r>
              <a:rPr lang="en-US" dirty="0"/>
              <a:t>Expect issuance in May 2017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767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Risk Assumed Overview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800" dirty="0">
                <a:latin typeface="Arial" pitchFamily="-64" charset="0"/>
                <a:ea typeface="ＭＳ Ｐゴシック" pitchFamily="-64" charset="-128"/>
              </a:rPr>
              <a:t> </a:t>
            </a: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What are risks assumed?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Why do they matter?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 Challenges and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400" dirty="0" smtClean="0">
                <a:latin typeface="Arial" pitchFamily="-64" charset="0"/>
                <a:ea typeface="ＭＳ Ｐゴシック" pitchFamily="-64" charset="-128"/>
              </a:rPr>
              <a:t>options for reporting?</a:t>
            </a:r>
          </a:p>
          <a:p>
            <a:endParaRPr lang="en-US" sz="4800" dirty="0" smtClean="0">
              <a:latin typeface="Arial" pitchFamily="-64" charset="0"/>
              <a:ea typeface="ＭＳ Ｐゴシック" pitchFamily="-64" charset="-128"/>
            </a:endParaRPr>
          </a:p>
        </p:txBody>
      </p:sp>
      <p:pic>
        <p:nvPicPr>
          <p:cNvPr id="1027" name="Picture 3" descr="C:\Users\paynew\AppData\Local\Microsoft\Windows\Temporary Internet Files\Content.IE5\IXH0OI7N\shutterstock_5045019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971800"/>
            <a:ext cx="2598277" cy="3399218"/>
          </a:xfrm>
          <a:prstGeom prst="rect">
            <a:avLst/>
          </a:prstGeom>
          <a:noFill/>
          <a:effectLst>
            <a:glow rad="228600">
              <a:schemeClr val="tx1"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9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a typeface="ＭＳ Ｐゴシック" pitchFamily="-64" charset="-128"/>
              </a:rPr>
              <a:t>What Are Risks Assumed?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752" y="1527048"/>
            <a:ext cx="8503920" cy="4949952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Earlier definition -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Risk assumed is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..the risk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inherent in the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insurance or guarantee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coverage in force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 (SFFAS 5, par. 105)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Limited to insurance and guarantees.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 provided about “expected losses” in the future but those losses were not recognized.</a:t>
            </a:r>
          </a:p>
        </p:txBody>
      </p:sp>
    </p:spTree>
    <p:extLst>
      <p:ext uri="{BB962C8B-B14F-4D97-AF65-F5344CB8AC3E}">
        <p14:creationId xmlns:p14="http://schemas.microsoft.com/office/powerpoint/2010/main" val="19417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>
                <a:ea typeface="ＭＳ Ｐゴシック" pitchFamily="-64" charset="-128"/>
              </a:rPr>
              <a:t>Examples</a:t>
            </a:r>
            <a:endParaRPr lang="en-US" sz="4400" b="1" dirty="0"/>
          </a:p>
        </p:txBody>
      </p:sp>
      <p:pic>
        <p:nvPicPr>
          <p:cNvPr id="1026" name="Picture 2" descr="C:\Users\paynew\AppData\Local\Microsoft\Windows\Temporary Internet Files\Content.IE5\GVKQHN2Y\NationalFloddInsurance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600200"/>
            <a:ext cx="1428750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paynew\AppData\Local\Microsoft\Windows\Temporary Internet Files\Content.IE5\0P7BP5EV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paynew\AppData\Local\Microsoft\Windows\Temporary Internet Files\Content.IE5\XCQM22XA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aynew\AppData\Local\Microsoft\Windows\Temporary Internet Files\Content.IE5\5XN2M2O9\blockpage[1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paynew\AppData\Local\Microsoft\Windows\Temporary Internet Files\Content.IE5\GVKQHN2Y\blockpage[1].gif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219" y="3808412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paynew\AppData\Local\Microsoft\Windows\Temporary Internet Files\Content.IE5\0P7BP5EV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388" y="3776663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paynew\AppData\Local\Microsoft\Windows\Temporary Internet Files\Content.IE5\5XN2M2O9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paynew\AppData\Local\Microsoft\Windows\Temporary Internet Files\Content.IE5\GVKQHN2Y\blockpage[2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paynew\AppData\Local\Microsoft\Windows\Temporary Internet Files\Content.IE5\GVKQHN2Y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paynew\AppData\Local\Microsoft\Windows\Temporary Internet Files\Content.IE5\0P7BP5EV\blockpage[3]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3424237"/>
            <a:ext cx="19050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paynew\AppData\Local\Microsoft\Windows\Temporary Internet Files\Content.IE5\XCQM22XA\img_homecallout_13[1]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2284788" cy="128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paynew\AppData\Local\Microsoft\Windows\Temporary Internet Files\Content.IE5\GVKQHN2Y\ht_pbgc_deficit_090520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624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paynew\AppData\Local\Microsoft\Windows\Temporary Internet Files\Content.IE5\5XN2M2O9\usda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3871382"/>
            <a:ext cx="2072217" cy="207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paynew\AppData\Local\Microsoft\Windows\Temporary Internet Files\Content.IE5\XCQM22XA\terrorism-logo[1]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462656"/>
            <a:ext cx="2038350" cy="140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85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500728" cy="48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Transparency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Considering how uncertainty might affect outcomes is important to understanding financial position and performance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Completeness </a:t>
            </a:r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3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Need to aggregate information that helps users weigh risks assumed by the central government as a whole. </a:t>
            </a:r>
            <a:endParaRPr lang="en-U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670560"/>
          </a:xfrm>
        </p:spPr>
        <p:txBody>
          <a:bodyPr>
            <a:noAutofit/>
          </a:bodyPr>
          <a:lstStyle/>
          <a:p>
            <a:r>
              <a:rPr lang="en-US" sz="4000" b="1" dirty="0"/>
              <a:t>Why It </a:t>
            </a:r>
            <a:r>
              <a:rPr lang="en-US" sz="4000" b="1" dirty="0" smtClean="0"/>
              <a:t>Matters</a:t>
            </a:r>
            <a:endParaRPr lang="en-US" sz="4000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296" y="289560"/>
            <a:ext cx="1691640" cy="16916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0215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447800"/>
            <a:ext cx="8610600" cy="4664075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spcBef>
                <a:spcPts val="1200"/>
              </a:spcBef>
              <a:spcAft>
                <a:spcPts val="1200"/>
              </a:spcAft>
              <a:buNone/>
            </a:pPr>
            <a:endParaRPr lang="en-US" sz="2600" dirty="0" smtClean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Operating Performance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cost of government actions and how costs are financed may be affected by risks and may create risks.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may be assumed without immediately affecting the   budget. Risk may accumulate over time.</a:t>
            </a:r>
            <a:r>
              <a:rPr lang="en-US" sz="4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5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Stewardship</a:t>
            </a:r>
            <a:r>
              <a:rPr lang="en-US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 – how future budgetary resources will be affected.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4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Risk should be considered in assessing whether future budgetary resources are likely to be sufficient to sustain public services.</a:t>
            </a:r>
          </a:p>
          <a:p>
            <a:endParaRPr lang="en-US" sz="30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8600" y="457200"/>
            <a:ext cx="8641080" cy="670560"/>
          </a:xfrm>
        </p:spPr>
        <p:txBody>
          <a:bodyPr anchor="ctr">
            <a:noAutofit/>
          </a:bodyPr>
          <a:lstStyle/>
          <a:p>
            <a:r>
              <a:rPr lang="en-US" sz="3200" b="1" dirty="0" smtClean="0"/>
              <a:t>Does it Help Meet Reporting Objectives?</a:t>
            </a:r>
            <a:endParaRPr lang="en-US" sz="1800" b="1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65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790</TotalTime>
  <Words>931</Words>
  <Application>Microsoft Office PowerPoint</Application>
  <PresentationFormat>On-screen Show (4:3)</PresentationFormat>
  <Paragraphs>179</Paragraphs>
  <Slides>23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Civic</vt:lpstr>
      <vt:lpstr>            FASAB Update</vt:lpstr>
      <vt:lpstr>Disclaimer</vt:lpstr>
      <vt:lpstr>Overview</vt:lpstr>
      <vt:lpstr>Recently Completed</vt:lpstr>
      <vt:lpstr>Risk Assumed Overview</vt:lpstr>
      <vt:lpstr>What Are Risks Assumed?</vt:lpstr>
      <vt:lpstr>Examples</vt:lpstr>
      <vt:lpstr>Why It Matters</vt:lpstr>
      <vt:lpstr>Does it Help Meet Reporting Objectives?</vt:lpstr>
      <vt:lpstr>Next Steps</vt:lpstr>
      <vt:lpstr>Challenges</vt:lpstr>
      <vt:lpstr>Reporting Model</vt:lpstr>
      <vt:lpstr>Reporting Model</vt:lpstr>
      <vt:lpstr>Reporting Model</vt:lpstr>
      <vt:lpstr>Reporting Model</vt:lpstr>
      <vt:lpstr>Leases</vt:lpstr>
      <vt:lpstr>Leases</vt:lpstr>
      <vt:lpstr>Leases-Intragovernmental Exceptions</vt:lpstr>
      <vt:lpstr>Leases</vt:lpstr>
      <vt:lpstr>Budget and Accrual Reconciliation</vt:lpstr>
      <vt:lpstr>Land</vt:lpstr>
      <vt:lpstr>Annual Input on Board Agenda</vt:lpstr>
      <vt:lpstr>Contact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Wendy M Payne</dc:creator>
  <cp:lastModifiedBy>Wendy Payne</cp:lastModifiedBy>
  <cp:revision>52</cp:revision>
  <cp:lastPrinted>2017-03-29T19:56:50Z</cp:lastPrinted>
  <dcterms:created xsi:type="dcterms:W3CDTF">2015-12-04T16:36:34Z</dcterms:created>
  <dcterms:modified xsi:type="dcterms:W3CDTF">2018-02-28T15:29:23Z</dcterms:modified>
</cp:coreProperties>
</file>