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7" r:id="rId2"/>
    <p:sldId id="271" r:id="rId3"/>
    <p:sldId id="259" r:id="rId4"/>
    <p:sldId id="260" r:id="rId5"/>
    <p:sldId id="261" r:id="rId6"/>
    <p:sldId id="278" r:id="rId7"/>
    <p:sldId id="262" r:id="rId8"/>
    <p:sldId id="285" r:id="rId9"/>
    <p:sldId id="289" r:id="rId10"/>
    <p:sldId id="263" r:id="rId11"/>
    <p:sldId id="286" r:id="rId12"/>
    <p:sldId id="288" r:id="rId13"/>
    <p:sldId id="287" r:id="rId14"/>
    <p:sldId id="264" r:id="rId15"/>
    <p:sldId id="265" r:id="rId16"/>
    <p:sldId id="266" r:id="rId17"/>
    <p:sldId id="277" r:id="rId18"/>
    <p:sldId id="282"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952" autoAdjust="0"/>
  </p:normalViewPr>
  <p:slideViewPr>
    <p:cSldViewPr>
      <p:cViewPr varScale="1">
        <p:scale>
          <a:sx n="88" d="100"/>
          <a:sy n="88" d="100"/>
        </p:scale>
        <p:origin x="-654" y="-96"/>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9"/>
    </mc:Choice>
    <mc:Fallback>
      <c:style val="29"/>
    </mc:Fallback>
  </mc:AlternateContent>
  <c:chart>
    <c:title>
      <c:tx>
        <c:rich>
          <a:bodyPr/>
          <a:lstStyle/>
          <a:p>
            <a:pPr>
              <a:defRPr/>
            </a:pPr>
            <a:r>
              <a:rPr lang="en-US"/>
              <a:t>Largest Tax Expenditures - Fiscal Year 2016</a:t>
            </a:r>
          </a:p>
          <a:p>
            <a:pPr>
              <a:defRPr/>
            </a:pPr>
            <a:r>
              <a:rPr lang="en-US" i="1"/>
              <a:t>Billions of Dollars</a:t>
            </a:r>
          </a:p>
        </c:rich>
      </c:tx>
      <c:layout/>
      <c:overlay val="0"/>
    </c:title>
    <c:autoTitleDeleted val="0"/>
    <c:plotArea>
      <c:layout/>
      <c:barChart>
        <c:barDir val="col"/>
        <c:grouping val="clustered"/>
        <c:varyColors val="0"/>
        <c:ser>
          <c:idx val="0"/>
          <c:order val="0"/>
          <c:invertIfNegative val="0"/>
          <c:cat>
            <c:strRef>
              <c:f>Sheet1!$A$1:$A$9</c:f>
              <c:strCache>
                <c:ptCount val="9"/>
                <c:pt idx="0">
                  <c:v>Exclusion - health insurance</c:v>
                </c:pt>
                <c:pt idx="1">
                  <c:v>Reduced capital gains tax rates</c:v>
                </c:pt>
                <c:pt idx="2">
                  <c:v>Deferral of income from controlled foreign corp</c:v>
                </c:pt>
                <c:pt idx="3">
                  <c:v>Defined benefit employer plans</c:v>
                </c:pt>
                <c:pt idx="4">
                  <c:v>Defined contribution pension plans</c:v>
                </c:pt>
                <c:pt idx="5">
                  <c:v>Deductibility of mortgage interest </c:v>
                </c:pt>
                <c:pt idx="6">
                  <c:v>Step-up basis of capital gains at death </c:v>
                </c:pt>
                <c:pt idx="7">
                  <c:v>Deductibility of State and local taxes</c:v>
                </c:pt>
                <c:pt idx="8">
                  <c:v>Deductibility of charitable contributions</c:v>
                </c:pt>
              </c:strCache>
            </c:strRef>
          </c:cat>
          <c:val>
            <c:numRef>
              <c:f>Sheet1!$B$1:$B$9</c:f>
              <c:numCache>
                <c:formatCode>#,##0</c:formatCode>
                <c:ptCount val="9"/>
                <c:pt idx="0">
                  <c:v>210980</c:v>
                </c:pt>
                <c:pt idx="1">
                  <c:v>92820</c:v>
                </c:pt>
                <c:pt idx="2">
                  <c:v>67780</c:v>
                </c:pt>
                <c:pt idx="3">
                  <c:v>66600</c:v>
                </c:pt>
                <c:pt idx="4">
                  <c:v>64710</c:v>
                </c:pt>
                <c:pt idx="5">
                  <c:v>62440</c:v>
                </c:pt>
                <c:pt idx="6">
                  <c:v>58270</c:v>
                </c:pt>
                <c:pt idx="7">
                  <c:v>51380</c:v>
                </c:pt>
                <c:pt idx="8">
                  <c:v>44240</c:v>
                </c:pt>
              </c:numCache>
            </c:numRef>
          </c:val>
        </c:ser>
        <c:dLbls>
          <c:showLegendKey val="0"/>
          <c:showVal val="1"/>
          <c:showCatName val="0"/>
          <c:showSerName val="0"/>
          <c:showPercent val="0"/>
          <c:showBubbleSize val="0"/>
        </c:dLbls>
        <c:gapWidth val="150"/>
        <c:overlap val="-25"/>
        <c:axId val="206704000"/>
        <c:axId val="207049856"/>
      </c:barChart>
      <c:catAx>
        <c:axId val="206704000"/>
        <c:scaling>
          <c:orientation val="minMax"/>
        </c:scaling>
        <c:delete val="0"/>
        <c:axPos val="b"/>
        <c:majorTickMark val="none"/>
        <c:minorTickMark val="none"/>
        <c:tickLblPos val="nextTo"/>
        <c:crossAx val="207049856"/>
        <c:crosses val="autoZero"/>
        <c:auto val="1"/>
        <c:lblAlgn val="ctr"/>
        <c:lblOffset val="100"/>
        <c:noMultiLvlLbl val="0"/>
      </c:catAx>
      <c:valAx>
        <c:axId val="207049856"/>
        <c:scaling>
          <c:orientation val="minMax"/>
        </c:scaling>
        <c:delete val="1"/>
        <c:axPos val="l"/>
        <c:numFmt formatCode="#,##0" sourceLinked="1"/>
        <c:majorTickMark val="none"/>
        <c:minorTickMark val="none"/>
        <c:tickLblPos val="nextTo"/>
        <c:crossAx val="206704000"/>
        <c:crosses val="autoZero"/>
        <c:crossBetween val="between"/>
      </c:valAx>
    </c:plotArea>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2614F27-C73D-497F-ACD3-DABAD4A0C3DD}" type="datetimeFigureOut">
              <a:rPr lang="en-US" smtClean="0"/>
              <a:t>4/13/2016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9BD5C274-34D2-456B-AFBF-AB4B32A5F34C}" type="slidenum">
              <a:rPr lang="en-US" smtClean="0"/>
              <a:t>‹#›</a:t>
            </a:fld>
            <a:endParaRPr lang="en-US" dirty="0"/>
          </a:p>
        </p:txBody>
      </p:sp>
    </p:spTree>
    <p:extLst>
      <p:ext uri="{BB962C8B-B14F-4D97-AF65-F5344CB8AC3E}">
        <p14:creationId xmlns:p14="http://schemas.microsoft.com/office/powerpoint/2010/main" val="38314033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D5C274-34D2-456B-AFBF-AB4B32A5F34C}" type="slidenum">
              <a:rPr lang="en-US" smtClean="0"/>
              <a:t>3</a:t>
            </a:fld>
            <a:endParaRPr lang="en-US" dirty="0"/>
          </a:p>
        </p:txBody>
      </p:sp>
    </p:spTree>
    <p:extLst>
      <p:ext uri="{BB962C8B-B14F-4D97-AF65-F5344CB8AC3E}">
        <p14:creationId xmlns:p14="http://schemas.microsoft.com/office/powerpoint/2010/main" val="2118636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D5C274-34D2-456B-AFBF-AB4B32A5F34C}" type="slidenum">
              <a:rPr lang="en-US" smtClean="0"/>
              <a:t>6</a:t>
            </a:fld>
            <a:endParaRPr lang="en-US" dirty="0"/>
          </a:p>
        </p:txBody>
      </p:sp>
    </p:spTree>
    <p:extLst>
      <p:ext uri="{BB962C8B-B14F-4D97-AF65-F5344CB8AC3E}">
        <p14:creationId xmlns:p14="http://schemas.microsoft.com/office/powerpoint/2010/main" val="2316911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D5C274-34D2-456B-AFBF-AB4B32A5F34C}" type="slidenum">
              <a:rPr lang="en-US" smtClean="0"/>
              <a:t>7</a:t>
            </a:fld>
            <a:endParaRPr lang="en-US" dirty="0"/>
          </a:p>
        </p:txBody>
      </p:sp>
    </p:spTree>
    <p:extLst>
      <p:ext uri="{BB962C8B-B14F-4D97-AF65-F5344CB8AC3E}">
        <p14:creationId xmlns:p14="http://schemas.microsoft.com/office/powerpoint/2010/main" val="1027286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C73B39-CD00-48A3-A382-1ABE3A8DD4D4}" type="slidenum">
              <a:rPr lang="en-US" smtClean="0"/>
              <a:pPr/>
              <a:t>10</a:t>
            </a:fld>
            <a:endParaRPr lang="en-US" dirty="0"/>
          </a:p>
        </p:txBody>
      </p:sp>
    </p:spTree>
    <p:extLst>
      <p:ext uri="{BB962C8B-B14F-4D97-AF65-F5344CB8AC3E}">
        <p14:creationId xmlns:p14="http://schemas.microsoft.com/office/powerpoint/2010/main" val="16450884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IMF’s Fiscal Transparency</a:t>
            </a:r>
            <a:r>
              <a:rPr lang="en-US" baseline="0" dirty="0" smtClean="0"/>
              <a:t> Code calls for </a:t>
            </a:r>
            <a:r>
              <a:rPr lang="en-US" sz="1200" b="0" i="1" u="none" strike="noStrike" kern="1200" baseline="0" dirty="0" smtClean="0">
                <a:solidFill>
                  <a:schemeClr val="tx1"/>
                </a:solidFill>
                <a:latin typeface="+mn-lt"/>
                <a:ea typeface="+mn-ea"/>
                <a:cs typeface="+mn-cs"/>
              </a:rPr>
              <a:t>Fiscal reports should provide a comprehensive overview of the fiscal activities of the</a:t>
            </a:r>
          </a:p>
          <a:p>
            <a:r>
              <a:rPr lang="en-US" sz="1200" b="0" i="1" u="none" strike="noStrike" kern="1200" baseline="0" dirty="0" smtClean="0">
                <a:solidFill>
                  <a:schemeClr val="tx1"/>
                </a:solidFill>
                <a:latin typeface="+mn-lt"/>
                <a:ea typeface="+mn-ea"/>
                <a:cs typeface="+mn-cs"/>
              </a:rPr>
              <a:t>public sector and its sub-sectors, according to international standards. </a:t>
            </a:r>
            <a:r>
              <a:rPr lang="en-US" sz="1200" b="1" i="0" u="none" strike="noStrike" kern="1200" baseline="0" dirty="0" smtClean="0">
                <a:solidFill>
                  <a:schemeClr val="tx1"/>
                </a:solidFill>
                <a:latin typeface="+mn-lt"/>
                <a:ea typeface="+mn-ea"/>
                <a:cs typeface="+mn-cs"/>
              </a:rPr>
              <a:t>Coverage of Tax Expenditures: </a:t>
            </a:r>
            <a:r>
              <a:rPr lang="en-US" sz="1200" b="0" i="0" u="none" strike="noStrike" kern="1200" baseline="0" dirty="0" smtClean="0">
                <a:solidFill>
                  <a:schemeClr val="tx1"/>
                </a:solidFill>
                <a:latin typeface="+mn-lt"/>
                <a:ea typeface="+mn-ea"/>
                <a:cs typeface="+mn-cs"/>
              </a:rPr>
              <a:t>The government regularly discloses and manages revenue loss from tax expenditure. Advanced - The revenue loss from tax expenditures is estimated by sector or policy area, and is published at least annually. There is control on, or budgetary objectives for, the size of tax expenditures.</a:t>
            </a:r>
          </a:p>
          <a:p>
            <a:r>
              <a:rPr lang="en-US" sz="1200" b="0" i="0" u="none" strike="noStrike" kern="1200" baseline="0" dirty="0" smtClean="0">
                <a:solidFill>
                  <a:schemeClr val="tx1"/>
                </a:solidFill>
                <a:latin typeface="+mn-lt"/>
                <a:ea typeface="+mn-ea"/>
                <a:cs typeface="+mn-cs"/>
              </a:rPr>
              <a:t>See http://www.gao.gov/key_issues/tax_expenditures/issue_summary for a summary of the issues relating to tax exp.</a:t>
            </a:r>
            <a:endParaRPr lang="en-US" dirty="0"/>
          </a:p>
        </p:txBody>
      </p:sp>
      <p:sp>
        <p:nvSpPr>
          <p:cNvPr id="4" name="Slide Number Placeholder 3"/>
          <p:cNvSpPr>
            <a:spLocks noGrp="1"/>
          </p:cNvSpPr>
          <p:nvPr>
            <p:ph type="sldNum" sz="quarter" idx="10"/>
          </p:nvPr>
        </p:nvSpPr>
        <p:spPr/>
        <p:txBody>
          <a:bodyPr/>
          <a:lstStyle/>
          <a:p>
            <a:fld id="{C9C73B39-CD00-48A3-A382-1ABE3A8DD4D4}" type="slidenum">
              <a:rPr lang="en-US" smtClean="0"/>
              <a:pPr/>
              <a:t>11</a:t>
            </a:fld>
            <a:endParaRPr lang="en-US" dirty="0"/>
          </a:p>
        </p:txBody>
      </p:sp>
    </p:spTree>
    <p:extLst>
      <p:ext uri="{BB962C8B-B14F-4D97-AF65-F5344CB8AC3E}">
        <p14:creationId xmlns:p14="http://schemas.microsoft.com/office/powerpoint/2010/main" val="16450884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C73B39-CD00-48A3-A382-1ABE3A8DD4D4}" type="slidenum">
              <a:rPr lang="en-US" smtClean="0"/>
              <a:pPr/>
              <a:t>13</a:t>
            </a:fld>
            <a:endParaRPr lang="en-US" dirty="0"/>
          </a:p>
        </p:txBody>
      </p:sp>
    </p:spTree>
    <p:extLst>
      <p:ext uri="{BB962C8B-B14F-4D97-AF65-F5344CB8AC3E}">
        <p14:creationId xmlns:p14="http://schemas.microsoft.com/office/powerpoint/2010/main" val="16450884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D5C274-34D2-456B-AFBF-AB4B32A5F34C}" type="slidenum">
              <a:rPr lang="en-US" smtClean="0"/>
              <a:t>16</a:t>
            </a:fld>
            <a:endParaRPr lang="en-US" dirty="0"/>
          </a:p>
        </p:txBody>
      </p:sp>
    </p:spTree>
    <p:extLst>
      <p:ext uri="{BB962C8B-B14F-4D97-AF65-F5344CB8AC3E}">
        <p14:creationId xmlns:p14="http://schemas.microsoft.com/office/powerpoint/2010/main" val="3560821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AACA75C-7D39-4B34-ACC7-0A40DEA7747E}" type="datetime1">
              <a:rPr lang="en-US" smtClean="0"/>
              <a:t>4/13/2016</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99DAA95-9248-4BFD-B3D0-E02FC2807DFE}" type="slidenum">
              <a:rPr lang="en-US" smtClean="0"/>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7AC0BF-B736-43CD-9C58-ED71E22E4FBC}" type="datetime1">
              <a:rPr lang="en-US" smtClean="0"/>
              <a:t>4/13/2016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9DAA95-9248-4BFD-B3D0-E02FC2807DFE}"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899DAA95-9248-4BFD-B3D0-E02FC2807DFE}" type="slidenum">
              <a:rPr lang="en-US" smtClean="0"/>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8541C6-0006-4837-85B6-CBFAD3246EE0}" type="datetime1">
              <a:rPr lang="en-US" smtClean="0"/>
              <a:t>4/13/2016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F8357CA-D7EE-4256-9FB1-D72ECAD7E287}" type="datetime1">
              <a:rPr lang="en-US" smtClean="0"/>
              <a:t>4/13/2016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899DAA95-9248-4BFD-B3D0-E02FC2807DFE}" type="slidenum">
              <a:rPr lang="en-US" smtClean="0"/>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D8B39AE9-4EFC-4955-BCBA-F53E89B2F07F}" type="datetime1">
              <a:rPr lang="en-US" smtClean="0"/>
              <a:t>4/13/2016</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99DAA95-9248-4BFD-B3D0-E02FC2807DFE}" type="slidenum">
              <a:rPr lang="en-US" smtClean="0"/>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A03A7650-F780-4618-8314-7099E6F1B8A9}" type="datetime1">
              <a:rPr lang="en-US" smtClean="0"/>
              <a:t>4/13/2016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99DAA95-9248-4BFD-B3D0-E02FC2807DFE}" type="slidenum">
              <a:rPr lang="en-US" smtClean="0"/>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1463BAA-A3AC-4A49-8CC0-12F4E136E7FC}" type="datetime1">
              <a:rPr lang="en-US" smtClean="0"/>
              <a:t>4/13/2016</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899DAA95-9248-4BFD-B3D0-E02FC2807DFE}" type="slidenum">
              <a:rPr lang="en-US" smtClean="0"/>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478D14F-932A-4343-A583-FDCA734821AB}" type="datetime1">
              <a:rPr lang="en-US" smtClean="0"/>
              <a:t>4/13/2016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899DAA95-9248-4BFD-B3D0-E02FC2807DFE}"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70DA79B-8BA5-4ED1-9E2E-17C59BDF6BBD}" type="datetime1">
              <a:rPr lang="en-US" smtClean="0"/>
              <a:t>4/13/2016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99DAA95-9248-4BFD-B3D0-E02FC2807DFE}"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99DAA95-9248-4BFD-B3D0-E02FC2807DFE}" type="slidenum">
              <a:rPr lang="en-US" smtClean="0"/>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CD193FAD-E15D-431A-BCE6-65EF582F359A}" type="datetime1">
              <a:rPr lang="en-US" smtClean="0"/>
              <a:t>4/13/2016</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899DAA95-9248-4BFD-B3D0-E02FC2807DFE}" type="slidenum">
              <a:rPr lang="en-US" smtClean="0"/>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4D4FA5BA-4914-43A1-AACD-A0C5D4E48EBB}" type="datetime1">
              <a:rPr lang="en-US" smtClean="0"/>
              <a:t>4/13/2016</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7650B21C-D5C5-46E8-B558-CD97D20FB225}" type="datetime1">
              <a:rPr lang="en-US" smtClean="0"/>
              <a:t>4/13/2016</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99DAA95-9248-4BFD-B3D0-E02FC2807DFE}" type="slidenum">
              <a:rPr lang="en-US" smtClean="0"/>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fasab.gov/" TargetMode="External"/><Relationship Id="rId2" Type="http://schemas.openxmlformats.org/officeDocument/2006/relationships/hyperlink" Target="mailto:scott_showalter@ncsu.ed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213710"/>
            <a:ext cx="2847975" cy="1685925"/>
          </a:xfrm>
          <a:prstGeom prst="rect">
            <a:avLst/>
          </a:prstGeom>
        </p:spPr>
      </p:pic>
      <p:sp>
        <p:nvSpPr>
          <p:cNvPr id="4" name="Title 3"/>
          <p:cNvSpPr>
            <a:spLocks noGrp="1"/>
          </p:cNvSpPr>
          <p:nvPr>
            <p:ph type="ctrTitle"/>
          </p:nvPr>
        </p:nvSpPr>
        <p:spPr/>
        <p:txBody>
          <a:bodyPr vert="horz" wrap="square" lIns="91440" tIns="45720" rIns="91440" bIns="45720" numCol="1" anchorCtr="0" compatLnSpc="1">
            <a:prstTxWarp prst="textNoShape">
              <a:avLst/>
            </a:prstTxWarp>
          </a:bodyPr>
          <a:lstStyle/>
          <a:p>
            <a:r>
              <a:rPr lang="en-US" dirty="0" smtClean="0">
                <a:latin typeface="Arial" pitchFamily="-64" charset="0"/>
                <a:ea typeface="ヒラギノ角ゴ Pro W3" pitchFamily="-64" charset="-128"/>
                <a:cs typeface="ヒラギノ角ゴ Pro W3" pitchFamily="-64" charset="-128"/>
              </a:rPr>
              <a:t>Tax Expenditures</a:t>
            </a:r>
            <a:endParaRPr dirty="0">
              <a:latin typeface="Arial" pitchFamily="-64" charset="0"/>
              <a:ea typeface="ヒラギノ角ゴ Pro W3" pitchFamily="-64" charset="-128"/>
              <a:cs typeface="ヒラギノ角ゴ Pro W3" pitchFamily="-64" charset="-128"/>
            </a:endParaRPr>
          </a:p>
        </p:txBody>
      </p:sp>
      <p:sp>
        <p:nvSpPr>
          <p:cNvPr id="8195" name="Subtitle 4"/>
          <p:cNvSpPr>
            <a:spLocks noGrp="1"/>
          </p:cNvSpPr>
          <p:nvPr>
            <p:ph type="subTitle" idx="1"/>
          </p:nvPr>
        </p:nvSpPr>
        <p:spPr>
          <a:xfrm>
            <a:off x="1371600" y="3124200"/>
            <a:ext cx="6400800" cy="2667000"/>
          </a:xfrm>
        </p:spPr>
        <p:txBody>
          <a:bodyPr vert="horz" wrap="square" lIns="91440" tIns="45720" rIns="91440" bIns="45720" numCol="1" anchor="t" anchorCtr="0" compatLnSpc="1">
            <a:prstTxWarp prst="textNoShape">
              <a:avLst/>
            </a:prstTxWarp>
            <a:normAutofit/>
          </a:bodyPr>
          <a:lstStyle/>
          <a:p>
            <a:r>
              <a:rPr lang="en-US" sz="2000" dirty="0" smtClean="0">
                <a:latin typeface="Arial" pitchFamily="-64" charset="0"/>
                <a:ea typeface="ＭＳ Ｐゴシック" pitchFamily="-64" charset="-128"/>
              </a:rPr>
              <a:t>D. Scott Showalter, CPA, CGFM</a:t>
            </a:r>
          </a:p>
          <a:p>
            <a:r>
              <a:rPr lang="en-US" sz="2000" dirty="0" smtClean="0">
                <a:latin typeface="Arial" pitchFamily="-64" charset="0"/>
                <a:ea typeface="ＭＳ Ｐゴシック" pitchFamily="-64" charset="-128"/>
              </a:rPr>
              <a:t>Chairman, US Federal Accounting Standards Advisory Board</a:t>
            </a:r>
          </a:p>
          <a:p>
            <a:endParaRPr lang="en-US" sz="2000" dirty="0" smtClean="0">
              <a:latin typeface="Arial" pitchFamily="-64" charset="0"/>
              <a:ea typeface="ＭＳ Ｐゴシック" pitchFamily="-64" charset="-128"/>
            </a:endParaRPr>
          </a:p>
          <a:p>
            <a:endParaRPr lang="en-US" sz="2000" b="0" dirty="0"/>
          </a:p>
          <a:p>
            <a:r>
              <a:rPr lang="en-US" sz="2000" b="0" dirty="0"/>
              <a:t> </a:t>
            </a:r>
            <a:r>
              <a:rPr lang="en-US" sz="2000" dirty="0"/>
              <a:t>16th Annual OECD Public Sector Accruals Symposium </a:t>
            </a:r>
            <a:endParaRPr lang="en-US" sz="2000" dirty="0">
              <a:latin typeface="Arial" pitchFamily="-64" charset="0"/>
              <a:ea typeface="ＭＳ Ｐゴシック" pitchFamily="-64" charset="-128"/>
            </a:endParaRPr>
          </a:p>
        </p:txBody>
      </p:sp>
      <p:sp>
        <p:nvSpPr>
          <p:cNvPr id="2" name="Slide Number Placeholder 1"/>
          <p:cNvSpPr>
            <a:spLocks noGrp="1"/>
          </p:cNvSpPr>
          <p:nvPr>
            <p:ph type="sldNum" sz="quarter" idx="12"/>
          </p:nvPr>
        </p:nvSpPr>
        <p:spPr/>
        <p:txBody>
          <a:bodyPr/>
          <a:lstStyle/>
          <a:p>
            <a:fld id="{899DAA95-9248-4BFD-B3D0-E02FC2807DFE}" type="slidenum">
              <a:rPr lang="en-US" smtClean="0"/>
              <a:t>1</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9083" y="213708"/>
            <a:ext cx="2306317" cy="1843691"/>
          </a:xfrm>
          <a:prstGeom prst="rect">
            <a:avLst/>
          </a:prstGeom>
        </p:spPr>
      </p:pic>
    </p:spTree>
    <p:extLst>
      <p:ext uri="{BB962C8B-B14F-4D97-AF65-F5344CB8AC3E}">
        <p14:creationId xmlns:p14="http://schemas.microsoft.com/office/powerpoint/2010/main" val="21129308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304800" y="1447800"/>
            <a:ext cx="8610600" cy="4664075"/>
          </a:xfrm>
        </p:spPr>
        <p:txBody>
          <a:bodyPr>
            <a:normAutofit/>
          </a:bodyPr>
          <a:lstStyle/>
          <a:p>
            <a:pPr marL="0" indent="0" algn="ctr">
              <a:spcBef>
                <a:spcPts val="1200"/>
              </a:spcBef>
              <a:spcAft>
                <a:spcPts val="1200"/>
              </a:spcAft>
              <a:buNone/>
            </a:pPr>
            <a:endParaRPr lang="en-US" sz="2600" dirty="0" smtClean="0"/>
          </a:p>
          <a:p>
            <a:pPr>
              <a:spcBef>
                <a:spcPts val="1200"/>
              </a:spcBef>
              <a:spcAft>
                <a:spcPts val="1200"/>
              </a:spcAft>
            </a:pPr>
            <a:r>
              <a:rPr lang="en-US" sz="4800" dirty="0" smtClean="0">
                <a:latin typeface="Arial" panose="020B0604020202020204" pitchFamily="34" charset="0"/>
                <a:cs typeface="Arial" panose="020B0604020202020204" pitchFamily="34" charset="0"/>
              </a:rPr>
              <a:t> Transparency</a:t>
            </a:r>
          </a:p>
          <a:p>
            <a:pPr>
              <a:spcBef>
                <a:spcPts val="1200"/>
              </a:spcBef>
              <a:spcAft>
                <a:spcPts val="1200"/>
              </a:spcAft>
            </a:pPr>
            <a:r>
              <a:rPr lang="en-US" sz="4800" dirty="0" smtClean="0">
                <a:latin typeface="Arial" panose="020B0604020202020204" pitchFamily="34" charset="0"/>
                <a:cs typeface="Arial" panose="020B0604020202020204" pitchFamily="34" charset="0"/>
              </a:rPr>
              <a:t> Tax Policy</a:t>
            </a:r>
          </a:p>
          <a:p>
            <a:pPr>
              <a:spcBef>
                <a:spcPts val="1200"/>
              </a:spcBef>
              <a:spcAft>
                <a:spcPts val="1200"/>
              </a:spcAft>
            </a:pPr>
            <a:r>
              <a:rPr lang="en-US" sz="4800" dirty="0" smtClean="0">
                <a:latin typeface="Arial" panose="020B0604020202020204" pitchFamily="34" charset="0"/>
                <a:cs typeface="Arial" panose="020B0604020202020204" pitchFamily="34" charset="0"/>
              </a:rPr>
              <a:t> </a:t>
            </a:r>
            <a:r>
              <a:rPr lang="en-US" sz="4800" dirty="0">
                <a:latin typeface="Arial" panose="020B0604020202020204" pitchFamily="34" charset="0"/>
                <a:cs typeface="Arial" panose="020B0604020202020204" pitchFamily="34" charset="0"/>
              </a:rPr>
              <a:t>S</a:t>
            </a:r>
            <a:r>
              <a:rPr lang="en-US" sz="4800" dirty="0" smtClean="0">
                <a:latin typeface="Arial" panose="020B0604020202020204" pitchFamily="34" charset="0"/>
                <a:cs typeface="Arial" panose="020B0604020202020204" pitchFamily="34" charset="0"/>
              </a:rPr>
              <a:t>tory of government services</a:t>
            </a:r>
          </a:p>
          <a:p>
            <a:endParaRPr lang="en-US" sz="3000" dirty="0"/>
          </a:p>
        </p:txBody>
      </p:sp>
      <p:sp>
        <p:nvSpPr>
          <p:cNvPr id="6" name="Title 5"/>
          <p:cNvSpPr>
            <a:spLocks noGrp="1"/>
          </p:cNvSpPr>
          <p:nvPr>
            <p:ph type="title"/>
          </p:nvPr>
        </p:nvSpPr>
        <p:spPr>
          <a:xfrm>
            <a:off x="457200" y="457200"/>
            <a:ext cx="8183880" cy="670560"/>
          </a:xfrm>
        </p:spPr>
        <p:txBody>
          <a:bodyPr anchor="ctr">
            <a:noAutofit/>
          </a:bodyPr>
          <a:lstStyle/>
          <a:p>
            <a:r>
              <a:rPr lang="en-US" sz="4000" b="1" dirty="0" smtClean="0"/>
              <a:t>Why It Matters</a:t>
            </a:r>
            <a:endParaRPr lang="en-US" sz="2400" b="1" dirty="0"/>
          </a:p>
        </p:txBody>
      </p:sp>
      <p:sp>
        <p:nvSpPr>
          <p:cNvPr id="7" name="Slide Number Placeholder 6"/>
          <p:cNvSpPr>
            <a:spLocks noGrp="1"/>
          </p:cNvSpPr>
          <p:nvPr>
            <p:ph type="sldNum" sz="quarter" idx="4294967295"/>
          </p:nvPr>
        </p:nvSpPr>
        <p:spPr>
          <a:xfrm>
            <a:off x="8348328" y="6111875"/>
            <a:ext cx="457200" cy="365125"/>
          </a:xfrm>
          <a:prstGeom prst="rect">
            <a:avLst/>
          </a:prstGeom>
        </p:spPr>
        <p:txBody>
          <a:bodyPr/>
          <a:lstStyle/>
          <a:p>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74080" y="1600200"/>
            <a:ext cx="2667000" cy="2667000"/>
          </a:xfrm>
          <a:prstGeom prst="rect">
            <a:avLst/>
          </a:prstGeom>
          <a:effectLst>
            <a:outerShdw blurRad="63500" sx="102000" sy="102000" algn="ctr" rotWithShape="0">
              <a:prstClr val="black">
                <a:alpha val="40000"/>
              </a:prstClr>
            </a:outerShdw>
          </a:effectLst>
        </p:spPr>
      </p:pic>
      <p:sp>
        <p:nvSpPr>
          <p:cNvPr id="8" name="Slide Number Placeholder 3"/>
          <p:cNvSpPr>
            <a:spLocks noGrp="1"/>
          </p:cNvSpPr>
          <p:nvPr>
            <p:ph type="sldNum" sz="quarter" idx="12"/>
          </p:nvPr>
        </p:nvSpPr>
        <p:spPr>
          <a:xfrm>
            <a:off x="4361688" y="1026372"/>
            <a:ext cx="457200" cy="441325"/>
          </a:xfrm>
        </p:spPr>
        <p:txBody>
          <a:bodyPr/>
          <a:lstStyle/>
          <a:p>
            <a:r>
              <a:rPr lang="en-US" dirty="0" smtClean="0"/>
              <a:t>10</a:t>
            </a:r>
            <a:endParaRPr lang="en-US" dirty="0"/>
          </a:p>
        </p:txBody>
      </p:sp>
    </p:spTree>
    <p:extLst>
      <p:ext uri="{BB962C8B-B14F-4D97-AF65-F5344CB8AC3E}">
        <p14:creationId xmlns:p14="http://schemas.microsoft.com/office/powerpoint/2010/main" val="17083575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304800" y="1447800"/>
            <a:ext cx="8500728" cy="4800600"/>
          </a:xfrm>
        </p:spPr>
        <p:txBody>
          <a:bodyPr>
            <a:normAutofit fontScale="77500" lnSpcReduction="20000"/>
          </a:bodyPr>
          <a:lstStyle/>
          <a:p>
            <a:pPr marL="0" indent="0" algn="ctr">
              <a:buNone/>
            </a:pPr>
            <a:endParaRPr lang="en-US" sz="2600" dirty="0" smtClean="0"/>
          </a:p>
          <a:p>
            <a:pPr>
              <a:spcBef>
                <a:spcPts val="1200"/>
              </a:spcBef>
              <a:spcAft>
                <a:spcPts val="1800"/>
              </a:spcAft>
            </a:pPr>
            <a:r>
              <a:rPr lang="en-US" sz="3000" b="1" dirty="0" smtClean="0"/>
              <a:t>Transparency</a:t>
            </a:r>
            <a:r>
              <a:rPr lang="en-US" sz="3000" dirty="0" smtClean="0"/>
              <a:t> – An important component of a comprehensive overview of financial position and performance. </a:t>
            </a:r>
          </a:p>
          <a:p>
            <a:pPr>
              <a:spcBef>
                <a:spcPts val="1200"/>
              </a:spcBef>
              <a:spcAft>
                <a:spcPts val="1800"/>
              </a:spcAft>
            </a:pPr>
            <a:r>
              <a:rPr lang="en-US" sz="3000" b="1" dirty="0" smtClean="0"/>
              <a:t>Tax Policy </a:t>
            </a:r>
            <a:r>
              <a:rPr lang="en-US" sz="3000" dirty="0" smtClean="0"/>
              <a:t>– Tax code is not subject to annual review in the same fashion as the budget. Tax reform requires an evaluation of tax expenditures which adds complexity to the challenge.</a:t>
            </a:r>
          </a:p>
          <a:p>
            <a:pPr>
              <a:spcBef>
                <a:spcPts val="1200"/>
              </a:spcBef>
              <a:spcAft>
                <a:spcPts val="1800"/>
              </a:spcAft>
            </a:pPr>
            <a:r>
              <a:rPr lang="en-US" sz="3000" b="1" dirty="0" smtClean="0"/>
              <a:t>Tell the story of government services </a:t>
            </a:r>
            <a:r>
              <a:rPr lang="en-US" sz="3000" dirty="0" smtClean="0"/>
              <a:t>– They are a tool of government but their success may not be measured and assessed as frequently as other programs. Also, their role may be harder to understand. </a:t>
            </a:r>
          </a:p>
          <a:p>
            <a:endParaRPr lang="en-US" sz="3000" dirty="0"/>
          </a:p>
        </p:txBody>
      </p:sp>
      <p:sp>
        <p:nvSpPr>
          <p:cNvPr id="6" name="Title 5"/>
          <p:cNvSpPr>
            <a:spLocks noGrp="1"/>
          </p:cNvSpPr>
          <p:nvPr>
            <p:ph type="title"/>
          </p:nvPr>
        </p:nvSpPr>
        <p:spPr>
          <a:xfrm>
            <a:off x="457200" y="457200"/>
            <a:ext cx="8183880" cy="670560"/>
          </a:xfrm>
        </p:spPr>
        <p:txBody>
          <a:bodyPr>
            <a:noAutofit/>
          </a:bodyPr>
          <a:lstStyle/>
          <a:p>
            <a:r>
              <a:rPr lang="en-US" sz="4000" b="1" dirty="0"/>
              <a:t>Why It </a:t>
            </a:r>
            <a:r>
              <a:rPr lang="en-US" sz="4000" b="1" dirty="0" smtClean="0"/>
              <a:t>Matters</a:t>
            </a:r>
            <a:endParaRPr lang="en-US" sz="4000" dirty="0"/>
          </a:p>
        </p:txBody>
      </p:sp>
      <p:sp>
        <p:nvSpPr>
          <p:cNvPr id="7" name="Slide Number Placeholder 6"/>
          <p:cNvSpPr>
            <a:spLocks noGrp="1"/>
          </p:cNvSpPr>
          <p:nvPr>
            <p:ph type="sldNum" sz="quarter" idx="4294967295"/>
          </p:nvPr>
        </p:nvSpPr>
        <p:spPr>
          <a:xfrm>
            <a:off x="8348328" y="6111875"/>
            <a:ext cx="457200" cy="365125"/>
          </a:xfrm>
          <a:prstGeom prst="rect">
            <a:avLst/>
          </a:prstGeom>
        </p:spPr>
        <p:txBody>
          <a:bodyPr/>
          <a:lstStyle/>
          <a:p>
            <a:endParaRPr lang="en-US" dirty="0"/>
          </a:p>
        </p:txBody>
      </p:sp>
      <p:sp>
        <p:nvSpPr>
          <p:cNvPr id="8" name="Slide Number Placeholder 3"/>
          <p:cNvSpPr>
            <a:spLocks noGrp="1"/>
          </p:cNvSpPr>
          <p:nvPr>
            <p:ph type="sldNum" sz="quarter" idx="12"/>
          </p:nvPr>
        </p:nvSpPr>
        <p:spPr>
          <a:xfrm>
            <a:off x="4361688" y="1026372"/>
            <a:ext cx="457200" cy="441325"/>
          </a:xfrm>
        </p:spPr>
        <p:txBody>
          <a:bodyPr/>
          <a:lstStyle/>
          <a:p>
            <a:r>
              <a:rPr lang="en-US" dirty="0" smtClean="0"/>
              <a:t>11</a:t>
            </a:r>
            <a:endParaRPr lang="en-US" dirty="0"/>
          </a:p>
        </p:txBody>
      </p:sp>
      <p:sp>
        <p:nvSpPr>
          <p:cNvPr id="2" name="TextBox 1"/>
          <p:cNvSpPr txBox="1"/>
          <p:nvPr/>
        </p:nvSpPr>
        <p:spPr>
          <a:xfrm>
            <a:off x="575234" y="5879068"/>
            <a:ext cx="7572907" cy="369332"/>
          </a:xfrm>
          <a:prstGeom prst="rect">
            <a:avLst/>
          </a:prstGeom>
          <a:noFill/>
        </p:spPr>
        <p:txBody>
          <a:bodyPr wrap="none" rtlCol="0">
            <a:spAutoFit/>
          </a:bodyPr>
          <a:lstStyle/>
          <a:p>
            <a:r>
              <a:rPr lang="en-US" dirty="0"/>
              <a:t>See http://www.gao.gov/key_issues/tax_expenditures/issue_summary </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4296" y="289560"/>
            <a:ext cx="1691640" cy="169164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8021537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99DAA95-9248-4BFD-B3D0-E02FC2807DFE}" type="slidenum">
              <a:rPr lang="en-US" smtClean="0"/>
              <a:t>12</a:t>
            </a:fld>
            <a:endParaRPr lang="en-US" dirty="0"/>
          </a:p>
        </p:txBody>
      </p:sp>
      <p:pic>
        <p:nvPicPr>
          <p:cNvPr id="3" name="Picture 2"/>
          <p:cNvPicPr>
            <a:picLocks noChangeAspect="1"/>
          </p:cNvPicPr>
          <p:nvPr/>
        </p:nvPicPr>
        <p:blipFill rotWithShape="1">
          <a:blip r:embed="rId2"/>
          <a:srcRect l="3334" t="28949" r="68178" b="38148"/>
          <a:stretch/>
        </p:blipFill>
        <p:spPr>
          <a:xfrm>
            <a:off x="304800" y="813375"/>
            <a:ext cx="3518648" cy="2286000"/>
          </a:xfrm>
          <a:prstGeom prst="rect">
            <a:avLst/>
          </a:prstGeom>
          <a:effectLst>
            <a:outerShdw blurRad="63500" sx="102000" sy="102000" algn="ctr" rotWithShape="0">
              <a:prstClr val="black">
                <a:alpha val="40000"/>
              </a:prstClr>
            </a:outerShdw>
          </a:effectLst>
        </p:spPr>
      </p:pic>
      <p:sp>
        <p:nvSpPr>
          <p:cNvPr id="4" name="TextBox 3"/>
          <p:cNvSpPr txBox="1"/>
          <p:nvPr/>
        </p:nvSpPr>
        <p:spPr>
          <a:xfrm>
            <a:off x="3997988" y="1171863"/>
            <a:ext cx="4919937" cy="461665"/>
          </a:xfrm>
          <a:prstGeom prst="rect">
            <a:avLst/>
          </a:prstGeom>
          <a:noFill/>
        </p:spPr>
        <p:txBody>
          <a:bodyPr wrap="none" rtlCol="0">
            <a:spAutoFit/>
          </a:bodyPr>
          <a:lstStyle/>
          <a:p>
            <a:r>
              <a:rPr lang="en-US" sz="2400" dirty="0" smtClean="0"/>
              <a:t>Is the tax expenditure good policy?</a:t>
            </a:r>
            <a:endParaRPr lang="en-US" sz="2400" dirty="0"/>
          </a:p>
        </p:txBody>
      </p:sp>
      <p:pic>
        <p:nvPicPr>
          <p:cNvPr id="5" name="Picture 4"/>
          <p:cNvPicPr>
            <a:picLocks noChangeAspect="1"/>
          </p:cNvPicPr>
          <p:nvPr/>
        </p:nvPicPr>
        <p:blipFill rotWithShape="1">
          <a:blip r:embed="rId2"/>
          <a:srcRect l="31136" t="28949" r="33218" b="39367"/>
          <a:stretch/>
        </p:blipFill>
        <p:spPr>
          <a:xfrm>
            <a:off x="2667000" y="2667000"/>
            <a:ext cx="3962400" cy="1981200"/>
          </a:xfrm>
          <a:prstGeom prst="rect">
            <a:avLst/>
          </a:prstGeom>
          <a:effectLst>
            <a:outerShdw blurRad="63500" sx="102000" sy="102000" algn="ctr" rotWithShape="0">
              <a:prstClr val="black">
                <a:alpha val="40000"/>
              </a:prstClr>
            </a:outerShdw>
          </a:effectLst>
        </p:spPr>
      </p:pic>
      <p:pic>
        <p:nvPicPr>
          <p:cNvPr id="6" name="Picture 5"/>
          <p:cNvPicPr>
            <a:picLocks noChangeAspect="1"/>
          </p:cNvPicPr>
          <p:nvPr/>
        </p:nvPicPr>
        <p:blipFill rotWithShape="1">
          <a:blip r:embed="rId2"/>
          <a:srcRect l="66782" t="28949" r="5114" b="39367"/>
          <a:stretch/>
        </p:blipFill>
        <p:spPr>
          <a:xfrm>
            <a:off x="5793725" y="4343400"/>
            <a:ext cx="3124200" cy="1981200"/>
          </a:xfrm>
          <a:prstGeom prst="rect">
            <a:avLst/>
          </a:prstGeom>
          <a:effectLst>
            <a:outerShdw blurRad="63500" sx="102000" sy="102000" algn="ctr" rotWithShape="0">
              <a:prstClr val="black">
                <a:alpha val="40000"/>
              </a:prstClr>
            </a:outerShdw>
          </a:effectLst>
        </p:spPr>
      </p:pic>
      <p:sp>
        <p:nvSpPr>
          <p:cNvPr id="7" name="TextBox 6"/>
          <p:cNvSpPr txBox="1"/>
          <p:nvPr/>
        </p:nvSpPr>
        <p:spPr>
          <a:xfrm>
            <a:off x="279400" y="5862935"/>
            <a:ext cx="5086649" cy="461665"/>
          </a:xfrm>
          <a:prstGeom prst="rect">
            <a:avLst/>
          </a:prstGeom>
          <a:noFill/>
        </p:spPr>
        <p:txBody>
          <a:bodyPr wrap="none" rtlCol="0" anchor="ctr">
            <a:spAutoFit/>
          </a:bodyPr>
          <a:lstStyle/>
          <a:p>
            <a:r>
              <a:rPr lang="en-US" sz="1200" dirty="0"/>
              <a:t>See http://www.gao.gov/key_issues/tax_expenditures/issue_summary </a:t>
            </a:r>
          </a:p>
          <a:p>
            <a:endParaRPr lang="en-US" sz="1200" dirty="0"/>
          </a:p>
        </p:txBody>
      </p:sp>
    </p:spTree>
    <p:extLst>
      <p:ext uri="{BB962C8B-B14F-4D97-AF65-F5344CB8AC3E}">
        <p14:creationId xmlns:p14="http://schemas.microsoft.com/office/powerpoint/2010/main" val="20137968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304800" y="1447800"/>
            <a:ext cx="8610600" cy="4664075"/>
          </a:xfrm>
        </p:spPr>
        <p:txBody>
          <a:bodyPr>
            <a:normAutofit fontScale="55000" lnSpcReduction="20000"/>
          </a:bodyPr>
          <a:lstStyle/>
          <a:p>
            <a:pPr marL="0" indent="0" algn="ctr">
              <a:spcBef>
                <a:spcPts val="1200"/>
              </a:spcBef>
              <a:spcAft>
                <a:spcPts val="1200"/>
              </a:spcAft>
              <a:buNone/>
            </a:pPr>
            <a:endParaRPr lang="en-US" sz="2600" dirty="0" smtClean="0"/>
          </a:p>
          <a:p>
            <a:pPr>
              <a:spcBef>
                <a:spcPts val="1200"/>
              </a:spcBef>
              <a:spcAft>
                <a:spcPts val="1200"/>
              </a:spcAft>
            </a:pPr>
            <a:r>
              <a:rPr lang="en-US" sz="4800" dirty="0" smtClean="0">
                <a:latin typeface="Arial" panose="020B0604020202020204" pitchFamily="34" charset="0"/>
                <a:cs typeface="Arial" panose="020B0604020202020204" pitchFamily="34" charset="0"/>
              </a:rPr>
              <a:t>Operating Performance –</a:t>
            </a:r>
            <a:r>
              <a:rPr lang="en-US" sz="4800" dirty="0">
                <a:latin typeface="Arial" panose="020B0604020202020204" pitchFamily="34" charset="0"/>
                <a:cs typeface="Arial" panose="020B0604020202020204" pitchFamily="34" charset="0"/>
              </a:rPr>
              <a:t> </a:t>
            </a:r>
            <a:r>
              <a:rPr lang="en-US" sz="4800" dirty="0" smtClean="0">
                <a:latin typeface="Arial" panose="020B0604020202020204" pitchFamily="34" charset="0"/>
                <a:cs typeface="Arial" panose="020B0604020202020204" pitchFamily="34" charset="0"/>
              </a:rPr>
              <a:t>cost of government actions and how costs are financed should be known.</a:t>
            </a:r>
          </a:p>
          <a:p>
            <a:pPr marL="0" indent="457200">
              <a:spcBef>
                <a:spcPts val="1200"/>
              </a:spcBef>
              <a:spcAft>
                <a:spcPts val="1200"/>
              </a:spcAft>
              <a:buNone/>
            </a:pPr>
            <a:r>
              <a:rPr lang="en-US" sz="4800" i="1" dirty="0" smtClean="0">
                <a:latin typeface="Arial" panose="020B0604020202020204" pitchFamily="34" charset="0"/>
                <a:cs typeface="Arial" panose="020B0604020202020204" pitchFamily="34" charset="0"/>
              </a:rPr>
              <a:t>Tax expenditures are a growing part of the story of  	service efforts and accomplishments.</a:t>
            </a:r>
            <a:r>
              <a:rPr lang="en-US" sz="4800" dirty="0" smtClean="0">
                <a:latin typeface="Arial" panose="020B0604020202020204" pitchFamily="34" charset="0"/>
                <a:cs typeface="Arial" panose="020B0604020202020204" pitchFamily="34" charset="0"/>
              </a:rPr>
              <a:t> </a:t>
            </a:r>
          </a:p>
          <a:p>
            <a:pPr>
              <a:spcBef>
                <a:spcPts val="1200"/>
              </a:spcBef>
              <a:spcAft>
                <a:spcPts val="1200"/>
              </a:spcAft>
            </a:pPr>
            <a:r>
              <a:rPr lang="en-US" sz="4800" dirty="0" smtClean="0">
                <a:latin typeface="Arial" panose="020B0604020202020204" pitchFamily="34" charset="0"/>
                <a:cs typeface="Arial" panose="020B0604020202020204" pitchFamily="34" charset="0"/>
              </a:rPr>
              <a:t>Stewardship – how the government makes investments that impact the nation’s financial condition is important information.</a:t>
            </a:r>
          </a:p>
          <a:p>
            <a:pPr marL="0" indent="457200">
              <a:spcBef>
                <a:spcPts val="1200"/>
              </a:spcBef>
              <a:spcAft>
                <a:spcPts val="1200"/>
              </a:spcAft>
              <a:buNone/>
            </a:pPr>
            <a:r>
              <a:rPr lang="en-US" sz="4800" i="1" dirty="0" smtClean="0">
                <a:latin typeface="Arial" panose="020B0604020202020204" pitchFamily="34" charset="0"/>
                <a:cs typeface="Arial" panose="020B0604020202020204" pitchFamily="34" charset="0"/>
              </a:rPr>
              <a:t>Tax expenditures are an investment tool that may be 	overlooked by citizens.</a:t>
            </a:r>
          </a:p>
          <a:p>
            <a:endParaRPr lang="en-US" sz="3000" dirty="0"/>
          </a:p>
        </p:txBody>
      </p:sp>
      <p:sp>
        <p:nvSpPr>
          <p:cNvPr id="6" name="Title 5"/>
          <p:cNvSpPr>
            <a:spLocks noGrp="1"/>
          </p:cNvSpPr>
          <p:nvPr>
            <p:ph type="title"/>
          </p:nvPr>
        </p:nvSpPr>
        <p:spPr>
          <a:xfrm>
            <a:off x="228600" y="457200"/>
            <a:ext cx="8641080" cy="670560"/>
          </a:xfrm>
        </p:spPr>
        <p:txBody>
          <a:bodyPr anchor="ctr">
            <a:noAutofit/>
          </a:bodyPr>
          <a:lstStyle/>
          <a:p>
            <a:r>
              <a:rPr lang="en-US" sz="3200" b="1" dirty="0" smtClean="0"/>
              <a:t>Does it Help Meet Reporting Objectives?</a:t>
            </a:r>
            <a:endParaRPr lang="en-US" sz="1800" b="1" dirty="0"/>
          </a:p>
        </p:txBody>
      </p:sp>
      <p:sp>
        <p:nvSpPr>
          <p:cNvPr id="7" name="Slide Number Placeholder 6"/>
          <p:cNvSpPr>
            <a:spLocks noGrp="1"/>
          </p:cNvSpPr>
          <p:nvPr>
            <p:ph type="sldNum" sz="quarter" idx="4294967295"/>
          </p:nvPr>
        </p:nvSpPr>
        <p:spPr>
          <a:xfrm>
            <a:off x="8348328" y="6111875"/>
            <a:ext cx="457200" cy="365125"/>
          </a:xfrm>
          <a:prstGeom prst="rect">
            <a:avLst/>
          </a:prstGeom>
        </p:spPr>
        <p:txBody>
          <a:bodyPr/>
          <a:lstStyle/>
          <a:p>
            <a:endParaRPr lang="en-US" dirty="0"/>
          </a:p>
        </p:txBody>
      </p:sp>
      <p:sp>
        <p:nvSpPr>
          <p:cNvPr id="8" name="Slide Number Placeholder 3"/>
          <p:cNvSpPr>
            <a:spLocks noGrp="1"/>
          </p:cNvSpPr>
          <p:nvPr>
            <p:ph type="sldNum" sz="quarter" idx="12"/>
          </p:nvPr>
        </p:nvSpPr>
        <p:spPr>
          <a:xfrm>
            <a:off x="4361688" y="1026372"/>
            <a:ext cx="457200" cy="441325"/>
          </a:xfrm>
        </p:spPr>
        <p:txBody>
          <a:bodyPr/>
          <a:lstStyle/>
          <a:p>
            <a:r>
              <a:rPr lang="en-US" dirty="0" smtClean="0"/>
              <a:t>13</a:t>
            </a:r>
            <a:endParaRPr lang="en-US" dirty="0"/>
          </a:p>
        </p:txBody>
      </p:sp>
    </p:spTree>
    <p:extLst>
      <p:ext uri="{BB962C8B-B14F-4D97-AF65-F5344CB8AC3E}">
        <p14:creationId xmlns:p14="http://schemas.microsoft.com/office/powerpoint/2010/main" val="42206548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ea typeface="ＭＳ Ｐゴシック" pitchFamily="-64" charset="-128"/>
              </a:rPr>
              <a:t>Challenges</a:t>
            </a:r>
            <a:endParaRPr lang="en-US" sz="4000" b="1" dirty="0"/>
          </a:p>
        </p:txBody>
      </p:sp>
      <p:sp>
        <p:nvSpPr>
          <p:cNvPr id="3" name="Content Placeholder 2"/>
          <p:cNvSpPr>
            <a:spLocks noGrp="1"/>
          </p:cNvSpPr>
          <p:nvPr>
            <p:ph idx="1"/>
          </p:nvPr>
        </p:nvSpPr>
        <p:spPr/>
        <p:txBody>
          <a:bodyPr>
            <a:normAutofit/>
          </a:bodyPr>
          <a:lstStyle/>
          <a:p>
            <a:pPr>
              <a:spcBef>
                <a:spcPts val="1200"/>
              </a:spcBef>
              <a:spcAft>
                <a:spcPts val="1200"/>
              </a:spcAft>
            </a:pPr>
            <a:r>
              <a:rPr lang="en-US" sz="3600" dirty="0" smtClean="0">
                <a:latin typeface="Arial" pitchFamily="-64" charset="0"/>
                <a:ea typeface="ＭＳ Ｐゴシック" pitchFamily="-64" charset="-128"/>
              </a:rPr>
              <a:t>Definition (what’s “normal” affects what’s in and what’s out)</a:t>
            </a:r>
          </a:p>
          <a:p>
            <a:pPr>
              <a:spcBef>
                <a:spcPts val="1200"/>
              </a:spcBef>
              <a:spcAft>
                <a:spcPts val="1200"/>
              </a:spcAft>
            </a:pPr>
            <a:r>
              <a:rPr lang="en-US" sz="3600" dirty="0" smtClean="0">
                <a:latin typeface="Arial" pitchFamily="-64" charset="0"/>
                <a:ea typeface="ＭＳ Ｐゴシック" pitchFamily="-64" charset="-128"/>
              </a:rPr>
              <a:t>Measurement</a:t>
            </a:r>
            <a:endParaRPr lang="en-US" sz="3600" dirty="0">
              <a:latin typeface="Arial" pitchFamily="-64" charset="0"/>
              <a:ea typeface="ＭＳ Ｐゴシック" pitchFamily="-64" charset="-128"/>
            </a:endParaRPr>
          </a:p>
          <a:p>
            <a:pPr>
              <a:spcBef>
                <a:spcPts val="1200"/>
              </a:spcBef>
              <a:spcAft>
                <a:spcPts val="1200"/>
              </a:spcAft>
            </a:pPr>
            <a:r>
              <a:rPr lang="en-US" sz="3600" dirty="0" smtClean="0">
                <a:latin typeface="Arial" pitchFamily="-64" charset="0"/>
                <a:ea typeface="ＭＳ Ｐゴシック" pitchFamily="-64" charset="-128"/>
              </a:rPr>
              <a:t>Accuracy</a:t>
            </a:r>
          </a:p>
        </p:txBody>
      </p:sp>
      <p:sp>
        <p:nvSpPr>
          <p:cNvPr id="4" name="Slide Number Placeholder 3"/>
          <p:cNvSpPr>
            <a:spLocks noGrp="1"/>
          </p:cNvSpPr>
          <p:nvPr>
            <p:ph type="sldNum" sz="quarter" idx="12"/>
          </p:nvPr>
        </p:nvSpPr>
        <p:spPr/>
        <p:txBody>
          <a:bodyPr/>
          <a:lstStyle/>
          <a:p>
            <a:fld id="{899DAA95-9248-4BFD-B3D0-E02FC2807DFE}" type="slidenum">
              <a:rPr lang="en-US" smtClean="0"/>
              <a:t>14</a:t>
            </a:fld>
            <a:endParaRPr lang="en-US" dirty="0"/>
          </a:p>
        </p:txBody>
      </p:sp>
      <p:pic>
        <p:nvPicPr>
          <p:cNvPr id="4098" name="Picture 2" descr="C:\Users\paynew\AppData\Local\Microsoft\Windows\Temporary Internet Files\Content.IE5\ETB85GXR\TaxCuts_h-7260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3333750"/>
            <a:ext cx="3352800" cy="2933700"/>
          </a:xfrm>
          <a:prstGeom prst="rect">
            <a:avLst/>
          </a:prstGeom>
          <a:noFill/>
          <a:effectLst>
            <a:glow rad="127000">
              <a:schemeClr val="accent3">
                <a:lumMod val="40000"/>
                <a:lumOff val="60000"/>
                <a:alpha val="74000"/>
              </a:schemeClr>
            </a:glow>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92214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914400"/>
          </a:xfrm>
        </p:spPr>
        <p:txBody>
          <a:bodyPr anchor="ctr">
            <a:normAutofit/>
          </a:bodyPr>
          <a:lstStyle/>
          <a:p>
            <a:r>
              <a:rPr lang="en-US" sz="4000" b="1" dirty="0" smtClean="0">
                <a:ea typeface="ＭＳ Ｐゴシック" pitchFamily="-64" charset="-128"/>
              </a:rPr>
              <a:t>Reporting Options</a:t>
            </a:r>
            <a:endParaRPr lang="en-US" sz="4000" b="1" dirty="0"/>
          </a:p>
        </p:txBody>
      </p:sp>
      <p:sp>
        <p:nvSpPr>
          <p:cNvPr id="3" name="Content Placeholder 2"/>
          <p:cNvSpPr>
            <a:spLocks noGrp="1"/>
          </p:cNvSpPr>
          <p:nvPr>
            <p:ph idx="1"/>
          </p:nvPr>
        </p:nvSpPr>
        <p:spPr/>
        <p:txBody>
          <a:bodyPr>
            <a:normAutofit/>
          </a:bodyPr>
          <a:lstStyle/>
          <a:p>
            <a:pPr>
              <a:spcBef>
                <a:spcPts val="1200"/>
              </a:spcBef>
              <a:spcAft>
                <a:spcPts val="1200"/>
              </a:spcAft>
            </a:pPr>
            <a:r>
              <a:rPr lang="en-US" sz="3600" dirty="0" smtClean="0">
                <a:latin typeface="Arial" pitchFamily="-64" charset="0"/>
                <a:ea typeface="ＭＳ Ｐゴシック" pitchFamily="-64" charset="-128"/>
              </a:rPr>
              <a:t> Amounts in financial statements</a:t>
            </a:r>
          </a:p>
          <a:p>
            <a:pPr>
              <a:spcBef>
                <a:spcPts val="1200"/>
              </a:spcBef>
              <a:spcAft>
                <a:spcPts val="1200"/>
              </a:spcAft>
            </a:pPr>
            <a:r>
              <a:rPr lang="en-US" sz="3600" dirty="0" smtClean="0">
                <a:latin typeface="Arial" pitchFamily="-64" charset="0"/>
                <a:ea typeface="ＭＳ Ｐゴシック" pitchFamily="-64" charset="-128"/>
              </a:rPr>
              <a:t> Note disclosures</a:t>
            </a:r>
          </a:p>
          <a:p>
            <a:pPr>
              <a:spcBef>
                <a:spcPts val="1200"/>
              </a:spcBef>
              <a:spcAft>
                <a:spcPts val="1200"/>
              </a:spcAft>
            </a:pPr>
            <a:r>
              <a:rPr lang="en-US" sz="3600" dirty="0" smtClean="0">
                <a:latin typeface="Arial" pitchFamily="-64" charset="0"/>
                <a:ea typeface="ＭＳ Ｐゴシック" pitchFamily="-64" charset="-128"/>
              </a:rPr>
              <a:t> Management’s discussion and analysis</a:t>
            </a:r>
          </a:p>
          <a:p>
            <a:pPr>
              <a:spcBef>
                <a:spcPts val="1200"/>
              </a:spcBef>
              <a:spcAft>
                <a:spcPts val="1200"/>
              </a:spcAft>
            </a:pPr>
            <a:r>
              <a:rPr lang="en-US" sz="3600" dirty="0" smtClean="0">
                <a:latin typeface="Arial" pitchFamily="-64" charset="0"/>
                <a:ea typeface="ＭＳ Ｐゴシック" pitchFamily="-64" charset="-128"/>
              </a:rPr>
              <a:t> Required supplementary information</a:t>
            </a:r>
          </a:p>
          <a:p>
            <a:pPr>
              <a:spcBef>
                <a:spcPts val="1200"/>
              </a:spcBef>
              <a:spcAft>
                <a:spcPts val="1200"/>
              </a:spcAft>
            </a:pPr>
            <a:r>
              <a:rPr lang="en-US" sz="3600" dirty="0" smtClean="0">
                <a:latin typeface="Arial" pitchFamily="-64" charset="0"/>
                <a:ea typeface="ＭＳ Ｐゴシック" pitchFamily="-64" charset="-128"/>
              </a:rPr>
              <a:t> Other information</a:t>
            </a:r>
          </a:p>
        </p:txBody>
      </p:sp>
      <p:sp>
        <p:nvSpPr>
          <p:cNvPr id="4" name="Slide Number Placeholder 3"/>
          <p:cNvSpPr>
            <a:spLocks noGrp="1"/>
          </p:cNvSpPr>
          <p:nvPr>
            <p:ph type="sldNum" sz="quarter" idx="12"/>
          </p:nvPr>
        </p:nvSpPr>
        <p:spPr/>
        <p:txBody>
          <a:bodyPr/>
          <a:lstStyle/>
          <a:p>
            <a:fld id="{899DAA95-9248-4BFD-B3D0-E02FC2807DFE}" type="slidenum">
              <a:rPr lang="en-US" smtClean="0"/>
              <a:t>15</a:t>
            </a:fld>
            <a:endParaRPr lang="en-US" dirty="0"/>
          </a:p>
        </p:txBody>
      </p:sp>
    </p:spTree>
    <p:extLst>
      <p:ext uri="{BB962C8B-B14F-4D97-AF65-F5344CB8AC3E}">
        <p14:creationId xmlns:p14="http://schemas.microsoft.com/office/powerpoint/2010/main" val="2245761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ea typeface="ＭＳ Ｐゴシック" pitchFamily="-64" charset="-128"/>
              </a:rPr>
              <a:t>What Is FASAB Proposing?</a:t>
            </a:r>
            <a:endParaRPr lang="en-US" sz="4000" b="1" dirty="0"/>
          </a:p>
        </p:txBody>
      </p:sp>
      <p:sp>
        <p:nvSpPr>
          <p:cNvPr id="3" name="Content Placeholder 2"/>
          <p:cNvSpPr>
            <a:spLocks noGrp="1"/>
          </p:cNvSpPr>
          <p:nvPr>
            <p:ph idx="1"/>
          </p:nvPr>
        </p:nvSpPr>
        <p:spPr/>
        <p:txBody>
          <a:bodyPr/>
          <a:lstStyle/>
          <a:p>
            <a:pPr>
              <a:spcBef>
                <a:spcPts val="1200"/>
              </a:spcBef>
              <a:spcAft>
                <a:spcPts val="1200"/>
              </a:spcAft>
            </a:pPr>
            <a:r>
              <a:rPr lang="en-US" sz="4000" dirty="0" smtClean="0">
                <a:latin typeface="Arial" panose="020B0604020202020204" pitchFamily="34" charset="0"/>
                <a:cs typeface="Arial" panose="020B0604020202020204" pitchFamily="34" charset="0"/>
              </a:rPr>
              <a:t> Management’s discussion and analysis</a:t>
            </a:r>
          </a:p>
          <a:p>
            <a:pPr>
              <a:spcBef>
                <a:spcPts val="1200"/>
              </a:spcBef>
              <a:spcAft>
                <a:spcPts val="1200"/>
              </a:spcAft>
            </a:pPr>
            <a:r>
              <a:rPr lang="en-US" sz="4000" dirty="0" smtClean="0">
                <a:latin typeface="Arial" panose="020B0604020202020204" pitchFamily="34" charset="0"/>
                <a:cs typeface="Arial" panose="020B0604020202020204" pitchFamily="34" charset="0"/>
              </a:rPr>
              <a:t> Note disclosure</a:t>
            </a:r>
          </a:p>
          <a:p>
            <a:pPr>
              <a:spcBef>
                <a:spcPts val="1200"/>
              </a:spcBef>
              <a:spcAft>
                <a:spcPts val="1200"/>
              </a:spcAft>
            </a:pPr>
            <a:r>
              <a:rPr lang="en-US" sz="4000" dirty="0" smtClean="0">
                <a:latin typeface="Arial" panose="020B0604020202020204" pitchFamily="34" charset="0"/>
                <a:cs typeface="Arial" panose="020B0604020202020204" pitchFamily="34" charset="0"/>
              </a:rPr>
              <a:t> Other information</a:t>
            </a:r>
          </a:p>
          <a:p>
            <a:pPr>
              <a:spcBef>
                <a:spcPts val="1200"/>
              </a:spcBef>
              <a:spcAft>
                <a:spcPts val="1200"/>
              </a:spcAft>
            </a:pPr>
            <a:r>
              <a:rPr lang="en-US" sz="4000" dirty="0" smtClean="0">
                <a:latin typeface="Arial" panose="020B0604020202020204" pitchFamily="34" charset="0"/>
                <a:cs typeface="Arial" panose="020B0604020202020204" pitchFamily="34" charset="0"/>
              </a:rPr>
              <a:t> Monitor progress</a:t>
            </a:r>
            <a:endParaRPr lang="en-US" sz="4000" dirty="0">
              <a:latin typeface="Arial" panose="020B0604020202020204" pitchFamily="34" charset="0"/>
              <a:cs typeface="Arial" panose="020B0604020202020204" pitchFamily="34" charset="0"/>
            </a:endParaRPr>
          </a:p>
          <a:p>
            <a:endParaRPr lang="en-US" dirty="0" smtClean="0">
              <a:latin typeface="Arial" pitchFamily="-64" charset="0"/>
              <a:ea typeface="ＭＳ Ｐゴシック" pitchFamily="-64" charset="-128"/>
            </a:endParaRPr>
          </a:p>
        </p:txBody>
      </p:sp>
      <p:sp>
        <p:nvSpPr>
          <p:cNvPr id="4" name="Slide Number Placeholder 3"/>
          <p:cNvSpPr>
            <a:spLocks noGrp="1"/>
          </p:cNvSpPr>
          <p:nvPr>
            <p:ph type="sldNum" sz="quarter" idx="12"/>
          </p:nvPr>
        </p:nvSpPr>
        <p:spPr/>
        <p:txBody>
          <a:bodyPr/>
          <a:lstStyle/>
          <a:p>
            <a:fld id="{899DAA95-9248-4BFD-B3D0-E02FC2807DFE}" type="slidenum">
              <a:rPr lang="en-US" smtClean="0"/>
              <a:t>16</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0" y="3124200"/>
            <a:ext cx="3357697" cy="1987667"/>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6714946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Questions</a:t>
            </a:r>
            <a:endParaRPr lang="en-US" sz="4000" b="1"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323088" y="1676400"/>
            <a:ext cx="8534400" cy="4717587"/>
          </a:xfrm>
        </p:spPr>
      </p:pic>
      <p:sp>
        <p:nvSpPr>
          <p:cNvPr id="4" name="Slide Number Placeholder 3"/>
          <p:cNvSpPr>
            <a:spLocks noGrp="1"/>
          </p:cNvSpPr>
          <p:nvPr>
            <p:ph type="sldNum" sz="quarter" idx="12"/>
          </p:nvPr>
        </p:nvSpPr>
        <p:spPr/>
        <p:txBody>
          <a:bodyPr/>
          <a:lstStyle/>
          <a:p>
            <a:fld id="{899DAA95-9248-4BFD-B3D0-E02FC2807DFE}" type="slidenum">
              <a:rPr lang="en-US" smtClean="0"/>
              <a:t>17</a:t>
            </a:fld>
            <a:endParaRPr lang="en-US" dirty="0"/>
          </a:p>
        </p:txBody>
      </p:sp>
    </p:spTree>
    <p:extLst>
      <p:ext uri="{BB962C8B-B14F-4D97-AF65-F5344CB8AC3E}">
        <p14:creationId xmlns:p14="http://schemas.microsoft.com/office/powerpoint/2010/main" val="880267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Contact Information</a:t>
            </a:r>
            <a:endParaRPr lang="en-US" sz="4000" b="1" dirty="0"/>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r>
              <a:rPr lang="en-US" dirty="0" smtClean="0"/>
              <a:t>D. Scott Showalter, CPA, CGFM</a:t>
            </a:r>
          </a:p>
          <a:p>
            <a:pPr marL="0" indent="0" algn="ctr">
              <a:buNone/>
            </a:pPr>
            <a:r>
              <a:rPr lang="en-US" dirty="0" smtClean="0"/>
              <a:t>Chairman, FASAB</a:t>
            </a:r>
          </a:p>
          <a:p>
            <a:pPr marL="0" indent="0" algn="ctr">
              <a:buNone/>
            </a:pPr>
            <a:r>
              <a:rPr lang="en-US" dirty="0"/>
              <a:t>919.513.0526</a:t>
            </a:r>
          </a:p>
          <a:p>
            <a:pPr marL="0" indent="0" algn="ctr">
              <a:buNone/>
            </a:pPr>
            <a:r>
              <a:rPr lang="en-US" dirty="0" smtClean="0">
                <a:hlinkClick r:id="rId2"/>
              </a:rPr>
              <a:t>scott_showalter@ncsu.edu</a:t>
            </a:r>
            <a:endParaRPr lang="en-US" dirty="0" smtClean="0"/>
          </a:p>
          <a:p>
            <a:pPr marL="0" indent="0" algn="ctr">
              <a:buNone/>
            </a:pPr>
            <a:endParaRPr lang="en-US" dirty="0"/>
          </a:p>
          <a:p>
            <a:pPr marL="0" indent="0" algn="ctr">
              <a:buNone/>
            </a:pPr>
            <a:endParaRPr lang="en-US" dirty="0" smtClean="0"/>
          </a:p>
          <a:p>
            <a:pPr marL="0" indent="0" algn="ctr">
              <a:buNone/>
            </a:pPr>
            <a:r>
              <a:rPr lang="en-US" dirty="0" smtClean="0">
                <a:hlinkClick r:id="rId3"/>
              </a:rPr>
              <a:t>www.fasab.gov</a:t>
            </a:r>
            <a:endParaRPr lang="en-US" dirty="0" smtClean="0"/>
          </a:p>
          <a:p>
            <a:pPr marL="0" indent="0" algn="ctr">
              <a:buNone/>
            </a:pPr>
            <a:endParaRPr lang="en-US" dirty="0" smtClean="0"/>
          </a:p>
          <a:p>
            <a:endParaRPr lang="en-US" dirty="0"/>
          </a:p>
        </p:txBody>
      </p:sp>
      <p:sp>
        <p:nvSpPr>
          <p:cNvPr id="4" name="Slide Number Placeholder 3"/>
          <p:cNvSpPr>
            <a:spLocks noGrp="1"/>
          </p:cNvSpPr>
          <p:nvPr>
            <p:ph type="sldNum" sz="quarter" idx="12"/>
          </p:nvPr>
        </p:nvSpPr>
        <p:spPr/>
        <p:txBody>
          <a:bodyPr/>
          <a:lstStyle/>
          <a:p>
            <a:fld id="{899DAA95-9248-4BFD-B3D0-E02FC2807DFE}" type="slidenum">
              <a:rPr lang="en-US" smtClean="0"/>
              <a:t>18</a:t>
            </a:fld>
            <a:endParaRPr lang="en-US" dirty="0"/>
          </a:p>
        </p:txBody>
      </p:sp>
    </p:spTree>
    <p:extLst>
      <p:ext uri="{BB962C8B-B14F-4D97-AF65-F5344CB8AC3E}">
        <p14:creationId xmlns:p14="http://schemas.microsoft.com/office/powerpoint/2010/main" val="23478548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Disclaimer</a:t>
            </a:r>
            <a:endParaRPr lang="en-US" sz="3600" b="1" dirty="0"/>
          </a:p>
        </p:txBody>
      </p:sp>
      <p:sp>
        <p:nvSpPr>
          <p:cNvPr id="3" name="Content Placeholder 2"/>
          <p:cNvSpPr>
            <a:spLocks noGrp="1"/>
          </p:cNvSpPr>
          <p:nvPr>
            <p:ph sz="quarter" idx="1"/>
          </p:nvPr>
        </p:nvSpPr>
        <p:spPr>
          <a:xfrm>
            <a:off x="275594" y="1561730"/>
            <a:ext cx="8503920" cy="4572000"/>
          </a:xfrm>
        </p:spPr>
        <p:txBody>
          <a:bodyPr/>
          <a:lstStyle/>
          <a:p>
            <a:r>
              <a:rPr lang="en-US" dirty="0" smtClean="0"/>
              <a:t>Views expressed are those of the speaker.</a:t>
            </a:r>
            <a:endParaRPr lang="en-US" dirty="0"/>
          </a:p>
        </p:txBody>
      </p:sp>
      <p:sp>
        <p:nvSpPr>
          <p:cNvPr id="4" name="Slide Number Placeholder 3"/>
          <p:cNvSpPr>
            <a:spLocks noGrp="1"/>
          </p:cNvSpPr>
          <p:nvPr>
            <p:ph type="sldNum" sz="quarter" idx="12"/>
          </p:nvPr>
        </p:nvSpPr>
        <p:spPr/>
        <p:txBody>
          <a:bodyPr/>
          <a:lstStyle/>
          <a:p>
            <a:fld id="{899DAA95-9248-4BFD-B3D0-E02FC2807DFE}" type="slidenum">
              <a:rPr lang="en-US" smtClean="0"/>
              <a:t>2</a:t>
            </a:fld>
            <a:endParaRPr lang="en-US" dirty="0"/>
          </a:p>
        </p:txBody>
      </p:sp>
      <p:pic>
        <p:nvPicPr>
          <p:cNvPr id="5"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2667000"/>
            <a:ext cx="2016548" cy="3024822"/>
          </a:xfrm>
          <a:prstGeom prst="rect">
            <a:avLst/>
          </a:prstGeom>
          <a:noFill/>
          <a:ln>
            <a:noFill/>
          </a:ln>
          <a:effectLst>
            <a:glow rad="139700">
              <a:schemeClr val="accent1">
                <a:satMod val="175000"/>
                <a:alpha val="40000"/>
              </a:schemeClr>
            </a:glow>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8141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Overview</a:t>
            </a:r>
            <a:endParaRPr lang="en-US" sz="4000" b="1" dirty="0"/>
          </a:p>
        </p:txBody>
      </p:sp>
      <p:sp>
        <p:nvSpPr>
          <p:cNvPr id="3" name="Content Placeholder 2"/>
          <p:cNvSpPr>
            <a:spLocks noGrp="1"/>
          </p:cNvSpPr>
          <p:nvPr>
            <p:ph idx="1"/>
          </p:nvPr>
        </p:nvSpPr>
        <p:spPr/>
        <p:txBody>
          <a:bodyPr>
            <a:normAutofit/>
          </a:bodyPr>
          <a:lstStyle/>
          <a:p>
            <a:pPr>
              <a:spcBef>
                <a:spcPts val="1200"/>
              </a:spcBef>
              <a:spcAft>
                <a:spcPts val="1200"/>
              </a:spcAft>
            </a:pPr>
            <a:r>
              <a:rPr lang="en-US" sz="4800" dirty="0" smtClean="0">
                <a:latin typeface="Arial" pitchFamily="-64" charset="0"/>
                <a:ea typeface="ＭＳ Ｐゴシック" pitchFamily="-64" charset="-128"/>
              </a:rPr>
              <a:t> What are tax expenditures?</a:t>
            </a:r>
          </a:p>
          <a:p>
            <a:pPr>
              <a:spcBef>
                <a:spcPts val="1200"/>
              </a:spcBef>
              <a:spcAft>
                <a:spcPts val="1200"/>
              </a:spcAft>
            </a:pPr>
            <a:r>
              <a:rPr lang="en-US" sz="4800" dirty="0" smtClean="0">
                <a:latin typeface="Arial" pitchFamily="-64" charset="0"/>
                <a:ea typeface="ＭＳ Ｐゴシック" pitchFamily="-64" charset="-128"/>
              </a:rPr>
              <a:t> Why do they matter?</a:t>
            </a:r>
          </a:p>
          <a:p>
            <a:pPr>
              <a:spcBef>
                <a:spcPts val="1200"/>
              </a:spcBef>
              <a:spcAft>
                <a:spcPts val="1200"/>
              </a:spcAft>
            </a:pPr>
            <a:r>
              <a:rPr lang="en-US" sz="4800" dirty="0" smtClean="0">
                <a:latin typeface="Arial" pitchFamily="-64" charset="0"/>
                <a:ea typeface="ＭＳ Ｐゴシック" pitchFamily="-64" charset="-128"/>
              </a:rPr>
              <a:t> Challenges and options for reporting?</a:t>
            </a:r>
          </a:p>
          <a:p>
            <a:endParaRPr lang="en-US" sz="4800" dirty="0" smtClean="0">
              <a:latin typeface="Arial" pitchFamily="-64" charset="0"/>
              <a:ea typeface="ＭＳ Ｐゴシック" pitchFamily="-64" charset="-128"/>
            </a:endParaRPr>
          </a:p>
        </p:txBody>
      </p:sp>
      <p:sp>
        <p:nvSpPr>
          <p:cNvPr id="4" name="Slide Number Placeholder 3"/>
          <p:cNvSpPr>
            <a:spLocks noGrp="1"/>
          </p:cNvSpPr>
          <p:nvPr>
            <p:ph type="sldNum" sz="quarter" idx="12"/>
          </p:nvPr>
        </p:nvSpPr>
        <p:spPr/>
        <p:txBody>
          <a:bodyPr/>
          <a:lstStyle/>
          <a:p>
            <a:fld id="{899DAA95-9248-4BFD-B3D0-E02FC2807DFE}" type="slidenum">
              <a:rPr lang="en-US" smtClean="0"/>
              <a:t>3</a:t>
            </a:fld>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r="23381"/>
          <a:stretch/>
        </p:blipFill>
        <p:spPr>
          <a:xfrm>
            <a:off x="5410200" y="4403643"/>
            <a:ext cx="3581400" cy="2234901"/>
          </a:xfrm>
          <a:prstGeom prst="rect">
            <a:avLst/>
          </a:prstGeom>
        </p:spPr>
      </p:pic>
    </p:spTree>
    <p:extLst>
      <p:ext uri="{BB962C8B-B14F-4D97-AF65-F5344CB8AC3E}">
        <p14:creationId xmlns:p14="http://schemas.microsoft.com/office/powerpoint/2010/main" val="37449856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ea typeface="ＭＳ Ｐゴシック" pitchFamily="-64" charset="-128"/>
              </a:rPr>
              <a:t>What Are Tax Expenditures?</a:t>
            </a:r>
            <a:endParaRPr lang="en-US" sz="4000" b="1" dirty="0"/>
          </a:p>
        </p:txBody>
      </p:sp>
      <p:sp>
        <p:nvSpPr>
          <p:cNvPr id="3" name="Content Placeholder 2"/>
          <p:cNvSpPr>
            <a:spLocks noGrp="1"/>
          </p:cNvSpPr>
          <p:nvPr>
            <p:ph idx="1"/>
          </p:nvPr>
        </p:nvSpPr>
        <p:spPr/>
        <p:txBody>
          <a:bodyPr>
            <a:noAutofit/>
          </a:bodyPr>
          <a:lstStyle/>
          <a:p>
            <a:pPr marL="0" indent="0">
              <a:buNone/>
            </a:pPr>
            <a:r>
              <a:rPr lang="en-US" sz="3600" dirty="0" smtClean="0">
                <a:latin typeface="Arial" panose="020B0604020202020204" pitchFamily="34" charset="0"/>
                <a:cs typeface="Arial" panose="020B0604020202020204" pitchFamily="34" charset="0"/>
              </a:rPr>
              <a:t>Revenue </a:t>
            </a:r>
            <a:r>
              <a:rPr lang="en-US" sz="3600" dirty="0">
                <a:latin typeface="Arial" panose="020B0604020202020204" pitchFamily="34" charset="0"/>
                <a:cs typeface="Arial" panose="020B0604020202020204" pitchFamily="34" charset="0"/>
              </a:rPr>
              <a:t>losses </a:t>
            </a:r>
            <a:r>
              <a:rPr lang="en-US" sz="3600" dirty="0" smtClean="0">
                <a:latin typeface="Arial" panose="020B0604020202020204" pitchFamily="34" charset="0"/>
                <a:cs typeface="Arial" panose="020B0604020202020204" pitchFamily="34" charset="0"/>
              </a:rPr>
              <a:t>attributable </a:t>
            </a:r>
            <a:r>
              <a:rPr lang="en-US" sz="3600" dirty="0">
                <a:latin typeface="Arial" panose="020B0604020202020204" pitchFamily="34" charset="0"/>
                <a:cs typeface="Arial" panose="020B0604020202020204" pitchFamily="34" charset="0"/>
              </a:rPr>
              <a:t>to provisions of the </a:t>
            </a:r>
            <a:r>
              <a:rPr lang="en-US" sz="3600" dirty="0" smtClean="0">
                <a:latin typeface="Arial" panose="020B0604020202020204" pitchFamily="34" charset="0"/>
                <a:cs typeface="Arial" panose="020B0604020202020204" pitchFamily="34" charset="0"/>
              </a:rPr>
              <a:t>U. S. Federal </a:t>
            </a:r>
            <a:r>
              <a:rPr lang="en-US" sz="3600" dirty="0">
                <a:latin typeface="Arial" panose="020B0604020202020204" pitchFamily="34" charset="0"/>
                <a:cs typeface="Arial" panose="020B0604020202020204" pitchFamily="34" charset="0"/>
              </a:rPr>
              <a:t>tax laws which </a:t>
            </a:r>
            <a:r>
              <a:rPr lang="en-US" sz="3600" dirty="0" smtClean="0">
                <a:latin typeface="Arial" panose="020B0604020202020204" pitchFamily="34" charset="0"/>
                <a:cs typeface="Arial" panose="020B0604020202020204" pitchFamily="34" charset="0"/>
              </a:rPr>
              <a:t>allow:</a:t>
            </a:r>
          </a:p>
          <a:p>
            <a:pPr>
              <a:buFont typeface="Arial" panose="020B0604020202020204" pitchFamily="34" charset="0"/>
              <a:buChar char="•"/>
            </a:pPr>
            <a:r>
              <a:rPr lang="en-US" sz="3600" dirty="0" smtClean="0">
                <a:latin typeface="Arial" panose="020B0604020202020204" pitchFamily="34" charset="0"/>
                <a:cs typeface="Arial" panose="020B0604020202020204" pitchFamily="34" charset="0"/>
              </a:rPr>
              <a:t>special </a:t>
            </a:r>
            <a:r>
              <a:rPr lang="en-US" sz="3600" dirty="0">
                <a:latin typeface="Arial" panose="020B0604020202020204" pitchFamily="34" charset="0"/>
                <a:cs typeface="Arial" panose="020B0604020202020204" pitchFamily="34" charset="0"/>
              </a:rPr>
              <a:t>exclusion, </a:t>
            </a:r>
            <a:r>
              <a:rPr lang="en-US" sz="3600" dirty="0" smtClean="0">
                <a:latin typeface="Arial" panose="020B0604020202020204" pitchFamily="34" charset="0"/>
                <a:cs typeface="Arial" panose="020B0604020202020204" pitchFamily="34" charset="0"/>
              </a:rPr>
              <a:t>exemption, or deduction </a:t>
            </a:r>
            <a:r>
              <a:rPr lang="en-US" sz="3600" dirty="0">
                <a:latin typeface="Arial" panose="020B0604020202020204" pitchFamily="34" charset="0"/>
                <a:cs typeface="Arial" panose="020B0604020202020204" pitchFamily="34" charset="0"/>
              </a:rPr>
              <a:t>from gross </a:t>
            </a:r>
            <a:r>
              <a:rPr lang="en-US" sz="3600" dirty="0" smtClean="0">
                <a:latin typeface="Arial" panose="020B0604020202020204" pitchFamily="34" charset="0"/>
                <a:cs typeface="Arial" panose="020B0604020202020204" pitchFamily="34" charset="0"/>
              </a:rPr>
              <a:t>income</a:t>
            </a:r>
          </a:p>
          <a:p>
            <a:pPr>
              <a:buFont typeface="Arial" panose="020B0604020202020204" pitchFamily="34" charset="0"/>
              <a:buChar char="•"/>
            </a:pPr>
            <a:r>
              <a:rPr lang="en-US" sz="3600" dirty="0" smtClean="0">
                <a:latin typeface="Arial" panose="020B0604020202020204" pitchFamily="34" charset="0"/>
                <a:cs typeface="Arial" panose="020B0604020202020204" pitchFamily="34" charset="0"/>
              </a:rPr>
              <a:t>provide </a:t>
            </a:r>
            <a:r>
              <a:rPr lang="en-US" sz="3600" dirty="0">
                <a:latin typeface="Arial" panose="020B0604020202020204" pitchFamily="34" charset="0"/>
                <a:cs typeface="Arial" panose="020B0604020202020204" pitchFamily="34" charset="0"/>
              </a:rPr>
              <a:t>a special credit, a preferential rate of tax, or a deferral of tax </a:t>
            </a:r>
            <a:r>
              <a:rPr lang="en-US" sz="3600" dirty="0" smtClean="0">
                <a:latin typeface="Arial" panose="020B0604020202020204" pitchFamily="34" charset="0"/>
                <a:cs typeface="Arial" panose="020B0604020202020204" pitchFamily="34" charset="0"/>
              </a:rPr>
              <a:t>liability </a:t>
            </a:r>
            <a:endParaRPr lang="en-US" sz="3600" dirty="0">
              <a:latin typeface="Arial" panose="020B0604020202020204" pitchFamily="34" charset="0"/>
              <a:cs typeface="Arial" panose="020B0604020202020204" pitchFamily="34" charset="0"/>
            </a:endParaRPr>
          </a:p>
          <a:p>
            <a:pPr marL="0" indent="0">
              <a:buNone/>
            </a:pPr>
            <a:r>
              <a:rPr lang="en-US" sz="2400" dirty="0" smtClean="0">
                <a:latin typeface="Arial" panose="020B0604020202020204" pitchFamily="34" charset="0"/>
                <a:cs typeface="Arial" panose="020B0604020202020204" pitchFamily="34" charset="0"/>
              </a:rPr>
              <a:t>Source: </a:t>
            </a:r>
            <a:r>
              <a:rPr lang="en-US" sz="2400" dirty="0">
                <a:latin typeface="Arial" panose="020B0604020202020204" pitchFamily="34" charset="0"/>
                <a:cs typeface="Arial" panose="020B0604020202020204" pitchFamily="34" charset="0"/>
              </a:rPr>
              <a:t>Congressional Budget and Impoundment Act of 1974</a:t>
            </a:r>
          </a:p>
        </p:txBody>
      </p:sp>
      <p:sp>
        <p:nvSpPr>
          <p:cNvPr id="4" name="Slide Number Placeholder 3"/>
          <p:cNvSpPr>
            <a:spLocks noGrp="1"/>
          </p:cNvSpPr>
          <p:nvPr>
            <p:ph type="sldNum" sz="quarter" idx="12"/>
          </p:nvPr>
        </p:nvSpPr>
        <p:spPr/>
        <p:txBody>
          <a:bodyPr/>
          <a:lstStyle/>
          <a:p>
            <a:fld id="{899DAA95-9248-4BFD-B3D0-E02FC2807DFE}" type="slidenum">
              <a:rPr lang="en-US" smtClean="0"/>
              <a:t>4</a:t>
            </a:fld>
            <a:endParaRPr lang="en-US" dirty="0"/>
          </a:p>
        </p:txBody>
      </p:sp>
    </p:spTree>
    <p:extLst>
      <p:ext uri="{BB962C8B-B14F-4D97-AF65-F5344CB8AC3E}">
        <p14:creationId xmlns:p14="http://schemas.microsoft.com/office/powerpoint/2010/main" val="1941739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ea typeface="ＭＳ Ｐゴシック" pitchFamily="-64" charset="-128"/>
              </a:rPr>
              <a:t>Examples</a:t>
            </a:r>
            <a:endParaRPr lang="en-US" sz="4400" b="1" dirty="0"/>
          </a:p>
        </p:txBody>
      </p:sp>
      <p:sp>
        <p:nvSpPr>
          <p:cNvPr id="3" name="Content Placeholder 2"/>
          <p:cNvSpPr>
            <a:spLocks noGrp="1"/>
          </p:cNvSpPr>
          <p:nvPr>
            <p:ph idx="1"/>
          </p:nvPr>
        </p:nvSpPr>
        <p:spPr/>
        <p:txBody>
          <a:bodyPr>
            <a:normAutofit lnSpcReduction="10000"/>
          </a:bodyPr>
          <a:lstStyle/>
          <a:p>
            <a:pPr marL="0" indent="0">
              <a:spcAft>
                <a:spcPts val="600"/>
              </a:spcAft>
              <a:buNone/>
            </a:pPr>
            <a:r>
              <a:rPr lang="en-US" sz="5400" smtClean="0">
                <a:latin typeface="Arial" panose="020B0604020202020204" pitchFamily="34" charset="0"/>
                <a:cs typeface="Arial" panose="020B0604020202020204" pitchFamily="34" charset="0"/>
              </a:rPr>
              <a:t>Not taxed:</a:t>
            </a:r>
            <a:endParaRPr lang="en-US" sz="5400" dirty="0" smtClean="0">
              <a:latin typeface="Arial" panose="020B0604020202020204" pitchFamily="34" charset="0"/>
              <a:cs typeface="Arial" panose="020B0604020202020204" pitchFamily="34" charset="0"/>
            </a:endParaRPr>
          </a:p>
          <a:p>
            <a:pPr lvl="1">
              <a:spcAft>
                <a:spcPts val="600"/>
              </a:spcAft>
            </a:pPr>
            <a:r>
              <a:rPr lang="en-US" sz="4000" dirty="0" smtClean="0">
                <a:latin typeface="Arial" panose="020B0604020202020204" pitchFamily="34" charset="0"/>
                <a:cs typeface="Arial" panose="020B0604020202020204" pitchFamily="34" charset="0"/>
              </a:rPr>
              <a:t> Employer-provided health insurance</a:t>
            </a:r>
          </a:p>
          <a:p>
            <a:pPr lvl="1">
              <a:spcAft>
                <a:spcPts val="600"/>
              </a:spcAft>
            </a:pPr>
            <a:r>
              <a:rPr lang="en-US" sz="4000" dirty="0" smtClean="0">
                <a:latin typeface="Arial" panose="020B0604020202020204" pitchFamily="34" charset="0"/>
                <a:cs typeface="Arial" panose="020B0604020202020204" pitchFamily="34" charset="0"/>
              </a:rPr>
              <a:t> Gains from the sale of a home</a:t>
            </a:r>
          </a:p>
          <a:p>
            <a:pPr lvl="1">
              <a:spcAft>
                <a:spcPts val="600"/>
              </a:spcAft>
            </a:pPr>
            <a:r>
              <a:rPr lang="en-US" sz="4000" dirty="0" smtClean="0">
                <a:latin typeface="Arial" panose="020B0604020202020204" pitchFamily="34" charset="0"/>
                <a:cs typeface="Arial" panose="020B0604020202020204" pitchFamily="34" charset="0"/>
              </a:rPr>
              <a:t> Earnings set aside for retirement</a:t>
            </a:r>
          </a:p>
          <a:p>
            <a:pPr lvl="1">
              <a:spcAft>
                <a:spcPts val="600"/>
              </a:spcAft>
            </a:pPr>
            <a:r>
              <a:rPr lang="en-US" sz="4000" dirty="0" smtClean="0">
                <a:latin typeface="Arial" panose="020B0604020202020204" pitchFamily="34" charset="0"/>
                <a:cs typeface="Arial" panose="020B0604020202020204" pitchFamily="34" charset="0"/>
              </a:rPr>
              <a:t> Interest on state and local bonds</a:t>
            </a:r>
          </a:p>
          <a:p>
            <a:pPr>
              <a:spcAft>
                <a:spcPts val="600"/>
              </a:spcAft>
            </a:pPr>
            <a:endParaRPr lang="en-US" sz="3200" dirty="0"/>
          </a:p>
        </p:txBody>
      </p:sp>
      <p:sp>
        <p:nvSpPr>
          <p:cNvPr id="4" name="Slide Number Placeholder 3"/>
          <p:cNvSpPr>
            <a:spLocks noGrp="1"/>
          </p:cNvSpPr>
          <p:nvPr>
            <p:ph type="sldNum" sz="quarter" idx="12"/>
          </p:nvPr>
        </p:nvSpPr>
        <p:spPr/>
        <p:txBody>
          <a:bodyPr/>
          <a:lstStyle/>
          <a:p>
            <a:fld id="{899DAA95-9248-4BFD-B3D0-E02FC2807DFE}" type="slidenum">
              <a:rPr lang="en-US" smtClean="0"/>
              <a:t>5</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3027" y="228600"/>
            <a:ext cx="2143125" cy="213360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4468597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99DAA95-9248-4BFD-B3D0-E02FC2807DFE}" type="slidenum">
              <a:rPr lang="en-US" smtClean="0"/>
              <a:t>6</a:t>
            </a:fld>
            <a:endParaRPr lang="en-US"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304800"/>
            <a:ext cx="7315200" cy="602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39500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t>Tax Policy</a:t>
            </a:r>
            <a:endParaRPr lang="en-US" sz="4400" b="1"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58112" y="1676400"/>
            <a:ext cx="5821680" cy="4572000"/>
          </a:xfrm>
        </p:spPr>
      </p:pic>
      <p:sp>
        <p:nvSpPr>
          <p:cNvPr id="4" name="Slide Number Placeholder 3"/>
          <p:cNvSpPr>
            <a:spLocks noGrp="1"/>
          </p:cNvSpPr>
          <p:nvPr>
            <p:ph type="sldNum" sz="quarter" idx="12"/>
          </p:nvPr>
        </p:nvSpPr>
        <p:spPr/>
        <p:txBody>
          <a:bodyPr/>
          <a:lstStyle/>
          <a:p>
            <a:fld id="{899DAA95-9248-4BFD-B3D0-E02FC2807DFE}" type="slidenum">
              <a:rPr lang="en-US" smtClean="0"/>
              <a:t>7</a:t>
            </a:fld>
            <a:endParaRPr lang="en-US" dirty="0"/>
          </a:p>
        </p:txBody>
      </p:sp>
      <p:sp>
        <p:nvSpPr>
          <p:cNvPr id="6" name="TextBox 5"/>
          <p:cNvSpPr txBox="1"/>
          <p:nvPr/>
        </p:nvSpPr>
        <p:spPr>
          <a:xfrm>
            <a:off x="1524000" y="4160221"/>
            <a:ext cx="2068195" cy="523220"/>
          </a:xfrm>
          <a:prstGeom prst="rect">
            <a:avLst/>
          </a:prstGeom>
          <a:noFill/>
        </p:spPr>
        <p:txBody>
          <a:bodyPr wrap="none" rtlCol="0">
            <a:spAutoFit/>
          </a:bodyPr>
          <a:lstStyle/>
          <a:p>
            <a:r>
              <a:rPr lang="en-US" sz="2800" b="1" dirty="0" smtClean="0"/>
              <a:t>Tax Policy</a:t>
            </a:r>
            <a:endParaRPr lang="en-US" sz="2800" b="1" dirty="0"/>
          </a:p>
        </p:txBody>
      </p:sp>
      <p:sp>
        <p:nvSpPr>
          <p:cNvPr id="7" name="TextBox 6"/>
          <p:cNvSpPr txBox="1"/>
          <p:nvPr/>
        </p:nvSpPr>
        <p:spPr>
          <a:xfrm>
            <a:off x="5257800" y="4160221"/>
            <a:ext cx="2512226" cy="523220"/>
          </a:xfrm>
          <a:prstGeom prst="rect">
            <a:avLst/>
          </a:prstGeom>
          <a:noFill/>
        </p:spPr>
        <p:txBody>
          <a:bodyPr wrap="none" rtlCol="0">
            <a:spAutoFit/>
          </a:bodyPr>
          <a:lstStyle/>
          <a:p>
            <a:r>
              <a:rPr lang="en-US" sz="2800" b="1" dirty="0" smtClean="0"/>
              <a:t>Social Policy</a:t>
            </a:r>
            <a:endParaRPr lang="en-US" sz="2800" b="1" dirty="0"/>
          </a:p>
        </p:txBody>
      </p:sp>
    </p:spTree>
    <p:extLst>
      <p:ext uri="{BB962C8B-B14F-4D97-AF65-F5344CB8AC3E}">
        <p14:creationId xmlns:p14="http://schemas.microsoft.com/office/powerpoint/2010/main" val="4332820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4000" b="1" dirty="0" smtClean="0"/>
              <a:t>Use Increasing</a:t>
            </a:r>
            <a:endParaRPr lang="en-US" sz="4000" b="1" dirty="0"/>
          </a:p>
        </p:txBody>
      </p:sp>
      <p:sp>
        <p:nvSpPr>
          <p:cNvPr id="3" name="Slide Number Placeholder 2"/>
          <p:cNvSpPr>
            <a:spLocks noGrp="1"/>
          </p:cNvSpPr>
          <p:nvPr>
            <p:ph type="sldNum" sz="quarter" idx="12"/>
          </p:nvPr>
        </p:nvSpPr>
        <p:spPr/>
        <p:txBody>
          <a:bodyPr/>
          <a:lstStyle/>
          <a:p>
            <a:fld id="{899DAA95-9248-4BFD-B3D0-E02FC2807DFE}" type="slidenum">
              <a:rPr lang="en-US" smtClean="0"/>
              <a:t>8</a:t>
            </a:fld>
            <a:endParaRPr lang="en-US"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525813"/>
            <a:ext cx="8005488" cy="4823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ight Arrow 1"/>
          <p:cNvSpPr/>
          <p:nvPr/>
        </p:nvSpPr>
        <p:spPr>
          <a:xfrm rot="11520436">
            <a:off x="8125883" y="3525338"/>
            <a:ext cx="978408" cy="496715"/>
          </a:xfrm>
          <a:prstGeom prst="rightArrow">
            <a:avLst/>
          </a:prstGeom>
          <a:solidFill>
            <a:srgbClr val="00B050"/>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86137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99DAA95-9248-4BFD-B3D0-E02FC2807DFE}" type="slidenum">
              <a:rPr lang="en-US" smtClean="0"/>
              <a:t>9</a:t>
            </a:fld>
            <a:endParaRPr lang="en-US" dirty="0"/>
          </a:p>
        </p:txBody>
      </p:sp>
      <p:graphicFrame>
        <p:nvGraphicFramePr>
          <p:cNvPr id="5" name="Chart 4"/>
          <p:cNvGraphicFramePr>
            <a:graphicFrameLocks/>
          </p:cNvGraphicFramePr>
          <p:nvPr>
            <p:extLst>
              <p:ext uri="{D42A27DB-BD31-4B8C-83A1-F6EECF244321}">
                <p14:modId xmlns:p14="http://schemas.microsoft.com/office/powerpoint/2010/main" val="1085235266"/>
              </p:ext>
            </p:extLst>
          </p:nvPr>
        </p:nvGraphicFramePr>
        <p:xfrm>
          <a:off x="914400" y="304800"/>
          <a:ext cx="8077200" cy="556259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6540390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661</TotalTime>
  <Words>460</Words>
  <Application>Microsoft Office PowerPoint</Application>
  <PresentationFormat>On-screen Show (4:3)</PresentationFormat>
  <Paragraphs>101</Paragraphs>
  <Slides>18</Slides>
  <Notes>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Civic</vt:lpstr>
      <vt:lpstr>Tax Expenditures</vt:lpstr>
      <vt:lpstr>Disclaimer</vt:lpstr>
      <vt:lpstr>Overview</vt:lpstr>
      <vt:lpstr>What Are Tax Expenditures?</vt:lpstr>
      <vt:lpstr>Examples</vt:lpstr>
      <vt:lpstr>PowerPoint Presentation</vt:lpstr>
      <vt:lpstr>Tax Policy</vt:lpstr>
      <vt:lpstr>Use Increasing</vt:lpstr>
      <vt:lpstr>PowerPoint Presentation</vt:lpstr>
      <vt:lpstr>Why It Matters</vt:lpstr>
      <vt:lpstr>Why It Matters</vt:lpstr>
      <vt:lpstr>PowerPoint Presentation</vt:lpstr>
      <vt:lpstr>Does it Help Meet Reporting Objectives?</vt:lpstr>
      <vt:lpstr>Challenges</vt:lpstr>
      <vt:lpstr>Reporting Options</vt:lpstr>
      <vt:lpstr>What Is FASAB Proposing?</vt:lpstr>
      <vt:lpstr>Questions</vt:lpstr>
      <vt:lpstr>Contact Information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Wendy M Payne</dc:creator>
  <cp:lastModifiedBy>Wendy Payne</cp:lastModifiedBy>
  <cp:revision>35</cp:revision>
  <cp:lastPrinted>2016-03-03T13:35:36Z</cp:lastPrinted>
  <dcterms:created xsi:type="dcterms:W3CDTF">2015-12-04T16:36:34Z</dcterms:created>
  <dcterms:modified xsi:type="dcterms:W3CDTF">2016-04-13T18:54:18Z</dcterms:modified>
</cp:coreProperties>
</file>