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454" r:id="rId4"/>
    <p:sldId id="455" r:id="rId5"/>
    <p:sldId id="444" r:id="rId6"/>
    <p:sldId id="450" r:id="rId7"/>
    <p:sldId id="448" r:id="rId8"/>
    <p:sldId id="419" r:id="rId9"/>
    <p:sldId id="438" r:id="rId10"/>
    <p:sldId id="437" r:id="rId11"/>
    <p:sldId id="451" r:id="rId12"/>
    <p:sldId id="449" r:id="rId13"/>
    <p:sldId id="447" r:id="rId14"/>
    <p:sldId id="441" r:id="rId15"/>
    <p:sldId id="430" r:id="rId16"/>
    <p:sldId id="431" r:id="rId17"/>
    <p:sldId id="432" r:id="rId18"/>
    <p:sldId id="427" r:id="rId19"/>
    <p:sldId id="428" r:id="rId20"/>
    <p:sldId id="429" r:id="rId21"/>
    <p:sldId id="436" r:id="rId22"/>
    <p:sldId id="452" r:id="rId23"/>
    <p:sldId id="453" r:id="rId24"/>
    <p:sldId id="273" r:id="rId25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" lastIdx="1" clrIdx="0"/>
  <p:cmAuthor id="1" name="Wendy Payne" initials="WP" lastIdx="4" clrIdx="1"/>
  <p:cmAuthor id="2" name=" GAO" initials="GAO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23B"/>
    <a:srgbClr val="FF0000"/>
    <a:srgbClr val="003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06" autoAdjust="0"/>
    <p:restoredTop sz="79354" autoAdjust="0"/>
  </p:normalViewPr>
  <p:slideViewPr>
    <p:cSldViewPr>
      <p:cViewPr varScale="1">
        <p:scale>
          <a:sx n="109" d="100"/>
          <a:sy n="109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27137" cy="463571"/>
          </a:xfrm>
          <a:prstGeom prst="rect">
            <a:avLst/>
          </a:prstGeom>
        </p:spPr>
        <p:txBody>
          <a:bodyPr vert="horz" lIns="87936" tIns="43968" rIns="87936" bIns="4396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349" y="1"/>
            <a:ext cx="3027137" cy="463571"/>
          </a:xfrm>
          <a:prstGeom prst="rect">
            <a:avLst/>
          </a:prstGeom>
        </p:spPr>
        <p:txBody>
          <a:bodyPr vert="horz" lIns="87936" tIns="43968" rIns="87936" bIns="43968" rtlCol="0"/>
          <a:lstStyle>
            <a:lvl1pPr algn="r">
              <a:defRPr sz="1200"/>
            </a:lvl1pPr>
          </a:lstStyle>
          <a:p>
            <a:fld id="{438D8985-E34E-4AC6-BD30-CA97092DC8DF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8596"/>
            <a:ext cx="3027137" cy="463571"/>
          </a:xfrm>
          <a:prstGeom prst="rect">
            <a:avLst/>
          </a:prstGeom>
        </p:spPr>
        <p:txBody>
          <a:bodyPr vert="horz" lIns="87936" tIns="43968" rIns="87936" bIns="4396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349" y="8818596"/>
            <a:ext cx="3027137" cy="463571"/>
          </a:xfrm>
          <a:prstGeom prst="rect">
            <a:avLst/>
          </a:prstGeom>
        </p:spPr>
        <p:txBody>
          <a:bodyPr vert="horz" lIns="87936" tIns="43968" rIns="87936" bIns="43968" rtlCol="0" anchor="b"/>
          <a:lstStyle>
            <a:lvl1pPr algn="r">
              <a:defRPr sz="1200"/>
            </a:lvl1pPr>
          </a:lstStyle>
          <a:p>
            <a:fld id="{FDE535E4-923A-4E20-9ED4-343CE0D66A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525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7" tIns="46479" rIns="92957" bIns="46479" numCol="1" anchor="t" anchorCtr="0" compatLnSpc="1">
            <a:prstTxWarp prst="textNoShape">
              <a:avLst/>
            </a:prstTxWarp>
          </a:bodyPr>
          <a:lstStyle>
            <a:lvl1pPr defTabSz="929737">
              <a:defRPr sz="1300"/>
            </a:lvl1pPr>
          </a:lstStyle>
          <a:p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349" y="1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7" tIns="46479" rIns="92957" bIns="46479" numCol="1" anchor="t" anchorCtr="0" compatLnSpc="1">
            <a:prstTxWarp prst="textNoShape">
              <a:avLst/>
            </a:prstTxWarp>
          </a:bodyPr>
          <a:lstStyle>
            <a:lvl1pPr algn="r" defTabSz="929737">
              <a:defRPr sz="1300"/>
            </a:lvl1pPr>
          </a:lstStyle>
          <a:p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805" y="4410065"/>
            <a:ext cx="5587394" cy="417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7" tIns="46479" rIns="92957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18596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7" tIns="46479" rIns="92957" bIns="46479" numCol="1" anchor="b" anchorCtr="0" compatLnSpc="1">
            <a:prstTxWarp prst="textNoShape">
              <a:avLst/>
            </a:prstTxWarp>
          </a:bodyPr>
          <a:lstStyle>
            <a:lvl1pPr defTabSz="929737">
              <a:defRPr sz="1300"/>
            </a:lvl1pPr>
          </a:lstStyle>
          <a:p>
            <a:endParaRPr lang="en-US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349" y="8818596"/>
            <a:ext cx="3027137" cy="4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7" tIns="46479" rIns="92957" bIns="46479" numCol="1" anchor="b" anchorCtr="0" compatLnSpc="1">
            <a:prstTxWarp prst="textNoShape">
              <a:avLst/>
            </a:prstTxWarp>
          </a:bodyPr>
          <a:lstStyle>
            <a:lvl1pPr algn="r" defTabSz="929737">
              <a:defRPr sz="1300"/>
            </a:lvl1pPr>
          </a:lstStyle>
          <a:p>
            <a:fld id="{344299CA-1ABC-474B-9EEB-5476F41EC1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3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299CA-1ABC-474B-9EEB-5476F41EC18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D3523B-2F10-4460-B5F6-834710375D8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96913"/>
            <a:ext cx="4641850" cy="3481387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sv-S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FC86-F482-4C9D-8933-6E95DDABBB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8E037-99EC-4FA0-8194-B1FD87FBB7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9204-DA5F-488F-8044-BE94EF742A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EBE99F-F20B-488C-A58E-35C928D16FC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C2B9-759F-409B-8190-DF6C6CDF7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AD11-FB17-4A9E-91D0-F8EA3019B8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3031-FD6D-4235-8695-0D55FB397C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94AF-BF22-465F-B26A-EEC309AB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A8B6-5F46-4992-929E-5FD15F8849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040B-53B9-44D9-89A0-3CEE505008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8920F-7B55-491A-9E2A-FF929942BA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bobhelwigbhc@gmail.co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fasab@fasab.gov" TargetMode="External"/><Relationship Id="rId2" Type="http://schemas.openxmlformats.org/officeDocument/2006/relationships/hyperlink" Target="mailto:savinid@fasab.go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wmf"/><Relationship Id="rId4" Type="http://schemas.openxmlformats.org/officeDocument/2006/relationships/hyperlink" Target="http://www.fasab.gov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905000"/>
            <a:ext cx="8229600" cy="1774825"/>
          </a:xfrm>
        </p:spPr>
        <p:txBody>
          <a:bodyPr>
            <a:normAutofit fontScale="90000"/>
          </a:bodyPr>
          <a:lstStyle/>
          <a:p>
            <a:pPr>
              <a:spcBef>
                <a:spcPts val="2400"/>
              </a:spcBef>
              <a:spcAft>
                <a:spcPts val="1800"/>
              </a:spcAft>
            </a:pP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US" sz="2600" b="1" i="1" dirty="0" smtClean="0">
                <a:solidFill>
                  <a:srgbClr val="0000FF"/>
                </a:solidFill>
              </a:rPr>
              <a:t>Federal Accounting Standards Advisory Board</a:t>
            </a:r>
            <a:br>
              <a:rPr lang="en-US" sz="2600" b="1" i="1" dirty="0" smtClean="0">
                <a:solidFill>
                  <a:srgbClr val="0000FF"/>
                </a:solidFill>
              </a:rPr>
            </a:br>
            <a:r>
              <a:rPr lang="en-US" sz="2400" b="1" i="1" dirty="0" smtClean="0">
                <a:solidFill>
                  <a:srgbClr val="0000FF"/>
                </a:solidFill>
              </a:rPr>
              <a:t>Public-Private Partnerships </a:t>
            </a:r>
            <a:r>
              <a:rPr lang="en-US" sz="2400" b="1" i="1" dirty="0">
                <a:solidFill>
                  <a:srgbClr val="0000FF"/>
                </a:solidFill>
              </a:rPr>
              <a:t>- Financial Statement Reporting for </a:t>
            </a:r>
            <a:r>
              <a:rPr lang="en-US" sz="2400" b="1" i="1" dirty="0" smtClean="0">
                <a:solidFill>
                  <a:srgbClr val="0000FF"/>
                </a:solidFill>
              </a:rPr>
              <a:t>Grants</a:t>
            </a:r>
            <a:br>
              <a:rPr lang="en-US" sz="2400" b="1" i="1" dirty="0" smtClean="0">
                <a:solidFill>
                  <a:srgbClr val="0000FF"/>
                </a:solidFill>
              </a:rPr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i="1" dirty="0" smtClean="0"/>
              <a:t>Training Session  </a:t>
            </a:r>
            <a:br>
              <a:rPr lang="en-US" sz="2400" b="1" i="1" dirty="0" smtClean="0"/>
            </a:b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 smtClean="0"/>
              <a:t>National Grants Management Association</a:t>
            </a:r>
            <a:br>
              <a:rPr lang="en-US" sz="2400" b="1" i="1" dirty="0" smtClean="0"/>
            </a:br>
            <a:r>
              <a:rPr lang="en-US" sz="2400" b="1" i="1" dirty="0"/>
              <a:t>Crystal Gateway </a:t>
            </a:r>
            <a:r>
              <a:rPr lang="en-US" sz="2400" b="1" i="1" dirty="0" smtClean="0"/>
              <a:t>Marriott</a:t>
            </a:r>
            <a:br>
              <a:rPr lang="en-US" sz="2400" b="1" i="1" dirty="0" smtClean="0"/>
            </a:br>
            <a:r>
              <a:rPr lang="en-US" sz="2400" b="1" i="1" dirty="0" smtClean="0"/>
              <a:t>Arlington</a:t>
            </a:r>
            <a:r>
              <a:rPr lang="en-US" sz="2400" b="1" i="1" dirty="0"/>
              <a:t>, VA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2400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>
                <a:solidFill>
                  <a:schemeClr val="tx1"/>
                </a:solidFill>
              </a:rPr>
              <a:t>Thursday, March 31, 2016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8:30am – 9:45am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FC86-F482-4C9D-8933-6E95DDABBBA0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052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905000" cy="139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General Pros &amp; Cons of P3s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2000" t="30938" r="7500" b="6562"/>
          <a:stretch>
            <a:fillRect/>
          </a:stretch>
        </p:blipFill>
        <p:spPr bwMode="auto">
          <a:xfrm>
            <a:off x="838200" y="1524000"/>
            <a:ext cx="7655357" cy="475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9600" y="64008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Slide Content: Courtesy of Claret Consulting, LLC, © All Rights Reserved</a:t>
            </a:r>
            <a:endParaRPr lang="en-US" sz="900" dirty="0"/>
          </a:p>
        </p:txBody>
      </p:sp>
      <p:pic>
        <p:nvPicPr>
          <p:cNvPr id="9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395754" y="5739457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Some Potential P3 Risks in Grants or Cooperative Agreements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Little to no cost/price analysis</a:t>
            </a:r>
          </a:p>
          <a:p>
            <a:r>
              <a:rPr lang="en-US" dirty="0" smtClean="0"/>
              <a:t>Little to no “substantial involvement”</a:t>
            </a:r>
          </a:p>
          <a:p>
            <a:r>
              <a:rPr lang="en-US" dirty="0" smtClean="0"/>
              <a:t>Recipient may terminate at any time and non-performance may be deemed reasonable</a:t>
            </a:r>
          </a:p>
          <a:p>
            <a:r>
              <a:rPr lang="en-US" dirty="0" smtClean="0"/>
              <a:t>Some grants </a:t>
            </a:r>
            <a:r>
              <a:rPr lang="en-US" dirty="0"/>
              <a:t>may involve advanced funding </a:t>
            </a:r>
            <a:r>
              <a:rPr lang="en-US" dirty="0" smtClean="0"/>
              <a:t>and/or are </a:t>
            </a:r>
            <a:r>
              <a:rPr lang="en-US" dirty="0"/>
              <a:t>usually </a:t>
            </a:r>
            <a:r>
              <a:rPr lang="en-US" dirty="0" smtClean="0"/>
              <a:t>renewable</a:t>
            </a:r>
          </a:p>
          <a:p>
            <a:r>
              <a:rPr lang="en-US" dirty="0" smtClean="0"/>
              <a:t>Research grants may last a very long time</a:t>
            </a:r>
          </a:p>
          <a:p>
            <a:r>
              <a:rPr lang="en-US" dirty="0" smtClean="0"/>
              <a:t>No firm milestones or deliverables just “best efforts” especially in research</a:t>
            </a:r>
          </a:p>
          <a:p>
            <a:r>
              <a:rPr lang="en-US" dirty="0" smtClean="0"/>
              <a:t>Key personnel changes without approval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888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200" dirty="0"/>
              <a:t>TASK FORCE MEMBER</a:t>
            </a:r>
            <a:br>
              <a:rPr lang="en-US" sz="2200" dirty="0"/>
            </a:br>
            <a:r>
              <a:rPr lang="en-US" sz="2000" dirty="0"/>
              <a:t>Larry </a:t>
            </a:r>
            <a:r>
              <a:rPr lang="en-US" sz="2000" dirty="0" err="1" smtClean="0"/>
              <a:t>Checco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Founder &amp; President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Checco</a:t>
            </a:r>
            <a:r>
              <a:rPr lang="en-US" sz="2000" dirty="0" smtClean="0"/>
              <a:t> Communications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0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boat"/>
          <p:cNvPicPr>
            <a:picLocks noChangeAspect="1" noChangeArrowheads="1"/>
          </p:cNvPicPr>
          <p:nvPr/>
        </p:nvPicPr>
        <p:blipFill>
          <a:blip r:embed="rId3" cstate="print"/>
          <a:srcRect t="3334"/>
          <a:stretch>
            <a:fillRect/>
          </a:stretch>
        </p:blipFill>
        <p:spPr bwMode="auto">
          <a:xfrm>
            <a:off x="1375030" y="126274"/>
            <a:ext cx="6476490" cy="65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64770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Slide Content: Courtesy of Cesar </a:t>
            </a:r>
            <a:r>
              <a:rPr lang="en-US" sz="900" dirty="0" err="1" smtClean="0"/>
              <a:t>Quieroz</a:t>
            </a:r>
            <a:r>
              <a:rPr lang="en-US" sz="900" dirty="0" smtClean="0"/>
              <a:t>, World Bank</a:t>
            </a:r>
            <a:endParaRPr lang="en-US" sz="9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2859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Risks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Generic P3 Risks: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General political risks</a:t>
            </a:r>
          </a:p>
          <a:p>
            <a:r>
              <a:rPr lang="en-US" dirty="0" smtClean="0"/>
              <a:t>Site-related risks</a:t>
            </a:r>
          </a:p>
          <a:p>
            <a:r>
              <a:rPr lang="en-US" dirty="0" smtClean="0"/>
              <a:t>Construction risks</a:t>
            </a:r>
          </a:p>
          <a:p>
            <a:r>
              <a:rPr lang="en-US" dirty="0" smtClean="0"/>
              <a:t>Completion risks</a:t>
            </a:r>
          </a:p>
          <a:p>
            <a:r>
              <a:rPr lang="en-US" dirty="0" smtClean="0"/>
              <a:t>Operation-phase risks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specific P3 Risks noted by Board: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Actual costs will be greater than budgeted costs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</a:t>
            </a:r>
            <a:r>
              <a:rPr lang="en-US" dirty="0"/>
              <a:t>government </a:t>
            </a:r>
            <a:r>
              <a:rPr lang="en-US" dirty="0" smtClean="0"/>
              <a:t>may have to absorb part or all of the project's private debt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private partner will not achieve expected returns on investments in limited partnerships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Conditions may lead to a government - acknowledged event where the government assumes financial responsibility for the event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public purpose or public value will not be fulfilled or achieved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9600" y="55626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1" t="30192" r="16750" b="7700"/>
          <a:stretch/>
        </p:blipFill>
        <p:spPr bwMode="auto">
          <a:xfrm>
            <a:off x="1058091" y="1143000"/>
            <a:ext cx="6729872" cy="5573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Disclosures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1" t="17815" r="16747" b="11871"/>
          <a:stretch/>
        </p:blipFill>
        <p:spPr bwMode="auto">
          <a:xfrm>
            <a:off x="1752600" y="1219200"/>
            <a:ext cx="5632899" cy="5486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9857" y="329202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Public-Private Partnerships</a:t>
            </a:r>
            <a:br>
              <a:rPr lang="en-US" dirty="0" smtClean="0"/>
            </a:br>
            <a:r>
              <a:rPr lang="en-US" dirty="0" smtClean="0"/>
              <a:t>Financial Disclosure Overview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94AF-BF22-465F-B26A-EEC309AB068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8333" t="32888" r="40833" b="35255"/>
          <a:stretch/>
        </p:blipFill>
        <p:spPr bwMode="auto">
          <a:xfrm>
            <a:off x="457200" y="1872343"/>
            <a:ext cx="7976273" cy="374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96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Risk-based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Conclusive – “You’re in if you meet </a:t>
            </a:r>
            <a:r>
              <a:rPr lang="en-US" i="1" dirty="0" smtClean="0">
                <a:solidFill>
                  <a:srgbClr val="FF0000"/>
                </a:solidFill>
              </a:rPr>
              <a:t>any</a:t>
            </a:r>
            <a:r>
              <a:rPr lang="en-US" i="1" dirty="0" smtClean="0"/>
              <a:t> </a:t>
            </a:r>
            <a:r>
              <a:rPr lang="en-US" dirty="0" smtClean="0"/>
              <a:t>one”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dirty="0" smtClean="0">
                <a:solidFill>
                  <a:srgbClr val="FF0000"/>
                </a:solidFill>
              </a:rPr>
              <a:t>Creation of </a:t>
            </a:r>
            <a:r>
              <a:rPr lang="en-US" sz="2600" dirty="0" smtClean="0"/>
              <a:t>a long-lived </a:t>
            </a:r>
            <a:r>
              <a:rPr lang="en-US" sz="2600" dirty="0" smtClean="0">
                <a:solidFill>
                  <a:srgbClr val="FF0000"/>
                </a:solidFill>
              </a:rPr>
              <a:t>asset or long-term financing liability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</a:t>
            </a:r>
            <a:r>
              <a:rPr lang="en-US" sz="2600" dirty="0" smtClean="0">
                <a:solidFill>
                  <a:srgbClr val="FF0000"/>
                </a:solidFill>
              </a:rPr>
              <a:t>federal entity </a:t>
            </a:r>
            <a:r>
              <a:rPr lang="en-US" sz="2600" dirty="0" smtClean="0"/>
              <a:t>participates in or helps sponsor an </a:t>
            </a:r>
            <a:r>
              <a:rPr lang="en-US" sz="2600" dirty="0" smtClean="0">
                <a:solidFill>
                  <a:srgbClr val="FF0000"/>
                </a:solidFill>
              </a:rPr>
              <a:t>SPV, partnership, trust</a:t>
            </a:r>
            <a:r>
              <a:rPr lang="en-US" sz="2600" dirty="0" smtClean="0"/>
              <a:t>, etc.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</a:t>
            </a:r>
            <a:r>
              <a:rPr lang="en-US" sz="2600" dirty="0" smtClean="0">
                <a:solidFill>
                  <a:srgbClr val="FF0000"/>
                </a:solidFill>
              </a:rPr>
              <a:t>term</a:t>
            </a:r>
            <a:r>
              <a:rPr lang="en-US" sz="2600" dirty="0" smtClean="0"/>
              <a:t> of the </a:t>
            </a:r>
            <a:r>
              <a:rPr lang="en-US" sz="2600" dirty="0"/>
              <a:t>arrangement </a:t>
            </a:r>
            <a:r>
              <a:rPr lang="en-US" sz="2600" dirty="0">
                <a:solidFill>
                  <a:srgbClr val="FF0000"/>
                </a:solidFill>
              </a:rPr>
              <a:t>covers a significant portion of the economic life</a:t>
            </a:r>
            <a:r>
              <a:rPr lang="en-US" sz="2600" dirty="0"/>
              <a:t> of a project or asset</a:t>
            </a:r>
            <a:r>
              <a:rPr lang="en-US" sz="2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principal arrangement is </a:t>
            </a:r>
            <a:r>
              <a:rPr lang="en-US" sz="2600" dirty="0" smtClean="0">
                <a:solidFill>
                  <a:srgbClr val="FF0000"/>
                </a:solidFill>
              </a:rPr>
              <a:t>exempt from </a:t>
            </a:r>
            <a:r>
              <a:rPr lang="en-US" sz="2600" dirty="0" smtClean="0"/>
              <a:t>the Federal Acquisition Regulation (</a:t>
            </a:r>
            <a:r>
              <a:rPr lang="en-US" sz="2600" dirty="0" smtClean="0">
                <a:solidFill>
                  <a:srgbClr val="FF0000"/>
                </a:solidFill>
              </a:rPr>
              <a:t>FAR</a:t>
            </a:r>
            <a:r>
              <a:rPr lang="en-US" sz="2600" dirty="0" smtClean="0"/>
              <a:t>) </a:t>
            </a:r>
            <a:r>
              <a:rPr lang="en-US" sz="2600" dirty="0"/>
              <a:t>or if a grant, Office of Management and Budget (</a:t>
            </a:r>
            <a:r>
              <a:rPr lang="en-US" sz="2600" dirty="0">
                <a:solidFill>
                  <a:srgbClr val="FF0000"/>
                </a:solidFill>
              </a:rPr>
              <a:t>OMB</a:t>
            </a:r>
            <a:r>
              <a:rPr lang="en-US" sz="2600" dirty="0"/>
              <a:t>) requirements (2 C.F.R. Title 2, Part 200). </a:t>
            </a:r>
            <a:endParaRPr lang="en-US" sz="2600" dirty="0" smtClean="0"/>
          </a:p>
          <a:p>
            <a:pPr marL="514350" indent="-514350">
              <a:buNone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Risk-based </a:t>
            </a:r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Suggestive – “Maybe, maybe not” - requires judgment. View each SC in light of the others.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500" dirty="0" smtClean="0"/>
              <a:t>A </a:t>
            </a:r>
            <a:r>
              <a:rPr lang="en-US" sz="2500" dirty="0" smtClean="0">
                <a:solidFill>
                  <a:srgbClr val="FF0000"/>
                </a:solidFill>
              </a:rPr>
              <a:t>Value for Money </a:t>
            </a:r>
            <a:r>
              <a:rPr lang="en-US" sz="2500" dirty="0" smtClean="0"/>
              <a:t>analysis is performed.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smtClean="0"/>
              <a:t>The </a:t>
            </a:r>
            <a:r>
              <a:rPr lang="en-US" sz="2500" dirty="0" smtClean="0">
                <a:solidFill>
                  <a:srgbClr val="FF0000"/>
                </a:solidFill>
              </a:rPr>
              <a:t>consideration</a:t>
            </a:r>
            <a:r>
              <a:rPr lang="en-US" sz="2500" dirty="0" smtClean="0"/>
              <a:t> or items given up in an arrangement </a:t>
            </a:r>
            <a:r>
              <a:rPr lang="en-US" sz="2500" dirty="0" smtClean="0">
                <a:solidFill>
                  <a:srgbClr val="FF0000"/>
                </a:solidFill>
              </a:rPr>
              <a:t>or their value are not readily apparent</a:t>
            </a:r>
            <a:r>
              <a:rPr lang="en-US" sz="25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smtClean="0">
                <a:solidFill>
                  <a:srgbClr val="FF0000"/>
                </a:solidFill>
              </a:rPr>
              <a:t>Significant work force duties</a:t>
            </a:r>
            <a:r>
              <a:rPr lang="en-US" sz="2500" dirty="0" smtClean="0"/>
              <a:t>, activities, or knowledge </a:t>
            </a:r>
            <a:r>
              <a:rPr lang="en-US" sz="2500" dirty="0" smtClean="0">
                <a:solidFill>
                  <a:srgbClr val="FF0000"/>
                </a:solidFill>
              </a:rPr>
              <a:t>are cross-shared </a:t>
            </a:r>
            <a:r>
              <a:rPr lang="en-US" sz="2500" dirty="0" smtClean="0"/>
              <a:t>between public and private sector P3 parties.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305800" cy="4068763"/>
          </a:xfrm>
        </p:spPr>
        <p:txBody>
          <a:bodyPr>
            <a:normAutofit fontScale="85000" lnSpcReduction="20000"/>
          </a:bodyPr>
          <a:lstStyle/>
          <a:p>
            <a:endParaRPr lang="en-US" sz="2800" dirty="0" smtClean="0"/>
          </a:p>
          <a:p>
            <a:endParaRPr lang="en-US" sz="2800" dirty="0"/>
          </a:p>
          <a:p>
            <a:pPr marL="0" indent="0" algn="ctr">
              <a:buNone/>
            </a:pPr>
            <a:r>
              <a:rPr lang="en-US" sz="2800" b="1" dirty="0" smtClean="0"/>
              <a:t>Disclaimer</a:t>
            </a:r>
          </a:p>
          <a:p>
            <a:r>
              <a:rPr lang="en-US" sz="2800" dirty="0" smtClean="0"/>
              <a:t>Views </a:t>
            </a:r>
            <a:r>
              <a:rPr lang="en-US" sz="2800" dirty="0"/>
              <a:t>expressed are those of the </a:t>
            </a:r>
            <a:r>
              <a:rPr lang="en-US" sz="2800" dirty="0" smtClean="0"/>
              <a:t>speakers. </a:t>
            </a:r>
            <a:r>
              <a:rPr lang="en-US" sz="2800" dirty="0"/>
              <a:t>The Board expresses its views in </a:t>
            </a:r>
            <a:r>
              <a:rPr lang="en-US" sz="2800" dirty="0" smtClean="0"/>
              <a:t>official publications.</a:t>
            </a:r>
            <a:endParaRPr lang="en-US" sz="2800" b="1" dirty="0"/>
          </a:p>
          <a:p>
            <a:pPr marL="0" indent="0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b="1" dirty="0"/>
              <a:t>FASAB’s </a:t>
            </a:r>
            <a:r>
              <a:rPr lang="en-US" sz="2800" b="1" dirty="0" smtClean="0"/>
              <a:t>Mission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FASAB </a:t>
            </a:r>
            <a:r>
              <a:rPr lang="en-US" sz="2800" dirty="0">
                <a:solidFill>
                  <a:srgbClr val="FF0000"/>
                </a:solidFill>
              </a:rPr>
              <a:t>serves the public </a:t>
            </a:r>
            <a:r>
              <a:rPr lang="en-US" sz="2800" dirty="0"/>
              <a:t>interest by </a:t>
            </a:r>
            <a:r>
              <a:rPr lang="en-US" sz="2800" dirty="0">
                <a:solidFill>
                  <a:srgbClr val="FF0000"/>
                </a:solidFill>
              </a:rPr>
              <a:t>improving federal financial reporting</a:t>
            </a:r>
            <a:r>
              <a:rPr lang="en-US" sz="2800" dirty="0"/>
              <a:t> through </a:t>
            </a:r>
            <a:r>
              <a:rPr lang="en-US" sz="2800" dirty="0">
                <a:solidFill>
                  <a:srgbClr val="FF0000"/>
                </a:solidFill>
              </a:rPr>
              <a:t>issuing federal financial accounting standards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FF0000"/>
                </a:solidFill>
              </a:rPr>
              <a:t>providing guidance </a:t>
            </a:r>
            <a:r>
              <a:rPr lang="en-US" sz="2800" dirty="0"/>
              <a:t>after considering the needs of external and internal users of federal financial information.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16388" name="Picture 4" descr="FASAB Blue Log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34200" y="445293"/>
            <a:ext cx="1905000" cy="1395413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1" descr="C:\Documents and Settings\savinid\Local Settings\Temporary Internet Files\Content.IE5\MY7NIZMZ\MC9004362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Risk-based </a:t>
            </a:r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sz="2600" dirty="0" smtClean="0"/>
              <a:t>The </a:t>
            </a:r>
            <a:r>
              <a:rPr lang="en-US" sz="2600" dirty="0" smtClean="0">
                <a:solidFill>
                  <a:srgbClr val="FF0000"/>
                </a:solidFill>
              </a:rPr>
              <a:t>focus is more on collaboration </a:t>
            </a:r>
            <a:r>
              <a:rPr lang="en-US" sz="2600" dirty="0" smtClean="0"/>
              <a:t>and informal, real-time, resolution processes as opposed to formal, contractual, administrative processes.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600" dirty="0" smtClean="0">
                <a:solidFill>
                  <a:srgbClr val="FF0000"/>
                </a:solidFill>
              </a:rPr>
              <a:t>The government relies on either the private sector </a:t>
            </a:r>
            <a:r>
              <a:rPr lang="en-US" sz="2600" dirty="0" smtClean="0"/>
              <a:t>partner’s or a third party’s </a:t>
            </a:r>
            <a:r>
              <a:rPr lang="en-US" sz="2600" dirty="0" smtClean="0">
                <a:solidFill>
                  <a:srgbClr val="FF0000"/>
                </a:solidFill>
              </a:rPr>
              <a:t>determination of a P3’s performance or return on investment/equity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rgbClr val="FF0000"/>
                </a:solidFill>
              </a:rPr>
              <a:t>without performing its own verification </a:t>
            </a:r>
            <a:r>
              <a:rPr lang="en-US" sz="2600" dirty="0" smtClean="0"/>
              <a:t>of performance/return on investment/equity. 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365760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Uncle Sam Wants YOU!!!!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1800"/>
              </a:spcBef>
              <a:buNone/>
            </a:pP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1800"/>
              </a:spcBef>
            </a:pPr>
            <a:endParaRPr lang="en-US" dirty="0" smtClean="0">
              <a:solidFill>
                <a:srgbClr val="0000FF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2800" dirty="0" smtClean="0">
                <a:solidFill>
                  <a:srgbClr val="0000FF"/>
                </a:solidFill>
              </a:rPr>
              <a:t>We invite your comments and suggestions.</a:t>
            </a:r>
          </a:p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If you’d like to join the P3 Task Force or follow its work, let me know.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21111" r="59167" b="7778"/>
          <a:stretch>
            <a:fillRect/>
          </a:stretch>
        </p:blipFill>
        <p:spPr bwMode="auto">
          <a:xfrm>
            <a:off x="4419600" y="457200"/>
            <a:ext cx="4480467" cy="585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810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TASK FORCE MEMBER</a:t>
            </a:r>
            <a:br>
              <a:rPr lang="en-US" sz="2200" dirty="0" smtClean="0"/>
            </a:br>
            <a:r>
              <a:rPr lang="en-US" sz="2000" dirty="0" smtClean="0"/>
              <a:t>Robert </a:t>
            </a:r>
            <a:r>
              <a:rPr lang="en-US" sz="2000" dirty="0"/>
              <a:t>D. Helwig JD</a:t>
            </a:r>
            <a:br>
              <a:rPr lang="en-US" sz="2000" dirty="0"/>
            </a:br>
            <a:r>
              <a:rPr lang="en-US" sz="2000" dirty="0"/>
              <a:t>Bob Helwig Consulting, </a:t>
            </a:r>
            <a:r>
              <a:rPr lang="en-US" sz="2000" dirty="0" smtClean="0"/>
              <a:t>LLC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1600" dirty="0"/>
              <a:t>Formerly Office of the Secretary of Defense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US" sz="2000" dirty="0" smtClean="0"/>
              <a:t>Mr. </a:t>
            </a:r>
            <a:r>
              <a:rPr lang="en-US" sz="2000" dirty="0" err="1"/>
              <a:t>H</a:t>
            </a:r>
            <a:r>
              <a:rPr lang="en-US" sz="2000" dirty="0" err="1" smtClean="0"/>
              <a:t>elwig</a:t>
            </a:r>
            <a:r>
              <a:rPr lang="en-US" sz="2000" dirty="0" smtClean="0"/>
              <a:t> </a:t>
            </a:r>
            <a:r>
              <a:rPr lang="en-US" sz="2000" dirty="0"/>
              <a:t>has been involved in </a:t>
            </a:r>
            <a:r>
              <a:rPr lang="en-US" sz="2000" dirty="0" smtClean="0"/>
              <a:t>privatization initiatives since </a:t>
            </a:r>
            <a:r>
              <a:rPr lang="en-US" sz="2000" dirty="0"/>
              <a:t>1996 when he </a:t>
            </a:r>
            <a:r>
              <a:rPr lang="en-US" sz="2000" dirty="0" smtClean="0"/>
              <a:t>joined the </a:t>
            </a:r>
            <a:r>
              <a:rPr lang="en-US" sz="2000" dirty="0"/>
              <a:t>Department of Defense Housing Revitalization Office. </a:t>
            </a:r>
            <a:r>
              <a:rPr lang="en-US" sz="2000" dirty="0" smtClean="0"/>
              <a:t>He </a:t>
            </a:r>
            <a:r>
              <a:rPr lang="en-US" sz="2000" dirty="0"/>
              <a:t>has been </a:t>
            </a:r>
            <a:r>
              <a:rPr lang="en-US" sz="2000" dirty="0" smtClean="0"/>
              <a:t>engaged in </a:t>
            </a:r>
            <a:r>
              <a:rPr lang="en-US" sz="2000" dirty="0"/>
              <a:t>privatizing both military housing and </a:t>
            </a:r>
            <a:r>
              <a:rPr lang="en-US" sz="2000" dirty="0" smtClean="0"/>
              <a:t>utilities involving concept </a:t>
            </a:r>
            <a:r>
              <a:rPr lang="en-US" sz="2000" dirty="0"/>
              <a:t>development, contract solicitation, deal structuring, </a:t>
            </a:r>
            <a:r>
              <a:rPr lang="en-US" sz="2000" dirty="0" smtClean="0"/>
              <a:t>portfolio management</a:t>
            </a:r>
            <a:r>
              <a:rPr lang="en-US" sz="2000" dirty="0"/>
              <a:t>, and financial analysis. </a:t>
            </a:r>
            <a:endParaRPr lang="en-US" sz="2000" dirty="0" smtClean="0"/>
          </a:p>
          <a:p>
            <a:r>
              <a:rPr lang="en-US" sz="2000" dirty="0" smtClean="0"/>
              <a:t>He </a:t>
            </a:r>
            <a:r>
              <a:rPr lang="en-US" sz="2000" dirty="0"/>
              <a:t>has Bachelor degrees in Political Science and French from </a:t>
            </a:r>
            <a:r>
              <a:rPr lang="en-US" sz="2000" dirty="0" smtClean="0"/>
              <a:t>the California </a:t>
            </a:r>
            <a:r>
              <a:rPr lang="en-US" sz="2000" dirty="0"/>
              <a:t>State </a:t>
            </a:r>
            <a:r>
              <a:rPr lang="en-US" sz="2000" dirty="0" smtClean="0"/>
              <a:t>University; </a:t>
            </a:r>
            <a:r>
              <a:rPr lang="en-US" sz="2000" dirty="0"/>
              <a:t>a Master's degree in International Policy from </a:t>
            </a:r>
            <a:r>
              <a:rPr lang="en-US" sz="2000" dirty="0" smtClean="0"/>
              <a:t>the Monterey </a:t>
            </a:r>
            <a:r>
              <a:rPr lang="en-US" sz="2000" dirty="0"/>
              <a:t>Institute of International Studies; and a Juris Doctor from George </a:t>
            </a:r>
            <a:r>
              <a:rPr lang="en-US" sz="2000" dirty="0" smtClean="0"/>
              <a:t>Washington University</a:t>
            </a:r>
            <a:r>
              <a:rPr lang="en-US" sz="2000" dirty="0"/>
              <a:t>. He is a member of both the Maryland and Washington, D.C. Bars. He is currently </a:t>
            </a:r>
            <a:r>
              <a:rPr lang="en-US" sz="2000" dirty="0" smtClean="0"/>
              <a:t>a Doctoral Candidate </a:t>
            </a:r>
            <a:r>
              <a:rPr lang="en-US" sz="2000" dirty="0"/>
              <a:t>in Public Administration at the University </a:t>
            </a:r>
            <a:r>
              <a:rPr lang="en-US" sz="2000" dirty="0" smtClean="0"/>
              <a:t>of Baltimore</a:t>
            </a:r>
            <a:r>
              <a:rPr lang="en-US" sz="2000" dirty="0"/>
              <a:t>, writing </a:t>
            </a:r>
            <a:r>
              <a:rPr lang="en-US" sz="2000" dirty="0" smtClean="0"/>
              <a:t>his dissertation </a:t>
            </a:r>
            <a:r>
              <a:rPr lang="en-US" sz="2000" dirty="0"/>
              <a:t>on P3s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He can be contacted via email: </a:t>
            </a:r>
            <a:r>
              <a:rPr lang="en-US" sz="2000" dirty="0">
                <a:hlinkClick r:id="rId2"/>
              </a:rPr>
              <a:t>bobhelwigbhc@gmail.com</a:t>
            </a:r>
            <a:r>
              <a:rPr lang="en-US" sz="2000" dirty="0"/>
              <a:t> or phone: 301.943.7959 </a:t>
            </a:r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6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/>
              <a:t>TASK FORCE MEMBER</a:t>
            </a:r>
            <a:br>
              <a:rPr lang="en-US" sz="2200" dirty="0"/>
            </a:br>
            <a:r>
              <a:rPr lang="en-US" sz="2000" dirty="0"/>
              <a:t>Larry </a:t>
            </a:r>
            <a:r>
              <a:rPr lang="en-US" sz="2000" dirty="0" err="1" smtClean="0"/>
              <a:t>Checco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Founder &amp; President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Checco</a:t>
            </a:r>
            <a:r>
              <a:rPr lang="en-US" sz="2000" dirty="0" smtClean="0"/>
              <a:t> Communications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Mr. Checco is </a:t>
            </a:r>
            <a:r>
              <a:rPr lang="en-US" sz="2000" dirty="0"/>
              <a:t>a nationally sought-after speaker </a:t>
            </a:r>
            <a:r>
              <a:rPr lang="en-US" sz="2000" dirty="0" smtClean="0"/>
              <a:t>and consultant on </a:t>
            </a:r>
            <a:r>
              <a:rPr lang="en-US" sz="2000" dirty="0"/>
              <a:t>branding and leadership and is </a:t>
            </a:r>
            <a:r>
              <a:rPr lang="en-US" sz="2000" dirty="0" smtClean="0"/>
              <a:t>a faculty member of the </a:t>
            </a:r>
            <a:r>
              <a:rPr lang="en-US" sz="2000" dirty="0" err="1" smtClean="0"/>
              <a:t>NeighborWorks</a:t>
            </a:r>
            <a:r>
              <a:rPr lang="en-US" sz="2000" dirty="0" smtClean="0"/>
              <a:t>® Training Institute. </a:t>
            </a:r>
          </a:p>
          <a:p>
            <a:r>
              <a:rPr lang="en-US" sz="2000" dirty="0" smtClean="0"/>
              <a:t>Larry’s books on branding and leadership have successfully sold </a:t>
            </a:r>
            <a:r>
              <a:rPr lang="en-US" sz="2000" dirty="0"/>
              <a:t>thousands of copies throughout the United </a:t>
            </a:r>
            <a:r>
              <a:rPr lang="en-US" sz="2000" dirty="0" smtClean="0"/>
              <a:t>States, Australia</a:t>
            </a:r>
            <a:r>
              <a:rPr lang="en-US" sz="2000" dirty="0"/>
              <a:t>, Canada, South Africa, Sweden, Israel, Southeast Asia and elsewhere around </a:t>
            </a:r>
            <a:r>
              <a:rPr lang="en-US" sz="2000" dirty="0" smtClean="0"/>
              <a:t>the globe</a:t>
            </a:r>
            <a:r>
              <a:rPr lang="en-US" sz="2000" dirty="0"/>
              <a:t>.</a:t>
            </a:r>
          </a:p>
          <a:p>
            <a:r>
              <a:rPr lang="en-US" sz="2000" dirty="0"/>
              <a:t>Larry has been recognized as a leading branding professional, and his articles</a:t>
            </a:r>
            <a:r>
              <a:rPr lang="en-US" sz="2000" dirty="0" smtClean="0"/>
              <a:t> are cited </a:t>
            </a:r>
            <a:r>
              <a:rPr lang="en-US" sz="2000" dirty="0"/>
              <a:t>and reprinted on countless websites.</a:t>
            </a:r>
          </a:p>
          <a:p>
            <a:r>
              <a:rPr lang="en-US" sz="2000" dirty="0"/>
              <a:t>Larry holds a degree in Economics from Syracuse University, as well as an MA in </a:t>
            </a:r>
            <a:r>
              <a:rPr lang="en-US" sz="2000" dirty="0" smtClean="0"/>
              <a:t>Journalism and </a:t>
            </a:r>
            <a:r>
              <a:rPr lang="en-US" sz="2000" dirty="0"/>
              <a:t>Public Affairs </a:t>
            </a:r>
            <a:r>
              <a:rPr lang="en-US" sz="2000" dirty="0" smtClean="0"/>
              <a:t>from American </a:t>
            </a:r>
            <a:r>
              <a:rPr lang="en-US" sz="2000" dirty="0"/>
              <a:t>University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He can be reached </a:t>
            </a:r>
            <a:r>
              <a:rPr lang="en-US" sz="2000" dirty="0"/>
              <a:t>via email: </a:t>
            </a:r>
            <a:r>
              <a:rPr lang="en-US" sz="2000" dirty="0" err="1" smtClean="0"/>
              <a:t>Larry.Checco@Verizon.net</a:t>
            </a:r>
            <a:r>
              <a:rPr lang="en-US" sz="2000" dirty="0" smtClean="0"/>
              <a:t> </a:t>
            </a:r>
            <a:r>
              <a:rPr lang="en-US" sz="2000" dirty="0"/>
              <a:t>or phone: </a:t>
            </a:r>
            <a:r>
              <a:rPr lang="en-US" sz="2000" dirty="0" smtClean="0"/>
              <a:t>301.602-8332.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0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Dom </a:t>
            </a:r>
            <a:r>
              <a:rPr lang="en-US" sz="2800" dirty="0"/>
              <a:t>can be reached at: </a:t>
            </a:r>
            <a:r>
              <a:rPr lang="en-US" sz="2800" dirty="0">
                <a:hlinkClick r:id="rId2"/>
              </a:rPr>
              <a:t>savinid@fasab.gov,</a:t>
            </a:r>
            <a:r>
              <a:rPr lang="en-US" sz="2800" dirty="0"/>
              <a:t> 202 512-6841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General </a:t>
            </a:r>
            <a:r>
              <a:rPr lang="en-US" sz="2800" dirty="0"/>
              <a:t>inquiries can be directed to </a:t>
            </a:r>
            <a:r>
              <a:rPr lang="en-US" sz="2800" dirty="0">
                <a:hlinkClick r:id="rId3"/>
              </a:rPr>
              <a:t>fasab@fasab.gov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Phone: 202 512-7350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hlinkClick r:id="rId4"/>
              </a:rPr>
              <a:t>www.FASAB.gov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Listserv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H="1">
            <a:off x="381000" y="1371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Today’s Speakers</a:t>
            </a:r>
            <a:br>
              <a:rPr lang="en-US" dirty="0" smtClean="0"/>
            </a:br>
            <a:r>
              <a:rPr lang="en-US" dirty="0" smtClean="0"/>
              <a:t>P3 Task Force Members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Robert </a:t>
            </a:r>
            <a:r>
              <a:rPr lang="en-US" sz="2400" dirty="0"/>
              <a:t>D. Helwig </a:t>
            </a:r>
            <a:r>
              <a:rPr lang="en-US" sz="2400" dirty="0" smtClean="0"/>
              <a:t>JD; Bob </a:t>
            </a:r>
            <a:r>
              <a:rPr lang="en-US" sz="2400" dirty="0"/>
              <a:t>Helwig Consulting, LLC </a:t>
            </a:r>
            <a:br>
              <a:rPr lang="en-US" sz="2400" dirty="0"/>
            </a:br>
            <a:r>
              <a:rPr lang="en-US" sz="1800" dirty="0"/>
              <a:t>Formerly Office of the Secretary of </a:t>
            </a:r>
            <a:r>
              <a:rPr lang="en-US" sz="1800" dirty="0" smtClean="0"/>
              <a:t>Defense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Larry </a:t>
            </a:r>
            <a:r>
              <a:rPr lang="en-US" sz="2400" dirty="0" err="1" smtClean="0"/>
              <a:t>Checco</a:t>
            </a:r>
            <a:r>
              <a:rPr lang="en-US" sz="2400" dirty="0" smtClean="0"/>
              <a:t>; Founder </a:t>
            </a:r>
            <a:r>
              <a:rPr lang="en-US" sz="2400" dirty="0"/>
              <a:t>&amp; </a:t>
            </a:r>
            <a:r>
              <a:rPr lang="en-US" sz="2400" dirty="0" smtClean="0"/>
              <a:t>President </a:t>
            </a:r>
            <a:r>
              <a:rPr lang="en-US" sz="2400" dirty="0" err="1" smtClean="0"/>
              <a:t>Checco</a:t>
            </a:r>
            <a:r>
              <a:rPr lang="en-US" sz="2400" dirty="0" smtClean="0"/>
              <a:t> </a:t>
            </a:r>
            <a:r>
              <a:rPr lang="en-US" sz="2400" dirty="0"/>
              <a:t>Communications</a:t>
            </a:r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Domenic N. Savini, CPA CMA;  FASAB Assistant Director and P3 Project Director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09C9-725B-4D62-8DBA-77EA5CA6F4D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22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684" y="228600"/>
            <a:ext cx="388620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Statement of Federal Accounting Standards 49</a:t>
            </a:r>
            <a:br>
              <a:rPr lang="en-US" dirty="0" smtClean="0"/>
            </a:br>
            <a:r>
              <a:rPr lang="en-US" i="1" dirty="0" smtClean="0"/>
              <a:t>Public-Private Partnerships: Disclosure Requirements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48200" y="554763"/>
            <a:ext cx="4343400" cy="585311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Scheduled </a:t>
            </a:r>
            <a:r>
              <a:rPr lang="en-US" sz="2400" dirty="0"/>
              <a:t>for issuance April 27, </a:t>
            </a:r>
            <a:r>
              <a:rPr lang="en-US" sz="2400" dirty="0" smtClean="0"/>
              <a:t>2016</a:t>
            </a:r>
          </a:p>
          <a:p>
            <a:r>
              <a:rPr lang="en-US" sz="2400" dirty="0"/>
              <a:t>Effective </a:t>
            </a:r>
            <a:r>
              <a:rPr lang="en-US" sz="2400" dirty="0" smtClean="0"/>
              <a:t>FY19 and early </a:t>
            </a:r>
            <a:r>
              <a:rPr lang="en-US" sz="2400" dirty="0"/>
              <a:t>adoption </a:t>
            </a:r>
            <a:r>
              <a:rPr lang="en-US" sz="2400" dirty="0" smtClean="0"/>
              <a:t>permitted </a:t>
            </a:r>
          </a:p>
          <a:p>
            <a:r>
              <a:rPr lang="en-US" sz="2400" dirty="0" smtClean="0"/>
              <a:t>Exempts </a:t>
            </a:r>
            <a:r>
              <a:rPr lang="en-US" sz="2400" dirty="0"/>
              <a:t>certain </a:t>
            </a:r>
            <a:r>
              <a:rPr lang="en-US" sz="2400" dirty="0" smtClean="0"/>
              <a:t>arrangements</a:t>
            </a:r>
          </a:p>
          <a:p>
            <a:r>
              <a:rPr lang="en-US" sz="2400" dirty="0" smtClean="0"/>
              <a:t>Establishes </a:t>
            </a:r>
            <a:r>
              <a:rPr lang="en-US" sz="2400" dirty="0"/>
              <a:t>a P3 definition and </a:t>
            </a:r>
            <a:r>
              <a:rPr lang="en-US" sz="2400" dirty="0" smtClean="0"/>
              <a:t>risk-based </a:t>
            </a:r>
            <a:r>
              <a:rPr lang="en-US" sz="2400" dirty="0"/>
              <a:t>characteristics that need to </a:t>
            </a:r>
            <a:r>
              <a:rPr lang="en-US" sz="2400" dirty="0" smtClean="0"/>
              <a:t>exist as a requisite for disclosure</a:t>
            </a:r>
          </a:p>
          <a:p>
            <a:r>
              <a:rPr lang="en-US" sz="2400" dirty="0" smtClean="0"/>
              <a:t>Disclosures </a:t>
            </a:r>
            <a:r>
              <a:rPr lang="en-US" sz="2400" dirty="0"/>
              <a:t>comprise quantitative and qualitative information 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3" t="21339" r="50654" b="17859"/>
          <a:stretch/>
        </p:blipFill>
        <p:spPr bwMode="auto">
          <a:xfrm>
            <a:off x="228600" y="1600200"/>
            <a:ext cx="4038369" cy="47952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74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3200" dirty="0" smtClean="0"/>
              <a:t>How does FASAB define a P3 for financial reporting purposes? </a:t>
            </a:r>
            <a:r>
              <a:rPr lang="en-US" altLang="en-US" sz="2800" dirty="0" smtClean="0">
                <a:solidFill>
                  <a:srgbClr val="0000FF"/>
                </a:solidFill>
              </a:rPr>
              <a:t/>
            </a:r>
            <a:br>
              <a:rPr lang="en-US" altLang="en-US" sz="2800" dirty="0" smtClean="0">
                <a:solidFill>
                  <a:srgbClr val="0000FF"/>
                </a:solidFill>
              </a:rPr>
            </a:br>
            <a:endParaRPr lang="en-US" altLang="en-US" sz="28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</a:pPr>
            <a:r>
              <a:rPr lang="en-US" sz="3400" dirty="0" smtClean="0"/>
              <a:t>Par 16.  Subject </a:t>
            </a:r>
            <a:r>
              <a:rPr lang="en-US" sz="3400" dirty="0"/>
              <a:t>to the </a:t>
            </a:r>
            <a:r>
              <a:rPr lang="en-US" sz="3400" dirty="0">
                <a:solidFill>
                  <a:srgbClr val="FF0000"/>
                </a:solidFill>
              </a:rPr>
              <a:t>exclusions noted in paragraph 15</a:t>
            </a:r>
            <a:r>
              <a:rPr lang="en-US" sz="3400" dirty="0"/>
              <a:t> and for the purposes of this Statement, federal public-private partnerships </a:t>
            </a:r>
            <a:r>
              <a:rPr lang="en-US" sz="3400" dirty="0">
                <a:solidFill>
                  <a:srgbClr val="FF0000"/>
                </a:solidFill>
              </a:rPr>
              <a:t>(P3s) are risk-sharing </a:t>
            </a:r>
            <a:r>
              <a:rPr lang="en-US" sz="3400" dirty="0" smtClean="0">
                <a:solidFill>
                  <a:srgbClr val="FF0000"/>
                </a:solidFill>
              </a:rPr>
              <a:t>arrangements </a:t>
            </a:r>
            <a:r>
              <a:rPr lang="en-US" sz="3400" dirty="0"/>
              <a:t>or transactions </a:t>
            </a:r>
            <a:r>
              <a:rPr lang="en-US" sz="3400" dirty="0">
                <a:solidFill>
                  <a:srgbClr val="FF0000"/>
                </a:solidFill>
              </a:rPr>
              <a:t>with expected lives greater than five years </a:t>
            </a:r>
            <a:r>
              <a:rPr lang="en-US" sz="3400" dirty="0"/>
              <a:t>between public and private sector </a:t>
            </a:r>
            <a:r>
              <a:rPr lang="en-US" sz="3400" dirty="0" smtClean="0"/>
              <a:t>entities</a:t>
            </a:r>
            <a:r>
              <a:rPr lang="en-US" sz="3400" dirty="0"/>
              <a:t>. Such arrangements or transactions </a:t>
            </a:r>
            <a:r>
              <a:rPr lang="en-US" sz="3400" dirty="0">
                <a:solidFill>
                  <a:srgbClr val="FF0000"/>
                </a:solidFill>
              </a:rPr>
              <a:t>provide a service or an asset</a:t>
            </a:r>
            <a:r>
              <a:rPr lang="en-US" sz="3400" dirty="0"/>
              <a:t> for government and/or general public use where in addition to the sharing of resources, </a:t>
            </a:r>
            <a:r>
              <a:rPr lang="en-US" sz="3400" dirty="0">
                <a:solidFill>
                  <a:srgbClr val="FF0000"/>
                </a:solidFill>
              </a:rPr>
              <a:t>each party shares in the risks and rewards</a:t>
            </a:r>
            <a:r>
              <a:rPr lang="en-US" sz="3400" dirty="0"/>
              <a:t> of said arrangements or transactions. </a:t>
            </a:r>
          </a:p>
          <a:p>
            <a:pPr>
              <a:spcBef>
                <a:spcPts val="1200"/>
              </a:spcBef>
            </a:pPr>
            <a:r>
              <a:rPr lang="en-US" sz="3400" dirty="0" smtClean="0"/>
              <a:t>Par 17.  </a:t>
            </a:r>
            <a:r>
              <a:rPr lang="en-US" sz="3400" dirty="0" smtClean="0">
                <a:solidFill>
                  <a:srgbClr val="FF0000"/>
                </a:solidFill>
              </a:rPr>
              <a:t>A </a:t>
            </a:r>
            <a:r>
              <a:rPr lang="en-US" sz="3400" dirty="0">
                <a:solidFill>
                  <a:srgbClr val="FF0000"/>
                </a:solidFill>
              </a:rPr>
              <a:t>public sector entity shares risks and rewards </a:t>
            </a:r>
            <a:r>
              <a:rPr lang="en-US" sz="3400" dirty="0"/>
              <a:t>with a private sector entity </a:t>
            </a:r>
            <a:r>
              <a:rPr lang="en-US" sz="3400" dirty="0">
                <a:solidFill>
                  <a:srgbClr val="FF0000"/>
                </a:solidFill>
              </a:rPr>
              <a:t>whenever</a:t>
            </a:r>
            <a:r>
              <a:rPr lang="en-US" sz="3400" dirty="0"/>
              <a:t> the benefits of the arrangement or transaction  accrue to both the private sector entity and the public sector entity and (1) </a:t>
            </a:r>
            <a:r>
              <a:rPr lang="en-US" sz="3400" dirty="0">
                <a:solidFill>
                  <a:srgbClr val="FF0000"/>
                </a:solidFill>
              </a:rPr>
              <a:t>the public sector entity is at risk of loss</a:t>
            </a:r>
            <a:r>
              <a:rPr lang="en-US" sz="3400" dirty="0"/>
              <a:t>, </a:t>
            </a:r>
            <a:r>
              <a:rPr lang="en-US" sz="3400" dirty="0">
                <a:solidFill>
                  <a:srgbClr val="FF0000"/>
                </a:solidFill>
              </a:rPr>
              <a:t>or</a:t>
            </a:r>
            <a:r>
              <a:rPr lang="en-US" sz="3400" dirty="0"/>
              <a:t> (2) </a:t>
            </a:r>
            <a:r>
              <a:rPr lang="en-US" sz="3400" dirty="0">
                <a:solidFill>
                  <a:srgbClr val="FF0000"/>
                </a:solidFill>
              </a:rPr>
              <a:t>the private sector entity’s ability </a:t>
            </a:r>
            <a:r>
              <a:rPr lang="en-US" sz="3400" dirty="0"/>
              <a:t>to perform is at risk and success of the arrangement or transaction </a:t>
            </a:r>
            <a:r>
              <a:rPr lang="en-US" sz="3400" dirty="0">
                <a:solidFill>
                  <a:srgbClr val="FF0000"/>
                </a:solidFill>
              </a:rPr>
              <a:t>depends upon the public sector’s intervention</a:t>
            </a:r>
            <a:r>
              <a:rPr lang="en-US" sz="3400" dirty="0"/>
              <a:t>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300" i="1" dirty="0"/>
              <a:t>"A rose by any other name would smell </a:t>
            </a:r>
            <a:r>
              <a:rPr lang="en-US" sz="3300" i="1" dirty="0" smtClean="0"/>
              <a:t>as sweet”</a:t>
            </a:r>
            <a:r>
              <a:rPr lang="en-US" sz="4000" i="1" dirty="0" smtClean="0"/>
              <a:t>  </a:t>
            </a:r>
            <a:r>
              <a:rPr lang="en-US" sz="1800" dirty="0" smtClean="0"/>
              <a:t>William Shakespeare, Romeo </a:t>
            </a:r>
            <a:r>
              <a:rPr lang="en-US" sz="1800" dirty="0"/>
              <a:t>and </a:t>
            </a:r>
            <a:r>
              <a:rPr lang="en-US" sz="1800" dirty="0" smtClean="0"/>
              <a:t>Juliet.  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743200" y="1295400"/>
            <a:ext cx="60960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sz="2300" dirty="0" smtClean="0"/>
              <a:t>Risk-sharing arrangements take many forms and go by different names.</a:t>
            </a:r>
          </a:p>
          <a:p>
            <a:r>
              <a:rPr lang="en-US" sz="2300" dirty="0" smtClean="0"/>
              <a:t>P3s can employ grants or collaborative agreements.</a:t>
            </a:r>
          </a:p>
          <a:p>
            <a:r>
              <a:rPr lang="en-US" sz="2300" dirty="0" smtClean="0"/>
              <a:t>However, unless they meet the definition in the standard (e.g., greater than 5 years and must posses risk-sharing), they are not reportable.</a:t>
            </a:r>
          </a:p>
          <a:p>
            <a:r>
              <a:rPr lang="en-US" sz="2300" dirty="0" smtClean="0"/>
              <a:t>At Par. 15 the Board excluded the following types of arrangements or transactions:</a:t>
            </a:r>
          </a:p>
          <a:p>
            <a:pPr lvl="1"/>
            <a:r>
              <a:rPr lang="en-US" sz="1800" dirty="0" smtClean="0"/>
              <a:t>Non-lease </a:t>
            </a:r>
            <a:r>
              <a:rPr lang="en-US" sz="1800" dirty="0"/>
              <a:t>acquisitions of </a:t>
            </a:r>
            <a:r>
              <a:rPr lang="en-US" sz="1800" dirty="0" smtClean="0"/>
              <a:t>PP&amp;E subject </a:t>
            </a:r>
            <a:r>
              <a:rPr lang="en-US" sz="1800" dirty="0"/>
              <a:t>to </a:t>
            </a:r>
            <a:r>
              <a:rPr lang="en-US" sz="1800" dirty="0" smtClean="0"/>
              <a:t>FAR </a:t>
            </a:r>
            <a:r>
              <a:rPr lang="en-US" sz="1800" dirty="0"/>
              <a:t>and </a:t>
            </a:r>
            <a:r>
              <a:rPr lang="en-US" sz="1800" dirty="0" smtClean="0"/>
              <a:t>private </a:t>
            </a:r>
            <a:r>
              <a:rPr lang="en-US" sz="1800" dirty="0"/>
              <a:t>entity is not directly financing, operating, or maintaining the PP&amp;E as part of an overall risk-sharing arrangement or transaction   </a:t>
            </a:r>
          </a:p>
          <a:p>
            <a:pPr lvl="1"/>
            <a:r>
              <a:rPr lang="en-US" sz="1800" dirty="0" smtClean="0"/>
              <a:t>Leases  </a:t>
            </a:r>
            <a:r>
              <a:rPr lang="en-US" sz="1800" dirty="0"/>
              <a:t>that are not bundled </a:t>
            </a:r>
            <a:r>
              <a:rPr lang="en-US" sz="1800" dirty="0" smtClean="0"/>
              <a:t>and </a:t>
            </a:r>
            <a:r>
              <a:rPr lang="en-US" sz="1800" dirty="0"/>
              <a:t>are entered into using </a:t>
            </a:r>
            <a:r>
              <a:rPr lang="en-US" sz="1800" dirty="0" smtClean="0"/>
              <a:t>GSA-delegated authority </a:t>
            </a:r>
            <a:endParaRPr lang="en-US" sz="1800" dirty="0"/>
          </a:p>
          <a:p>
            <a:pPr lvl="1"/>
            <a:r>
              <a:rPr lang="en-US" sz="1800" dirty="0"/>
              <a:t>FAR Part 13 </a:t>
            </a:r>
            <a:r>
              <a:rPr lang="en-US" sz="1800" dirty="0" smtClean="0"/>
              <a:t>Simplified </a:t>
            </a:r>
            <a:r>
              <a:rPr lang="en-US" sz="1800" dirty="0"/>
              <a:t>Acquisition Procedures </a:t>
            </a:r>
            <a:r>
              <a:rPr lang="en-US" sz="1800" dirty="0" smtClean="0"/>
              <a:t> </a:t>
            </a:r>
            <a:endParaRPr lang="en-US" sz="1800" dirty="0"/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Formal </a:t>
            </a:r>
            <a:r>
              <a:rPr lang="en-US" sz="1800" dirty="0">
                <a:solidFill>
                  <a:srgbClr val="FF0000"/>
                </a:solidFill>
              </a:rPr>
              <a:t>and informal arrangements or transactions that do not share risks or rewards and</a:t>
            </a:r>
            <a:r>
              <a:rPr lang="en-US" sz="1800" dirty="0"/>
              <a:t> are solely designed to foster goodwill, encourage economic development, </a:t>
            </a:r>
            <a:r>
              <a:rPr lang="en-US" sz="1800" dirty="0">
                <a:solidFill>
                  <a:srgbClr val="FF0000"/>
                </a:solidFill>
              </a:rPr>
              <a:t>promote research </a:t>
            </a:r>
            <a:r>
              <a:rPr lang="en-US" sz="1800" dirty="0"/>
              <a:t>and innovation, or coordinate and integrate strategic initiatives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Grants </a:t>
            </a:r>
            <a:r>
              <a:rPr lang="en-US" sz="1800" dirty="0">
                <a:solidFill>
                  <a:srgbClr val="FF0000"/>
                </a:solidFill>
              </a:rPr>
              <a:t>to state, local, and Indian tribal governments and other public institutions and arrangements or transactions with foreign governments</a:t>
            </a:r>
          </a:p>
          <a:p>
            <a:pPr lvl="1"/>
            <a:r>
              <a:rPr lang="en-US" sz="1800" dirty="0" smtClean="0"/>
              <a:t>Arrangements </a:t>
            </a:r>
            <a:r>
              <a:rPr lang="en-US" sz="1800" dirty="0"/>
              <a:t>or transactions in which private entities voluntarily contribute nominal resources or provide incidental resources without expectation of compensation or government indemnification for any possible risk of loss</a:t>
            </a:r>
          </a:p>
          <a:p>
            <a:pPr lvl="1"/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4" t="11247" r="68498" b="45625"/>
          <a:stretch/>
        </p:blipFill>
        <p:spPr bwMode="auto">
          <a:xfrm>
            <a:off x="381000" y="1447800"/>
            <a:ext cx="2468880" cy="420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1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>TASK FORCE MEMBER</a:t>
            </a:r>
            <a:br>
              <a:rPr lang="en-US" sz="2200" dirty="0" smtClean="0"/>
            </a:br>
            <a:r>
              <a:rPr lang="en-US" sz="2000" dirty="0" smtClean="0"/>
              <a:t>Robert </a:t>
            </a:r>
            <a:r>
              <a:rPr lang="en-US" sz="2000" dirty="0"/>
              <a:t>D. Helwig JD</a:t>
            </a:r>
            <a:br>
              <a:rPr lang="en-US" sz="2000" dirty="0"/>
            </a:br>
            <a:r>
              <a:rPr lang="en-US" sz="2000" dirty="0"/>
              <a:t>Bob Helwig Consulting, </a:t>
            </a:r>
            <a:r>
              <a:rPr lang="en-US" sz="2000" dirty="0" smtClean="0"/>
              <a:t>LLC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1600" dirty="0"/>
              <a:t>Formerly Office of the Secretary of Defense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1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0194D0-4609-4D52-93CF-A1E997A0E160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447800"/>
            <a:ext cx="8229600" cy="4419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FASAB’s Overall goal - Making the full costs of P3s transparent</a:t>
            </a:r>
          </a:p>
          <a:p>
            <a:pPr eaLnBrk="1" hangingPunct="1"/>
            <a:r>
              <a:rPr lang="en-US" sz="2400" dirty="0" smtClean="0"/>
              <a:t>Governments increasingly use innovative approaches to partnering with non-governmental entities. </a:t>
            </a:r>
          </a:p>
          <a:p>
            <a:pPr lvl="1" eaLnBrk="1" hangingPunct="1"/>
            <a:r>
              <a:rPr lang="en-US" sz="2000" b="1" dirty="0" smtClean="0">
                <a:solidFill>
                  <a:srgbClr val="00823B"/>
                </a:solidFill>
              </a:rPr>
              <a:t>Benefits include: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Carrying out a public purpose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Support or stimulation of specific legislation 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Funding projects with low bankability/financial capability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Leveraging private partner’s expertise, infrastructure, network, etc.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Risk sharing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Enhanced performance outcomes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Financing arrangements to avoid large up front investments of taxpayer funds</a:t>
            </a:r>
          </a:p>
          <a:p>
            <a:pPr lvl="1" eaLnBrk="1" hangingPunct="1"/>
            <a:r>
              <a:rPr lang="en-US" sz="2000" b="1" dirty="0" smtClean="0">
                <a:solidFill>
                  <a:srgbClr val="FF0000"/>
                </a:solidFill>
              </a:rPr>
              <a:t>However, P3 arrangements may obscure costs, risks and results.</a:t>
            </a:r>
          </a:p>
        </p:txBody>
      </p:sp>
      <p:pic>
        <p:nvPicPr>
          <p:cNvPr id="14340" name="Picture 4" descr="FASAB Blue Logo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304800"/>
            <a:ext cx="1219200" cy="892175"/>
          </a:xfrm>
          <a:noFill/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381000" y="1371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P3 Financing; an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500" t="31875" r="18750" b="11250"/>
          <a:stretch>
            <a:fillRect/>
          </a:stretch>
        </p:blipFill>
        <p:spPr bwMode="auto">
          <a:xfrm>
            <a:off x="1066800" y="1295400"/>
            <a:ext cx="6926275" cy="510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64770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Slide Content: Courtesy of Claret Consulting, LLC, © All Rights Reserved</a:t>
            </a:r>
            <a:endParaRPr lang="en-US" sz="900" dirty="0"/>
          </a:p>
        </p:txBody>
      </p:sp>
      <p:pic>
        <p:nvPicPr>
          <p:cNvPr id="6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</TotalTime>
  <Words>1379</Words>
  <Application>Microsoft Office PowerPoint</Application>
  <PresentationFormat>On-screen Show (4:3)</PresentationFormat>
  <Paragraphs>143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    Federal Accounting Standards Advisory Board Public-Private Partnerships - Financial Statement Reporting for Grants  Training Session    National Grants Management Association Crystal Gateway Marriott Arlington, VA  </vt:lpstr>
      <vt:lpstr>     </vt:lpstr>
      <vt:lpstr>Today’s Speakers P3 Task Force Members</vt:lpstr>
      <vt:lpstr>Statement of Federal Accounting Standards 49 Public-Private Partnerships: Disclosure Requirements</vt:lpstr>
      <vt:lpstr>How does FASAB define a P3 for financial reporting purposes?  </vt:lpstr>
      <vt:lpstr>"A rose by any other name would smell as sweet”  William Shakespeare, Romeo and Juliet.  </vt:lpstr>
      <vt:lpstr>TASK FORCE MEMBER Robert D. Helwig JD Bob Helwig Consulting, LLC  Formerly Office of the Secretary of Defense</vt:lpstr>
      <vt:lpstr>Public-Private Partnerships</vt:lpstr>
      <vt:lpstr>P3 Financing; an example</vt:lpstr>
      <vt:lpstr>Some General Pros &amp; Cons of P3s</vt:lpstr>
      <vt:lpstr>Some Potential P3 Risks in Grants or Cooperative Agreements</vt:lpstr>
      <vt:lpstr>TASK FORCE MEMBER Larry Checco Founder &amp; President  Checco Communications</vt:lpstr>
      <vt:lpstr>PowerPoint Presentation</vt:lpstr>
      <vt:lpstr>Types of Risks</vt:lpstr>
      <vt:lpstr>Disclosures</vt:lpstr>
      <vt:lpstr>Disclosures</vt:lpstr>
      <vt:lpstr>Public-Private Partnerships Financial Disclosure Overview</vt:lpstr>
      <vt:lpstr>Risk-based Characteristics</vt:lpstr>
      <vt:lpstr>Risk-based Characteristics</vt:lpstr>
      <vt:lpstr>Risk-based Characteristics</vt:lpstr>
      <vt:lpstr>Uncle Sam Wants YOU!!!!</vt:lpstr>
      <vt:lpstr>TASK FORCE MEMBER Robert D. Helwig JD Bob Helwig Consulting, LLC  Formerly Office of the Secretary of Defense</vt:lpstr>
      <vt:lpstr>TASK FORCE MEMBER Larry Checco Founder &amp; President  Checco Communications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World of the CFO: FASAB and the Future of GAAP </dc:title>
  <dc:creator>Wendy Payne</dc:creator>
  <cp:lastModifiedBy>Wendy Payne</cp:lastModifiedBy>
  <cp:revision>396</cp:revision>
  <cp:lastPrinted>2015-12-07T17:56:24Z</cp:lastPrinted>
  <dcterms:created xsi:type="dcterms:W3CDTF">2008-09-19T15:25:45Z</dcterms:created>
  <dcterms:modified xsi:type="dcterms:W3CDTF">2016-04-13T18:54:44Z</dcterms:modified>
</cp:coreProperties>
</file>