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7" r:id="rId2"/>
    <p:sldId id="271" r:id="rId3"/>
    <p:sldId id="259" r:id="rId4"/>
    <p:sldId id="278" r:id="rId5"/>
    <p:sldId id="279" r:id="rId6"/>
    <p:sldId id="280" r:id="rId7"/>
    <p:sldId id="281" r:id="rId8"/>
    <p:sldId id="272" r:id="rId9"/>
    <p:sldId id="282" r:id="rId10"/>
    <p:sldId id="273" r:id="rId11"/>
    <p:sldId id="274" r:id="rId12"/>
    <p:sldId id="260" r:id="rId13"/>
    <p:sldId id="283" r:id="rId14"/>
    <p:sldId id="262" r:id="rId15"/>
    <p:sldId id="263" r:id="rId16"/>
    <p:sldId id="275" r:id="rId17"/>
    <p:sldId id="276" r:id="rId18"/>
    <p:sldId id="277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614F27-C73D-497F-ACD3-DABAD4A0C3DD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D5C274-34D2-456B-AFBF-AB4B32A5F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40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73B39-CD00-48A3-A382-1ABE3A8DD4D4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088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954E2-9C15-4273-8DE3-6F932D40922A}" type="datetime1">
              <a:rPr lang="en-US" smtClean="0"/>
              <a:t>4/13/2016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9D5C5-1649-4715-8F0D-B9CB3320D732}" type="datetime1">
              <a:rPr lang="en-US" smtClean="0"/>
              <a:t>4/13/2016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F1B1D-F254-4A8B-BF85-E0246FC6BB8D}" type="datetime1">
              <a:rPr lang="en-US" smtClean="0"/>
              <a:t>4/13/2016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8C5C3-4D4D-4202-BCD4-41D25F166B4B}" type="datetime1">
              <a:rPr lang="en-US" smtClean="0"/>
              <a:t>4/13/2016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81E6E5-1458-43C9-AA72-E14326B41D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292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E7D5F-E857-4BA9-B7B0-E0CA8F5E86E1}" type="datetime1">
              <a:rPr lang="en-US" smtClean="0"/>
              <a:t>4/13/2016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C8AF0-CA02-424A-8016-C2FEA8262BF6}" type="datetime1">
              <a:rPr lang="en-US" smtClean="0"/>
              <a:t>4/13/2016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784FB31-9B7E-4924-8E09-E6271E4F7943}" type="datetime1">
              <a:rPr lang="en-US" smtClean="0"/>
              <a:t>4/13/2016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FA8F6-C720-442E-A68D-D61004302174}" type="datetime1">
              <a:rPr lang="en-US" smtClean="0"/>
              <a:t>4/13/2016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06ABE-F976-4490-9A34-57AFCC0EAF27}" type="datetime1">
              <a:rPr lang="en-US" smtClean="0"/>
              <a:t>4/13/2016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06189-A9BF-4C7A-B872-84F998379B9F}" type="datetime1">
              <a:rPr lang="en-US" smtClean="0"/>
              <a:t>4/13/2016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E5D5F-309F-428F-B2AC-07424E77D9E8}" type="datetime1">
              <a:rPr lang="en-US" smtClean="0"/>
              <a:t>4/13/2016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111064F-0FD2-447A-8B8D-D43B6726874A}" type="datetime1">
              <a:rPr lang="en-US" smtClean="0"/>
              <a:t>4/13/2016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CDE70DC-0E88-48A0-9390-68C3DA7DEDE2}" type="datetime1">
              <a:rPr lang="en-US" smtClean="0"/>
              <a:t>4/13/2016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r>
              <a:rPr lang="en-US" sz="5400" dirty="0" smtClean="0">
                <a:latin typeface="Arial" pitchFamily="-64" charset="0"/>
                <a:ea typeface="ヒラギノ角ゴ Pro W3" pitchFamily="-64" charset="-128"/>
                <a:cs typeface="ヒラギノ角ゴ Pro W3" pitchFamily="-64" charset="-128"/>
              </a:rPr>
              <a:t>Accountable Government</a:t>
            </a:r>
            <a:endParaRPr sz="5400" dirty="0">
              <a:latin typeface="Arial" pitchFamily="-64" charset="0"/>
              <a:ea typeface="ヒラギノ角ゴ Pro W3" pitchFamily="-64" charset="-128"/>
              <a:cs typeface="ヒラギノ角ゴ Pro W3" pitchFamily="-64" charset="-128"/>
            </a:endParaRPr>
          </a:p>
        </p:txBody>
      </p:sp>
      <p:sp>
        <p:nvSpPr>
          <p:cNvPr id="8195" name="Subtitle 4"/>
          <p:cNvSpPr>
            <a:spLocks noGrp="1"/>
          </p:cNvSpPr>
          <p:nvPr>
            <p:ph type="subTitle" idx="1"/>
          </p:nvPr>
        </p:nvSpPr>
        <p:spPr/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r>
              <a:rPr lang="en-US" sz="3200" dirty="0" smtClean="0">
                <a:latin typeface="Arial" pitchFamily="-64" charset="0"/>
                <a:ea typeface="ＭＳ Ｐゴシック" pitchFamily="-64" charset="-128"/>
              </a:rPr>
              <a:t>Wendy M. Payne, CPA, CGFM</a:t>
            </a:r>
          </a:p>
          <a:p>
            <a:endParaRPr lang="en-US" sz="3200" dirty="0">
              <a:latin typeface="Arial" pitchFamily="-64" charset="0"/>
              <a:ea typeface="ＭＳ Ｐゴシック" pitchFamily="-64" charset="-128"/>
            </a:endParaRPr>
          </a:p>
          <a:p>
            <a:r>
              <a:rPr lang="en-US" sz="3200" dirty="0" smtClean="0">
                <a:latin typeface="Arial" pitchFamily="-64" charset="0"/>
                <a:ea typeface="ＭＳ Ｐゴシック" pitchFamily="-64" charset="-128"/>
              </a:rPr>
              <a:t>AGA DC Luncheon</a:t>
            </a:r>
          </a:p>
          <a:p>
            <a:r>
              <a:rPr lang="en-US" sz="3200" dirty="0" smtClean="0">
                <a:latin typeface="Arial" pitchFamily="-64" charset="0"/>
                <a:ea typeface="ＭＳ Ｐゴシック" pitchFamily="-64" charset="-128"/>
              </a:rPr>
              <a:t>February 17, 2016</a:t>
            </a:r>
            <a:endParaRPr sz="3200" dirty="0">
              <a:latin typeface="Arial" pitchFamily="-64" charset="0"/>
              <a:ea typeface="ＭＳ Ｐゴシック" pitchFamily="-64" charset="-12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93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Reporting Model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81E6E5-1458-43C9-AA72-E14326B41D88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914399" y="1340528"/>
            <a:ext cx="7772401" cy="479394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None/>
            </a:pPr>
            <a:r>
              <a:rPr lang="en-US" sz="3200" dirty="0" smtClean="0"/>
              <a:t>How should financial reporting…</a:t>
            </a:r>
          </a:p>
          <a:p>
            <a:pPr marL="0" indent="0">
              <a:buNone/>
            </a:pPr>
            <a:endParaRPr lang="en-US" sz="2200" dirty="0" smtClean="0"/>
          </a:p>
          <a:p>
            <a:r>
              <a:rPr lang="en-US" dirty="0" smtClean="0"/>
              <a:t>Relate GAAP and non-GAAP sources</a:t>
            </a:r>
          </a:p>
          <a:p>
            <a:r>
              <a:rPr lang="en-US" dirty="0" smtClean="0"/>
              <a:t>Help users understand </a:t>
            </a:r>
          </a:p>
          <a:p>
            <a:pPr lvl="1"/>
            <a:r>
              <a:rPr lang="en-US" dirty="0" smtClean="0"/>
              <a:t>Differences between government-wide and component financing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 relationship among the different measurement bases</a:t>
            </a:r>
          </a:p>
          <a:p>
            <a:pPr lvl="1"/>
            <a:r>
              <a:rPr lang="en-US" dirty="0" smtClean="0"/>
              <a:t>Mandatory vs. discretionary spending</a:t>
            </a:r>
          </a:p>
          <a:p>
            <a:r>
              <a:rPr lang="en-US" dirty="0" smtClean="0"/>
              <a:t>Facilitate multi-dimensional analyses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6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Reporting Model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 smtClean="0"/>
              <a:t>Given the variety of issues</a:t>
            </a:r>
          </a:p>
          <a:p>
            <a:pPr marL="0" indent="0">
              <a:buNone/>
            </a:pPr>
            <a:r>
              <a:rPr lang="en-US" sz="2800" dirty="0"/>
              <a:t>t</a:t>
            </a:r>
            <a:r>
              <a:rPr lang="en-US" sz="2800" dirty="0" smtClean="0"/>
              <a:t>he model can take different paths 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81E6E5-1458-43C9-AA72-E14326B41D88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3074" name="Picture 2" descr="C:\Users\simmsr\AppData\Local\Microsoft\Windows\Temporary Internet Files\Content.IE5\07EWLWIZ\decision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971800"/>
            <a:ext cx="6172200" cy="287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820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itchFamily="-64" charset="0"/>
                <a:ea typeface="ＭＳ Ｐゴシック" pitchFamily="-64" charset="-128"/>
              </a:rPr>
              <a:t>Leases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sz="5400" dirty="0" smtClean="0"/>
              <a:t>GASB’s exposure draft issued. </a:t>
            </a:r>
          </a:p>
          <a:p>
            <a:pPr>
              <a:spcAft>
                <a:spcPts val="600"/>
              </a:spcAft>
            </a:pPr>
            <a:r>
              <a:rPr lang="en-US" sz="5400" dirty="0" smtClean="0"/>
              <a:t>FASAB starting to work from GASB proposal.</a:t>
            </a:r>
          </a:p>
          <a:p>
            <a:pPr>
              <a:spcAft>
                <a:spcPts val="600"/>
              </a:spcAft>
            </a:pPr>
            <a:endParaRPr lang="en-US" sz="3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7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rial" pitchFamily="-64" charset="0"/>
                <a:ea typeface="ＭＳ Ｐゴシック" pitchFamily="-64" charset="-128"/>
              </a:rPr>
              <a:t>Leases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US" sz="4400" dirty="0" smtClean="0"/>
              <a:t>Tentative decision</a:t>
            </a:r>
          </a:p>
          <a:p>
            <a:pPr lvl="1">
              <a:spcAft>
                <a:spcPts val="600"/>
              </a:spcAft>
            </a:pPr>
            <a:r>
              <a:rPr lang="en-US" sz="3600" dirty="0"/>
              <a:t>Leases create assets consisting of the “right to use” a resource.</a:t>
            </a:r>
          </a:p>
          <a:p>
            <a:pPr lvl="1">
              <a:spcAft>
                <a:spcPts val="600"/>
              </a:spcAft>
            </a:pPr>
            <a:r>
              <a:rPr lang="en-US" sz="3600" dirty="0"/>
              <a:t>Leases create liabilities consisting of the obligation to pay for the resource.</a:t>
            </a:r>
          </a:p>
          <a:p>
            <a:pPr>
              <a:spcAft>
                <a:spcPts val="600"/>
              </a:spcAft>
            </a:pPr>
            <a:r>
              <a:rPr lang="en-US" sz="4000" dirty="0" smtClean="0"/>
              <a:t>Identify the </a:t>
            </a:r>
            <a:r>
              <a:rPr lang="en-US" sz="4000" dirty="0"/>
              <a:t>interest </a:t>
            </a:r>
            <a:r>
              <a:rPr lang="en-US" sz="4000" dirty="0" smtClean="0"/>
              <a:t>cost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67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Leases-</a:t>
            </a:r>
            <a:r>
              <a:rPr lang="en-US" dirty="0" err="1" smtClean="0"/>
              <a:t>Intragovernmental</a:t>
            </a:r>
            <a:r>
              <a:rPr lang="en-US" dirty="0" smtClean="0"/>
              <a:t> Exceptions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Leases between two consolidation entities</a:t>
            </a:r>
          </a:p>
          <a:p>
            <a:r>
              <a:rPr lang="en-US" sz="4000" dirty="0" smtClean="0"/>
              <a:t>Treat like an operating lease.</a:t>
            </a:r>
          </a:p>
          <a:p>
            <a:r>
              <a:rPr lang="en-US" sz="4000" dirty="0" smtClean="0"/>
              <a:t>Minimal disclosure requirements.</a:t>
            </a:r>
            <a:endParaRPr lang="en-US" sz="4000" dirty="0"/>
          </a:p>
          <a:p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28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447800"/>
            <a:ext cx="8183563" cy="41878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/>
              <a:t>Tentative Timelines</a:t>
            </a:r>
            <a:r>
              <a:rPr lang="en-US" dirty="0" smtClean="0"/>
              <a:t> </a:t>
            </a:r>
          </a:p>
          <a:p>
            <a:pPr marL="0" indent="0" algn="ctr">
              <a:buNone/>
            </a:pPr>
            <a:endParaRPr lang="en-US" sz="2600" dirty="0" smtClean="0"/>
          </a:p>
          <a:p>
            <a:r>
              <a:rPr lang="en-US" sz="3000" dirty="0"/>
              <a:t>FASB/IASB – Final expected </a:t>
            </a:r>
            <a:r>
              <a:rPr lang="en-US" sz="3000" dirty="0" smtClean="0"/>
              <a:t>soon</a:t>
            </a:r>
            <a:endParaRPr lang="en-US" sz="3000" dirty="0"/>
          </a:p>
          <a:p>
            <a:endParaRPr lang="en-US" sz="3000" dirty="0" smtClean="0"/>
          </a:p>
          <a:p>
            <a:r>
              <a:rPr lang="en-US" sz="3000" dirty="0" smtClean="0"/>
              <a:t>GASB –Final early 2017</a:t>
            </a:r>
          </a:p>
          <a:p>
            <a:endParaRPr lang="en-US" sz="3000" dirty="0"/>
          </a:p>
          <a:p>
            <a:r>
              <a:rPr lang="en-US" sz="3000" dirty="0"/>
              <a:t>FASAB – ED </a:t>
            </a:r>
            <a:r>
              <a:rPr lang="en-US" sz="3000" dirty="0" smtClean="0"/>
              <a:t>mid-2016 </a:t>
            </a:r>
            <a:r>
              <a:rPr lang="en-US" sz="3000" dirty="0"/>
              <a:t>and final </a:t>
            </a:r>
            <a:r>
              <a:rPr lang="en-US" sz="3000" dirty="0" smtClean="0"/>
              <a:t>in 2017</a:t>
            </a:r>
            <a:endParaRPr lang="en-US" sz="30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670560"/>
          </a:xfrm>
        </p:spPr>
        <p:txBody>
          <a:bodyPr/>
          <a:lstStyle/>
          <a:p>
            <a:r>
              <a:rPr lang="en-US" dirty="0" smtClean="0"/>
              <a:t>Leases</a:t>
            </a:r>
            <a:endParaRPr lang="en-US" sz="1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/>
          <a:lstStyle/>
          <a:p>
            <a:fld id="{9F066574-9217-4243-96EA-1329F17B0250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35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Tax Expenditures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199"/>
            <a:ext cx="8229600" cy="2465773"/>
          </a:xfrm>
        </p:spPr>
        <p:txBody>
          <a:bodyPr/>
          <a:lstStyle/>
          <a:p>
            <a:r>
              <a:rPr lang="en-US" sz="3600" dirty="0" smtClean="0"/>
              <a:t>What are they?</a:t>
            </a:r>
            <a:endParaRPr lang="en-US" sz="3600" dirty="0"/>
          </a:p>
          <a:p>
            <a:pPr lvl="1"/>
            <a:r>
              <a:rPr lang="en-US" sz="2800" dirty="0" smtClean="0"/>
              <a:t>Income tax code provisions that decrease tax liabilities or direct cash (credits) to taxpayers engaging in desirable activities or facing certain circumstances.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3600" dirty="0" smtClean="0"/>
              <a:t>Who gets them?</a:t>
            </a:r>
          </a:p>
          <a:p>
            <a:pPr lvl="1"/>
            <a:r>
              <a:rPr lang="en-US" sz="2800" dirty="0" smtClean="0"/>
              <a:t>What do you think – more tax expenditures for corporations or individuals?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81E6E5-1458-43C9-AA72-E14326B41D88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4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400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Arial" pitchFamily="-64" charset="0"/>
                <a:ea typeface="ＭＳ Ｐゴシック" pitchFamily="-64" charset="-128"/>
              </a:rPr>
              <a:t>Tax </a:t>
            </a:r>
            <a:r>
              <a:rPr lang="en-US" dirty="0" smtClean="0">
                <a:latin typeface="Arial" pitchFamily="-64" charset="0"/>
                <a:ea typeface="ＭＳ Ｐゴシック" pitchFamily="-64" charset="-128"/>
              </a:rPr>
              <a:t>Expenditures</a:t>
            </a:r>
            <a:br>
              <a:rPr lang="en-US" dirty="0" smtClean="0">
                <a:latin typeface="Arial" pitchFamily="-64" charset="0"/>
                <a:ea typeface="ＭＳ Ｐゴシック" pitchFamily="-64" charset="-128"/>
              </a:rPr>
            </a:br>
            <a:r>
              <a:rPr lang="en-US" dirty="0" smtClean="0">
                <a:latin typeface="Arial" pitchFamily="-64" charset="0"/>
                <a:ea typeface="ＭＳ Ｐゴシック" pitchFamily="-64" charset="-128"/>
              </a:rPr>
              <a:t>Source: Concord Coalition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212" y="2016919"/>
            <a:ext cx="6810375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2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DISCLAIMER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Views expressed are those of the speaker.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14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Overview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>
                <a:latin typeface="Arial" pitchFamily="-64" charset="0"/>
                <a:ea typeface="ＭＳ Ｐゴシック" pitchFamily="-64" charset="-128"/>
              </a:rPr>
              <a:t>Hopes and Dreams of Accountability</a:t>
            </a:r>
          </a:p>
          <a:p>
            <a:r>
              <a:rPr lang="en-US" sz="4000" dirty="0">
                <a:latin typeface="Arial" pitchFamily="-64" charset="0"/>
                <a:ea typeface="ＭＳ Ｐゴシック" pitchFamily="-64" charset="-128"/>
              </a:rPr>
              <a:t>Reporting Model</a:t>
            </a:r>
          </a:p>
          <a:p>
            <a:r>
              <a:rPr lang="en-US" sz="4000" dirty="0" smtClean="0">
                <a:latin typeface="Arial" pitchFamily="-64" charset="0"/>
                <a:ea typeface="ＭＳ Ｐゴシック" pitchFamily="-64" charset="-128"/>
              </a:rPr>
              <a:t>Leases</a:t>
            </a:r>
          </a:p>
          <a:p>
            <a:r>
              <a:rPr lang="en-US" sz="4000" dirty="0" smtClean="0">
                <a:latin typeface="Arial" pitchFamily="-64" charset="0"/>
                <a:ea typeface="ＭＳ Ｐゴシック" pitchFamily="-64" charset="-128"/>
              </a:rPr>
              <a:t>Tax Expenditures</a:t>
            </a:r>
          </a:p>
          <a:p>
            <a:endParaRPr lang="en-US" dirty="0" smtClean="0">
              <a:latin typeface="Arial" pitchFamily="-64" charset="0"/>
              <a:ea typeface="ＭＳ Ｐゴシック" pitchFamily="-64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98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Law and Justice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Henry </a:t>
            </a:r>
            <a:r>
              <a:rPr lang="en-US" sz="6000" dirty="0"/>
              <a:t>David Thoreau once </a:t>
            </a:r>
            <a:r>
              <a:rPr lang="en-US" sz="6000" dirty="0" smtClean="0"/>
              <a:t>said:</a:t>
            </a:r>
          </a:p>
          <a:p>
            <a:pPr marL="0" indent="0">
              <a:buNone/>
            </a:pPr>
            <a:r>
              <a:rPr lang="en-US" sz="6000" dirty="0" smtClean="0"/>
              <a:t> </a:t>
            </a:r>
            <a:r>
              <a:rPr lang="en-US" sz="6000" dirty="0"/>
              <a:t>“Law never made men a whit more just.” </a:t>
            </a:r>
            <a:endParaRPr lang="en-US" sz="6000" dirty="0" smtClean="0"/>
          </a:p>
          <a:p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58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Accountability and Politics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So</a:t>
            </a:r>
            <a:r>
              <a:rPr lang="en-US" sz="6000" dirty="0"/>
              <a:t>, can accounting standards hope to make government more accountable?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50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/>
              <a:t>Accountability to Whom?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Accountability means different things to different people.</a:t>
            </a:r>
          </a:p>
          <a:p>
            <a:pPr lvl="2"/>
            <a:r>
              <a:rPr lang="en-US" sz="4800" dirty="0" smtClean="0"/>
              <a:t>Citizen</a:t>
            </a:r>
          </a:p>
          <a:p>
            <a:pPr lvl="2"/>
            <a:r>
              <a:rPr lang="en-US" sz="4800" dirty="0" smtClean="0"/>
              <a:t>Legislator</a:t>
            </a:r>
          </a:p>
          <a:p>
            <a:pPr lvl="2"/>
            <a:r>
              <a:rPr lang="en-US" sz="4800" dirty="0" smtClean="0"/>
              <a:t>Executive</a:t>
            </a:r>
            <a:endParaRPr lang="en-US" sz="4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15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Accountability in the Future?	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Trends:</a:t>
            </a:r>
          </a:p>
          <a:p>
            <a:pPr lvl="1"/>
            <a:r>
              <a:rPr lang="en-US" sz="4400" dirty="0" smtClean="0"/>
              <a:t>Oversight – increasing (after having decreased) </a:t>
            </a:r>
          </a:p>
          <a:p>
            <a:pPr lvl="1"/>
            <a:r>
              <a:rPr lang="en-US" sz="4400" dirty="0" smtClean="0"/>
              <a:t>Data online – increasing </a:t>
            </a:r>
          </a:p>
          <a:p>
            <a:r>
              <a:rPr lang="en-US" sz="5400" dirty="0" smtClean="0"/>
              <a:t>Budget Reform?</a:t>
            </a:r>
          </a:p>
          <a:p>
            <a:pPr lvl="1"/>
            <a:endParaRPr lang="en-US" sz="3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88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/>
          <a:p>
            <a:r>
              <a:rPr lang="en-US" dirty="0" smtClean="0"/>
              <a:t>Reporting Model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76544" y="1676400"/>
            <a:ext cx="7557856" cy="424500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 smtClean="0"/>
          </a:p>
          <a:p>
            <a:r>
              <a:rPr lang="en-US" sz="3600" dirty="0" smtClean="0"/>
              <a:t>Financial statements -</a:t>
            </a:r>
          </a:p>
          <a:p>
            <a:pPr lvl="1"/>
            <a:r>
              <a:rPr lang="en-US" sz="3600" dirty="0"/>
              <a:t>H</a:t>
            </a:r>
            <a:r>
              <a:rPr lang="en-US" sz="3600" dirty="0" smtClean="0"/>
              <a:t>ighly aggregated, Static, Strategic goals</a:t>
            </a:r>
          </a:p>
          <a:p>
            <a:r>
              <a:rPr lang="en-US" sz="3600" dirty="0" smtClean="0"/>
              <a:t>Multiple sources of information available through websites  - GAAP and Non-GAAP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81E6E5-1458-43C9-AA72-E14326B41D88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9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/>
          <a:p>
            <a:r>
              <a:rPr lang="en-US" dirty="0" smtClean="0"/>
              <a:t>Reporting Model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81E6E5-1458-43C9-AA72-E14326B41D8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685801" y="1371600"/>
            <a:ext cx="7890028" cy="4833891"/>
          </a:xfrm>
          <a:prstGeom prst="rect">
            <a:avLst/>
          </a:prstGeom>
        </p:spPr>
        <p:txBody>
          <a:bodyPr vert="horz" lIns="182880" tIns="91440">
            <a:normAutofit lnSpcReduction="10000"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None/>
            </a:pPr>
            <a:r>
              <a:rPr lang="en-US" sz="4400" dirty="0" smtClean="0"/>
              <a:t>However… Users want to</a:t>
            </a:r>
          </a:p>
          <a:p>
            <a:pPr lvl="1"/>
            <a:r>
              <a:rPr lang="en-US" sz="3600" dirty="0" smtClean="0"/>
              <a:t>Review functions or </a:t>
            </a:r>
            <a:r>
              <a:rPr lang="en-US" sz="3600" u="sng" dirty="0" smtClean="0"/>
              <a:t>programs</a:t>
            </a:r>
          </a:p>
          <a:p>
            <a:pPr lvl="1"/>
            <a:r>
              <a:rPr lang="en-US" sz="3600" dirty="0" smtClean="0"/>
              <a:t>Make comparisons</a:t>
            </a:r>
          </a:p>
          <a:p>
            <a:pPr lvl="1"/>
            <a:r>
              <a:rPr lang="en-US" sz="3600" dirty="0" smtClean="0"/>
              <a:t>Access data to create </a:t>
            </a:r>
            <a:r>
              <a:rPr lang="en-US" sz="3600" dirty="0"/>
              <a:t>their own reports</a:t>
            </a:r>
          </a:p>
          <a:p>
            <a:pPr lvl="1"/>
            <a:r>
              <a:rPr lang="en-US" sz="3600" dirty="0" smtClean="0"/>
              <a:t>Identify trends, patterns</a:t>
            </a:r>
          </a:p>
          <a:p>
            <a:pPr lvl="1"/>
            <a:r>
              <a:rPr lang="en-US" sz="3600" dirty="0" smtClean="0"/>
              <a:t>Analyze performance</a:t>
            </a:r>
          </a:p>
          <a:p>
            <a:pPr lvl="1"/>
            <a:r>
              <a:rPr lang="en-US" sz="3600" dirty="0" smtClean="0"/>
              <a:t>Compare budgeted to actual</a:t>
            </a:r>
          </a:p>
          <a:p>
            <a:pPr lvl="1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012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270</TotalTime>
  <Words>367</Words>
  <Application>Microsoft Office PowerPoint</Application>
  <PresentationFormat>On-screen Show (4:3)</PresentationFormat>
  <Paragraphs>98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Civic</vt:lpstr>
      <vt:lpstr>Accountable Government</vt:lpstr>
      <vt:lpstr>DISCLAIMER</vt:lpstr>
      <vt:lpstr>Overview</vt:lpstr>
      <vt:lpstr>Law and Justice</vt:lpstr>
      <vt:lpstr>Accountability and Politics</vt:lpstr>
      <vt:lpstr>Accountability to Whom? </vt:lpstr>
      <vt:lpstr>Accountability in the Future? </vt:lpstr>
      <vt:lpstr>Reporting Model</vt:lpstr>
      <vt:lpstr>Reporting Model</vt:lpstr>
      <vt:lpstr>Reporting Model</vt:lpstr>
      <vt:lpstr>Reporting Model</vt:lpstr>
      <vt:lpstr>Leases</vt:lpstr>
      <vt:lpstr>Leases</vt:lpstr>
      <vt:lpstr>Leases-Intragovernmental Exceptions</vt:lpstr>
      <vt:lpstr>Leases</vt:lpstr>
      <vt:lpstr>Tax Expenditures</vt:lpstr>
      <vt:lpstr>Tax Expenditures Source: Concord Coalition</vt:lpstr>
      <vt:lpstr>QUESTIONS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Wendy M Payne</dc:creator>
  <cp:lastModifiedBy>Wendy Payne</cp:lastModifiedBy>
  <cp:revision>11</cp:revision>
  <cp:lastPrinted>2015-12-07T18:20:49Z</cp:lastPrinted>
  <dcterms:created xsi:type="dcterms:W3CDTF">2015-12-04T16:36:34Z</dcterms:created>
  <dcterms:modified xsi:type="dcterms:W3CDTF">2016-04-13T18:54:04Z</dcterms:modified>
</cp:coreProperties>
</file>