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418" r:id="rId4"/>
    <p:sldId id="419" r:id="rId5"/>
    <p:sldId id="433" r:id="rId6"/>
    <p:sldId id="434" r:id="rId7"/>
    <p:sldId id="438" r:id="rId8"/>
    <p:sldId id="440" r:id="rId9"/>
    <p:sldId id="441" r:id="rId10"/>
    <p:sldId id="437" r:id="rId11"/>
    <p:sldId id="439" r:id="rId12"/>
    <p:sldId id="442" r:id="rId13"/>
    <p:sldId id="443" r:id="rId14"/>
    <p:sldId id="436" r:id="rId15"/>
    <p:sldId id="273" r:id="rId1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O" initials="" lastIdx="1" clrIdx="0"/>
  <p:cmAuthor id="1" name="Wendy Payne" initials="WP" lastIdx="4" clrIdx="1"/>
  <p:cmAuthor id="2" name=" GAO" initials="GAO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0000FF"/>
    <a:srgbClr val="FF0000"/>
    <a:srgbClr val="003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79354" autoAdjust="0"/>
  </p:normalViewPr>
  <p:slideViewPr>
    <p:cSldViewPr>
      <p:cViewPr>
        <p:scale>
          <a:sx n="92" d="100"/>
          <a:sy n="92" d="100"/>
        </p:scale>
        <p:origin x="-5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6" y="1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438D8985-E34E-4AC6-BD30-CA97092DC8DF}" type="datetimeFigureOut">
              <a:rPr lang="en-US" smtClean="0"/>
              <a:pPr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20189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6" y="9120189"/>
            <a:ext cx="3170238" cy="479425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FDE535E4-923A-4E20-9ED4-343CE0D66A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15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764">
              <a:defRPr sz="14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6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764">
              <a:defRPr sz="1400"/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9" y="4560888"/>
            <a:ext cx="58515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764">
              <a:defRPr sz="14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6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764">
              <a:defRPr sz="1400"/>
            </a:lvl1pPr>
          </a:lstStyle>
          <a:p>
            <a:fld id="{344299CA-1ABC-474B-9EEB-5476F41EC1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48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299CA-1ABC-474B-9EEB-5476F41EC1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299CA-1ABC-474B-9EEB-5476F41EC18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03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2FC86-F482-4C9D-8933-6E95DDABBB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8E037-99EC-4FA0-8194-B1FD87FBB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99204-DA5F-488F-8044-BE94EF742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FD09C9-725B-4D62-8DBA-77EA5CA6F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EBE99F-F20B-488C-A58E-35C928D16F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0D31A-DED0-47D6-8A95-E38A645FA7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0C2B9-759F-409B-8190-DF6C6CDF7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5AD11-FB17-4A9E-91D0-F8EA3019B8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E3031-FD6D-4235-8695-0D55FB397C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FC111-AB21-480C-9F9E-7630E455C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A94AF-BF22-465F-B26A-EEC309AB06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0A8B6-5F46-4992-929E-5FD15F884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1040B-53B9-44D9-89A0-3CEE50500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F8920F-7B55-491A-9E2A-FF929942BA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sab.gov/" TargetMode="External"/><Relationship Id="rId2" Type="http://schemas.openxmlformats.org/officeDocument/2006/relationships/hyperlink" Target="mailto:fasab@fasab.gov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wmf"/><Relationship Id="rId4" Type="http://schemas.openxmlformats.org/officeDocument/2006/relationships/hyperlink" Target="mailto:savinid@fasab.go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Kevin.McHugh@navigant.co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bobhelwigbhc@gmail.co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/>
          <a:lstStyle/>
          <a:p>
            <a:pPr>
              <a:spcBef>
                <a:spcPts val="2400"/>
              </a:spcBef>
              <a:spcAft>
                <a:spcPts val="1800"/>
              </a:spcAft>
            </a:pP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US" sz="2600" b="1" i="1" dirty="0" smtClean="0">
                <a:solidFill>
                  <a:srgbClr val="0000FF"/>
                </a:solidFill>
              </a:rPr>
              <a:t>Federal Accounting Standards Advisory Board</a:t>
            </a:r>
            <a:br>
              <a:rPr lang="en-US" sz="2600" b="1" i="1" dirty="0" smtClean="0">
                <a:solidFill>
                  <a:srgbClr val="0000FF"/>
                </a:solidFill>
              </a:rPr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i="1" dirty="0" smtClean="0"/>
              <a:t>Public-Private </a:t>
            </a:r>
            <a:r>
              <a:rPr lang="en-US" sz="2400" b="1" i="1" dirty="0"/>
              <a:t>Partnerships – More Complex Than You Think</a:t>
            </a:r>
            <a:r>
              <a:rPr lang="en-US" sz="2400" b="1" i="1" dirty="0" smtClean="0"/>
              <a:t>!</a:t>
            </a:r>
            <a:br>
              <a:rPr lang="en-US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/>
              <a:t>AGA 2015 Professional Development Training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>Nashville, TN</a:t>
            </a:r>
            <a:br>
              <a:rPr lang="en-US" sz="2400" b="1" i="1" dirty="0" smtClean="0"/>
            </a:b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2400" i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en-US" sz="2000" dirty="0" smtClean="0"/>
              <a:t>Tuesday</a:t>
            </a:r>
            <a:r>
              <a:rPr lang="en-US" sz="2000" dirty="0"/>
              <a:t>, July </a:t>
            </a:r>
            <a:r>
              <a:rPr lang="en-US" sz="2000" dirty="0" smtClean="0"/>
              <a:t>14</a:t>
            </a:r>
          </a:p>
          <a:p>
            <a:r>
              <a:rPr lang="en-US" sz="2000" dirty="0" smtClean="0"/>
              <a:t> Session </a:t>
            </a:r>
            <a:r>
              <a:rPr lang="en-US" sz="2000" dirty="0"/>
              <a:t>Number</a:t>
            </a:r>
            <a:r>
              <a:rPr lang="en-US" sz="2000" dirty="0" smtClean="0"/>
              <a:t>: T108</a:t>
            </a:r>
            <a:endParaRPr lang="en-US" sz="2000" dirty="0"/>
          </a:p>
          <a:p>
            <a:r>
              <a:rPr lang="en-US" sz="2000" dirty="0"/>
              <a:t> Room: Delta B</a:t>
            </a:r>
          </a:p>
          <a:p>
            <a:r>
              <a:rPr lang="en-US" sz="2000" dirty="0" smtClean="0"/>
              <a:t>10:45 </a:t>
            </a:r>
            <a:r>
              <a:rPr lang="en-US" sz="2000" dirty="0"/>
              <a:t>a.m. – 12:00 p.m.</a:t>
            </a:r>
          </a:p>
        </p:txBody>
      </p:sp>
      <p:pic>
        <p:nvPicPr>
          <p:cNvPr id="2052" name="Picture 4" descr="FASAB Blue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28600"/>
            <a:ext cx="1905000" cy="1395413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FC86-F482-4C9D-8933-6E95DDABBB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4000" dirty="0" smtClean="0"/>
              <a:t>Kevin’s Thoughts: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r>
              <a:rPr lang="en-US" sz="2400" dirty="0" smtClean="0"/>
              <a:t>Kevin </a:t>
            </a:r>
            <a:r>
              <a:rPr lang="en-US" sz="2400" dirty="0"/>
              <a:t>believes that P3s are one of the most important issues facing the </a:t>
            </a:r>
            <a:r>
              <a:rPr lang="en-US" sz="2400" dirty="0" smtClean="0"/>
              <a:t>nation and failing </a:t>
            </a:r>
            <a:r>
              <a:rPr lang="en-US" sz="2400" dirty="0"/>
              <a:t>to properly address P3 accountability issues has adverse implications for current and future generations.</a:t>
            </a:r>
          </a:p>
          <a:p>
            <a:r>
              <a:rPr lang="en-US" sz="2400" dirty="0"/>
              <a:t>His biggest concern is that ill-advised and inconsistent guidance is coming from foreign </a:t>
            </a:r>
            <a:r>
              <a:rPr lang="en-US" sz="2400" dirty="0" smtClean="0"/>
              <a:t>consultants.</a:t>
            </a:r>
          </a:p>
          <a:p>
            <a:r>
              <a:rPr lang="en-US" sz="2400" dirty="0" smtClean="0"/>
              <a:t>Our focus should be in protecting </a:t>
            </a:r>
            <a:r>
              <a:rPr lang="en-US" sz="2400" dirty="0"/>
              <a:t>the best interests of the taxpayer by being nimble in </a:t>
            </a:r>
            <a:r>
              <a:rPr lang="en-US" sz="2400" dirty="0" smtClean="0"/>
              <a:t>providing guidance </a:t>
            </a:r>
            <a:r>
              <a:rPr lang="en-US" sz="2400" dirty="0"/>
              <a:t>to avoid unnecessary P3 failures, inadequate or inappropriate </a:t>
            </a:r>
            <a:r>
              <a:rPr lang="en-US" sz="2400" dirty="0" smtClean="0"/>
              <a:t>asset valuations</a:t>
            </a:r>
            <a:r>
              <a:rPr lang="en-US" sz="2400" dirty="0"/>
              <a:t>, and unfavorable contract </a:t>
            </a:r>
            <a:r>
              <a:rPr lang="en-US" sz="2400" dirty="0" smtClean="0"/>
              <a:t>terms.</a:t>
            </a:r>
          </a:p>
          <a:p>
            <a:r>
              <a:rPr lang="en-US" sz="2400" dirty="0" smtClean="0"/>
              <a:t>Guidance should be readily accessible and easy-to-read.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8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000" dirty="0" smtClean="0"/>
              <a:t>Bob’s Thoughts: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sz="2200" dirty="0" smtClean="0"/>
              <a:t>Bob has </a:t>
            </a:r>
            <a:r>
              <a:rPr lang="en-US" sz="2200" dirty="0"/>
              <a:t>two basic thoughts concerning P3s. First, as a </a:t>
            </a:r>
            <a:r>
              <a:rPr lang="en-US" sz="2200" dirty="0" smtClean="0"/>
              <a:t>former DoD program manager</a:t>
            </a:r>
            <a:r>
              <a:rPr lang="en-US" sz="2200" dirty="0"/>
              <a:t>, he believes that P3s are a very good way of delivering public value that </a:t>
            </a:r>
            <a:r>
              <a:rPr lang="en-US" sz="2200" dirty="0" smtClean="0"/>
              <a:t>would otherwise </a:t>
            </a:r>
            <a:r>
              <a:rPr lang="en-US" sz="2200" dirty="0"/>
              <a:t>not be achieved. Second, he believes P3s are not only about third </a:t>
            </a:r>
            <a:r>
              <a:rPr lang="en-US" sz="2200" dirty="0" smtClean="0"/>
              <a:t>party financing</a:t>
            </a:r>
            <a:r>
              <a:rPr lang="en-US" sz="2200" dirty="0"/>
              <a:t>. Aside from financial capital, the private sector can effectively deliver </a:t>
            </a:r>
            <a:r>
              <a:rPr lang="en-US" sz="2200" dirty="0" smtClean="0"/>
              <a:t>targeted, less </a:t>
            </a:r>
            <a:r>
              <a:rPr lang="en-US" sz="2200" dirty="0"/>
              <a:t>costly operational efficiencies which optimize the delivery of facilities and services.</a:t>
            </a:r>
          </a:p>
          <a:p>
            <a:r>
              <a:rPr lang="en-US" sz="2200" dirty="0"/>
              <a:t>However, </a:t>
            </a:r>
            <a:r>
              <a:rPr lang="en-US" sz="2200" dirty="0" smtClean="0"/>
              <a:t>Bob cautions that </a:t>
            </a:r>
            <a:r>
              <a:rPr lang="en-US" sz="2200" dirty="0"/>
              <a:t>P3s must not be done in darkness and that we need </a:t>
            </a:r>
            <a:r>
              <a:rPr lang="en-US" sz="2200" dirty="0" smtClean="0"/>
              <a:t>to shed </a:t>
            </a:r>
            <a:r>
              <a:rPr lang="en-US" sz="2200" dirty="0"/>
              <a:t>light on them by fostering accountability and sound accounting; i.e., capturing </a:t>
            </a:r>
            <a:r>
              <a:rPr lang="en-US" sz="2200" dirty="0" smtClean="0"/>
              <a:t>the important </a:t>
            </a:r>
            <a:r>
              <a:rPr lang="en-US" sz="2200" dirty="0"/>
              <a:t>costs and risks</a:t>
            </a:r>
            <a:r>
              <a:rPr lang="en-US" sz="22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5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4000" dirty="0" smtClean="0"/>
              <a:t>Larry’s Thoughts: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sz="2200" dirty="0"/>
              <a:t>Larry expects a financial return for taxpayers. However, too often we see that P3s involve less than honorable people leading to cost over-runs and wasted taxpayer dollars. 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Because greater </a:t>
            </a:r>
            <a:r>
              <a:rPr lang="en-US" sz="2200" dirty="0"/>
              <a:t>transparency </a:t>
            </a:r>
            <a:r>
              <a:rPr lang="en-US" sz="2200" dirty="0" smtClean="0"/>
              <a:t>and accountability </a:t>
            </a:r>
            <a:r>
              <a:rPr lang="en-US" sz="2200" dirty="0"/>
              <a:t>are </a:t>
            </a:r>
            <a:r>
              <a:rPr lang="en-US" sz="2200" dirty="0" smtClean="0"/>
              <a:t>needed over P3s,  </a:t>
            </a:r>
            <a:r>
              <a:rPr lang="en-US" sz="2200" dirty="0"/>
              <a:t>Larry </a:t>
            </a:r>
            <a:r>
              <a:rPr lang="en-US" sz="2200" dirty="0" smtClean="0"/>
              <a:t>recommends robust </a:t>
            </a:r>
            <a:r>
              <a:rPr lang="en-US" sz="2200" dirty="0"/>
              <a:t>financial statement disclosures that along with other reporting form a “Trust but Verify” approach to </a:t>
            </a:r>
            <a:r>
              <a:rPr lang="en-US" sz="2200" dirty="0" smtClean="0"/>
              <a:t>P3s.</a:t>
            </a:r>
          </a:p>
          <a:p>
            <a:pPr lvl="1"/>
            <a:r>
              <a:rPr lang="en-US" sz="2000" dirty="0"/>
              <a:t>Sensitivity to public good vs private </a:t>
            </a:r>
            <a:r>
              <a:rPr lang="en-US" sz="2000" dirty="0" smtClean="0"/>
              <a:t>profits</a:t>
            </a:r>
          </a:p>
          <a:p>
            <a:pPr lvl="1"/>
            <a:r>
              <a:rPr lang="en-US" sz="2000" dirty="0" smtClean="0"/>
              <a:t>Executing due diligence through cost-benefit analysis</a:t>
            </a:r>
          </a:p>
          <a:p>
            <a:pPr lvl="1"/>
            <a:r>
              <a:rPr lang="en-US" sz="2000" dirty="0" smtClean="0"/>
              <a:t>Not </a:t>
            </a:r>
            <a:r>
              <a:rPr lang="en-US" sz="2000" dirty="0"/>
              <a:t>allowing policy and regulatory issues to become barriers to entering into appropriate P3 arrangements 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He cautions that eliminating </a:t>
            </a:r>
            <a:r>
              <a:rPr lang="en-US" sz="2200" dirty="0"/>
              <a:t>disclosures to facilitate auditing leads to auditing without context and a purposeless </a:t>
            </a:r>
            <a:r>
              <a:rPr lang="en-US" sz="2200" dirty="0" smtClean="0"/>
              <a:t>audit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6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Larry’s Thoughts</a:t>
            </a:r>
            <a:r>
              <a:rPr lang="en-US" sz="4000" dirty="0" smtClean="0"/>
              <a:t>: (continued)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40"/>
              </a:lnSpc>
              <a:spcBef>
                <a:spcPts val="0"/>
              </a:spcBef>
            </a:pPr>
            <a:r>
              <a:rPr lang="en-US" sz="2200" dirty="0" smtClean="0"/>
              <a:t>Instead, we need robust </a:t>
            </a:r>
            <a:r>
              <a:rPr lang="en-US" sz="2200" dirty="0"/>
              <a:t>disclosures </a:t>
            </a:r>
            <a:r>
              <a:rPr lang="en-US" sz="2200" dirty="0" smtClean="0"/>
              <a:t>to help </a:t>
            </a:r>
            <a:r>
              <a:rPr lang="en-US" sz="2200" dirty="0"/>
              <a:t>government agencies and Citizens be on equal footing with </a:t>
            </a:r>
            <a:r>
              <a:rPr lang="en-US" sz="2200" dirty="0" smtClean="0"/>
              <a:t>sophisticated private partners</a:t>
            </a:r>
            <a:r>
              <a:rPr lang="en-US" dirty="0"/>
              <a:t>.</a:t>
            </a:r>
          </a:p>
          <a:p>
            <a:r>
              <a:rPr lang="en-US" sz="2200" dirty="0" smtClean="0"/>
              <a:t>P3s must be:</a:t>
            </a:r>
          </a:p>
          <a:p>
            <a:pPr lvl="1"/>
            <a:r>
              <a:rPr lang="en-US" sz="2000" dirty="0" smtClean="0"/>
              <a:t>chosen </a:t>
            </a:r>
            <a:r>
              <a:rPr lang="en-US" sz="2000" dirty="0"/>
              <a:t>for the right </a:t>
            </a:r>
            <a:r>
              <a:rPr lang="en-US" sz="2000" dirty="0" smtClean="0"/>
              <a:t>reasons and use </a:t>
            </a:r>
            <a:r>
              <a:rPr lang="en-US" sz="2000" dirty="0"/>
              <a:t>appropriate contracts (i.e. flexible-term Present-Value-of-Revenue (PVR) contracts, </a:t>
            </a:r>
            <a:r>
              <a:rPr lang="en-US" sz="2000" dirty="0" smtClean="0"/>
              <a:t>etc.)</a:t>
            </a:r>
            <a:endParaRPr lang="en-US" sz="2000" dirty="0"/>
          </a:p>
          <a:p>
            <a:pPr lvl="1"/>
            <a:r>
              <a:rPr lang="en-US" sz="2000" dirty="0" smtClean="0"/>
              <a:t>transparently </a:t>
            </a:r>
            <a:r>
              <a:rPr lang="en-US" sz="2000" dirty="0"/>
              <a:t>accounted for in government budgets </a:t>
            </a:r>
            <a:r>
              <a:rPr lang="en-US" sz="2000" dirty="0" smtClean="0"/>
              <a:t>and </a:t>
            </a:r>
            <a:r>
              <a:rPr lang="en-US" sz="2000" dirty="0"/>
              <a:t>balance sheets as if they were public investments so as to avoid the temptation for government </a:t>
            </a:r>
            <a:r>
              <a:rPr lang="en-US" sz="2000" dirty="0" smtClean="0"/>
              <a:t>overspending</a:t>
            </a:r>
            <a:endParaRPr lang="en-US" sz="2000" dirty="0"/>
          </a:p>
          <a:p>
            <a:pPr lvl="1"/>
            <a:r>
              <a:rPr lang="en-US" sz="2000" dirty="0" smtClean="0"/>
              <a:t>implemented </a:t>
            </a:r>
            <a:r>
              <a:rPr lang="en-US" sz="2000" dirty="0"/>
              <a:t>under best governance practices (i.e. avoidance of conflict of interest within government)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3657600" cy="1162050"/>
          </a:xfrm>
        </p:spPr>
        <p:txBody>
          <a:bodyPr/>
          <a:lstStyle/>
          <a:p>
            <a:pPr algn="ctr"/>
            <a:r>
              <a:rPr lang="en-US" sz="3600" dirty="0" smtClean="0"/>
              <a:t>Uncle Sam Wants YOU!!!!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ts val="1800"/>
              </a:spcBef>
              <a:buNone/>
            </a:pP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spcBef>
                <a:spcPts val="1800"/>
              </a:spcBef>
            </a:pPr>
            <a:endParaRPr lang="en-US" dirty="0" smtClean="0">
              <a:solidFill>
                <a:srgbClr val="0000FF"/>
              </a:solidFill>
            </a:endParaRPr>
          </a:p>
          <a:p>
            <a:pPr algn="ctr">
              <a:spcBef>
                <a:spcPts val="0"/>
              </a:spcBef>
            </a:pPr>
            <a:r>
              <a:rPr lang="en-US" sz="2800" dirty="0" smtClean="0">
                <a:solidFill>
                  <a:srgbClr val="0000FF"/>
                </a:solidFill>
              </a:rPr>
              <a:t>We invite your comments and suggestions so ask for a copy of the ED and get started now!!</a:t>
            </a:r>
          </a:p>
          <a:p>
            <a:pPr algn="ctr"/>
            <a:r>
              <a:rPr lang="en-US" sz="2800" dirty="0" smtClean="0">
                <a:solidFill>
                  <a:srgbClr val="0000FF"/>
                </a:solidFill>
              </a:rPr>
              <a:t>If you’d like to join the P3 Task Force or follow its work, let me know.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21111" r="59167" b="7778"/>
          <a:stretch>
            <a:fillRect/>
          </a:stretch>
        </p:blipFill>
        <p:spPr bwMode="auto">
          <a:xfrm>
            <a:off x="4419600" y="457200"/>
            <a:ext cx="4480467" cy="585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Contact </a:t>
            </a:r>
            <a:r>
              <a:rPr lang="en-US" sz="4000" dirty="0"/>
              <a:t>and Website Information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82296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General inquiries can be directed to </a:t>
            </a:r>
            <a:r>
              <a:rPr lang="en-US" sz="2800" dirty="0">
                <a:hlinkClick r:id="rId2"/>
              </a:rPr>
              <a:t>fasab@fasab.gov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Phone: 202 512-7350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hlinkClick r:id="rId3"/>
              </a:rPr>
              <a:t>www.FASAB.gov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Listserv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Exposure Drafts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Active Projects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I </a:t>
            </a:r>
            <a:r>
              <a:rPr lang="en-US" sz="2800" dirty="0"/>
              <a:t>can be reached </a:t>
            </a:r>
            <a:r>
              <a:rPr lang="en-US" sz="2800" dirty="0" smtClean="0"/>
              <a:t>at: </a:t>
            </a:r>
            <a:r>
              <a:rPr lang="en-US" sz="2800" dirty="0" smtClean="0">
                <a:hlinkClick r:id="rId4"/>
              </a:rPr>
              <a:t>savinid@fasab.gov,</a:t>
            </a:r>
            <a:r>
              <a:rPr lang="en-US" sz="2800" dirty="0" smtClean="0"/>
              <a:t> 202 </a:t>
            </a:r>
            <a:r>
              <a:rPr lang="en-US" sz="2800" dirty="0"/>
              <a:t>512-6841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</p:txBody>
      </p:sp>
      <p:pic>
        <p:nvPicPr>
          <p:cNvPr id="65540" name="Picture 4" descr="FASAB Blue Logo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696200" y="5715000"/>
            <a:ext cx="1219200" cy="892175"/>
          </a:xfrm>
          <a:noFill/>
          <a:ln/>
        </p:spPr>
      </p:pic>
      <p:sp>
        <p:nvSpPr>
          <p:cNvPr id="655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Disclaimer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57400"/>
            <a:ext cx="8305800" cy="4068763"/>
          </a:xfrm>
        </p:spPr>
        <p:txBody>
          <a:bodyPr/>
          <a:lstStyle/>
          <a:p>
            <a:endParaRPr lang="en-US" sz="2800" dirty="0"/>
          </a:p>
          <a:p>
            <a:r>
              <a:rPr lang="en-US" sz="2800" dirty="0"/>
              <a:t>Views expressed are those of the </a:t>
            </a:r>
            <a:r>
              <a:rPr lang="en-US" sz="2800" dirty="0" smtClean="0"/>
              <a:t>speakers. </a:t>
            </a:r>
            <a:r>
              <a:rPr lang="en-US" sz="2800" dirty="0"/>
              <a:t>The Board expresses its views in official publications.</a:t>
            </a:r>
          </a:p>
        </p:txBody>
      </p:sp>
      <p:pic>
        <p:nvPicPr>
          <p:cNvPr id="16388" name="Picture 4" descr="FASAB Blue Log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152400"/>
            <a:ext cx="1905000" cy="1395413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sz="2800" b="1" dirty="0" smtClean="0"/>
              <a:t> </a:t>
            </a:r>
            <a:r>
              <a:rPr lang="en-US" sz="2800" b="1" i="1" dirty="0" smtClean="0"/>
              <a:t>FASAB’s Mission</a:t>
            </a:r>
            <a:endParaRPr lang="en-US" sz="2800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r>
              <a:rPr lang="en-US" sz="2400" dirty="0" smtClean="0"/>
              <a:t>The FASAB </a:t>
            </a:r>
            <a:r>
              <a:rPr lang="en-US" sz="2400" dirty="0" smtClean="0">
                <a:solidFill>
                  <a:srgbClr val="FF0000"/>
                </a:solidFill>
              </a:rPr>
              <a:t>serves the public </a:t>
            </a:r>
            <a:r>
              <a:rPr lang="en-US" sz="2400" dirty="0" smtClean="0"/>
              <a:t>interest by </a:t>
            </a:r>
            <a:r>
              <a:rPr lang="en-US" sz="2400" dirty="0" smtClean="0">
                <a:solidFill>
                  <a:srgbClr val="FF0000"/>
                </a:solidFill>
              </a:rPr>
              <a:t>improving federal financial reporting</a:t>
            </a:r>
            <a:r>
              <a:rPr lang="en-US" sz="2400" dirty="0" smtClean="0"/>
              <a:t> through </a:t>
            </a:r>
            <a:r>
              <a:rPr lang="en-US" sz="2400" dirty="0" smtClean="0">
                <a:solidFill>
                  <a:srgbClr val="FF0000"/>
                </a:solidFill>
              </a:rPr>
              <a:t>issuing federal financial accounting standards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providing guidance </a:t>
            </a:r>
            <a:r>
              <a:rPr lang="en-US" sz="2400" dirty="0" smtClean="0"/>
              <a:t>after considering the needs of external and internal users of federal financial information.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D09C9-725B-4D62-8DBA-77EA5CA6F4D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4" descr="FASAB Blue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905000" cy="1395413"/>
          </a:xfrm>
          <a:prstGeom prst="rect">
            <a:avLst/>
          </a:prstGeom>
          <a:noFill/>
        </p:spPr>
      </p:pic>
      <p:pic>
        <p:nvPicPr>
          <p:cNvPr id="11265" name="Picture 1" descr="C:\Documents and Settings\savinid\Local Settings\Temporary Internet Files\Content.IE5\MY7NIZMZ\MC90043622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Public-Private Partnerships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9600" y="1600200"/>
            <a:ext cx="8229600" cy="4038600"/>
          </a:xfrm>
        </p:spPr>
        <p:txBody>
          <a:bodyPr/>
          <a:lstStyle/>
          <a:p>
            <a:pPr algn="ctr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Overall goal - Making the full costs of P3s transparent</a:t>
            </a:r>
          </a:p>
          <a:p>
            <a:pPr eaLnBrk="1" hangingPunct="1"/>
            <a:r>
              <a:rPr lang="en-US" sz="2400" dirty="0" smtClean="0"/>
              <a:t>Governments increasingly use innovative approaches to partnering with non-governmental entities. </a:t>
            </a:r>
          </a:p>
          <a:p>
            <a:pPr lvl="1" eaLnBrk="1" hangingPunct="1"/>
            <a:r>
              <a:rPr lang="en-US" sz="2000" b="1" dirty="0" smtClean="0">
                <a:solidFill>
                  <a:srgbClr val="00823B"/>
                </a:solidFill>
              </a:rPr>
              <a:t>Benefits include: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Risk sharing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Enhanced performance incentives</a:t>
            </a:r>
          </a:p>
          <a:p>
            <a:pPr lvl="2" eaLnBrk="1" hangingPunct="1"/>
            <a:r>
              <a:rPr lang="en-US" sz="1800" b="1" dirty="0" smtClean="0">
                <a:solidFill>
                  <a:srgbClr val="00823B"/>
                </a:solidFill>
              </a:rPr>
              <a:t>Financing arrangements to avoid large up front investments of taxpayer funds</a:t>
            </a:r>
          </a:p>
          <a:p>
            <a:pPr lvl="1" eaLnBrk="1" hangingPunct="1"/>
            <a:r>
              <a:rPr lang="en-US" sz="2000" b="1" dirty="0" smtClean="0">
                <a:solidFill>
                  <a:srgbClr val="FF0000"/>
                </a:solidFill>
              </a:rPr>
              <a:t>However, arrangements may obscure costs and results.</a:t>
            </a:r>
          </a:p>
          <a:p>
            <a:pPr eaLnBrk="1" hangingPunct="1"/>
            <a:r>
              <a:rPr lang="en-US" sz="2400" dirty="0" smtClean="0"/>
              <a:t>The project will consider how the lease and entity standards may be applied to such arrangements and fill any voids in the standards.</a:t>
            </a:r>
          </a:p>
        </p:txBody>
      </p:sp>
      <p:pic>
        <p:nvPicPr>
          <p:cNvPr id="14340" name="Picture 4" descr="FASAB Blue Logo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91400" y="5715000"/>
            <a:ext cx="1219200" cy="892175"/>
          </a:xfrm>
          <a:noFill/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381000" y="13716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0194D0-4609-4D52-93CF-A1E997A0E16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Task Force Composition</a:t>
            </a:r>
            <a:br>
              <a:rPr lang="en-US" sz="3600" dirty="0" smtClean="0"/>
            </a:br>
            <a:r>
              <a:rPr lang="en-US" sz="3600" dirty="0" smtClean="0"/>
              <a:t>Public &amp; Private Participants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A94AF-BF22-465F-B26A-EEC309AB068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833" t="21111" r="17500" b="23333"/>
          <a:stretch>
            <a:fillRect/>
          </a:stretch>
        </p:blipFill>
        <p:spPr bwMode="auto">
          <a:xfrm>
            <a:off x="838200" y="1600200"/>
            <a:ext cx="7315151" cy="457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Task Force Composition</a:t>
            </a:r>
            <a:br>
              <a:rPr lang="en-US" sz="3600" dirty="0" smtClean="0"/>
            </a:br>
            <a:r>
              <a:rPr lang="en-US" sz="3600" dirty="0" smtClean="0"/>
              <a:t>Professional Disciplines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FC111-AB21-480C-9F9E-7630E455CB6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167" t="25556" r="16667" b="7778"/>
          <a:stretch>
            <a:fillRect/>
          </a:stretch>
        </p:blipFill>
        <p:spPr bwMode="auto">
          <a:xfrm>
            <a:off x="990600" y="1371844"/>
            <a:ext cx="7040624" cy="548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Mr. Kevin J. McHugh</a:t>
            </a:r>
            <a:br>
              <a:rPr lang="en-US" sz="2200" dirty="0"/>
            </a:br>
            <a:r>
              <a:rPr lang="en-US" sz="2200" dirty="0"/>
              <a:t>Managing Director</a:t>
            </a:r>
            <a:br>
              <a:rPr lang="en-US" sz="2200" dirty="0"/>
            </a:br>
            <a:r>
              <a:rPr lang="en-US" sz="2200" dirty="0"/>
              <a:t>Navigant Consulting, Inc.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2000" dirty="0"/>
              <a:t>Mr. McHugh focuses on providing valuable strategy, operations, fixed asset management </a:t>
            </a:r>
            <a:r>
              <a:rPr lang="en-US" sz="2000" dirty="0" smtClean="0"/>
              <a:t>and valuation solutions </a:t>
            </a:r>
            <a:r>
              <a:rPr lang="en-US" sz="2000" dirty="0"/>
              <a:t>to the federal, state and </a:t>
            </a:r>
            <a:r>
              <a:rPr lang="en-US" sz="2000"/>
              <a:t>local </a:t>
            </a:r>
            <a:r>
              <a:rPr lang="en-US" sz="2000" smtClean="0"/>
              <a:t>governments</a:t>
            </a:r>
            <a:r>
              <a:rPr lang="en-US" sz="2000" smtClean="0">
                <a:solidFill>
                  <a:srgbClr val="FF0000"/>
                </a:solidFill>
              </a:rPr>
              <a:t> </a:t>
            </a:r>
            <a:r>
              <a:rPr lang="en-US" sz="2000" dirty="0"/>
              <a:t>as well as the higher </a:t>
            </a:r>
            <a:r>
              <a:rPr lang="en-US" sz="2000" dirty="0" smtClean="0"/>
              <a:t>education and </a:t>
            </a:r>
            <a:r>
              <a:rPr lang="en-US" sz="2000" dirty="0"/>
              <a:t>healthcare communities throughout the United States.</a:t>
            </a:r>
          </a:p>
          <a:p>
            <a:r>
              <a:rPr lang="en-US" sz="2000" dirty="0" smtClean="0"/>
              <a:t>Kevin </a:t>
            </a:r>
            <a:r>
              <a:rPr lang="en-US" sz="2000" dirty="0"/>
              <a:t>brings more than 30 years of valuation consulting experience within these </a:t>
            </a:r>
            <a:r>
              <a:rPr lang="en-US" sz="2000" dirty="0" smtClean="0"/>
              <a:t>sectors, and </a:t>
            </a:r>
            <a:r>
              <a:rPr lang="en-US" sz="2000" dirty="0"/>
              <a:t>focuses on service concessions, </a:t>
            </a:r>
            <a:r>
              <a:rPr lang="en-US" sz="2000" dirty="0" smtClean="0"/>
              <a:t>public/private partnerships</a:t>
            </a:r>
            <a:r>
              <a:rPr lang="en-US" sz="2000" dirty="0"/>
              <a:t>, </a:t>
            </a:r>
            <a:r>
              <a:rPr lang="en-US" sz="2000" dirty="0" smtClean="0"/>
              <a:t>and infrastructure </a:t>
            </a:r>
            <a:r>
              <a:rPr lang="en-US" sz="2000" dirty="0"/>
              <a:t>valuation </a:t>
            </a:r>
            <a:r>
              <a:rPr lang="en-US" sz="2000" dirty="0" smtClean="0"/>
              <a:t>studies.</a:t>
            </a:r>
          </a:p>
          <a:p>
            <a:r>
              <a:rPr lang="en-US" sz="2000" dirty="0" smtClean="0"/>
              <a:t>Kevin has assisted both GASB and FASAB and in particular, helped developed reporting requirements for deferred maintenance and repairs and asset impairment.</a:t>
            </a:r>
          </a:p>
          <a:p>
            <a:r>
              <a:rPr lang="en-US" sz="2000" dirty="0" smtClean="0"/>
              <a:t>He can be contacted </a:t>
            </a:r>
            <a:r>
              <a:rPr lang="en-US" sz="2000" dirty="0"/>
              <a:t>via email: </a:t>
            </a:r>
            <a:r>
              <a:rPr lang="en-US" sz="2000" dirty="0" smtClean="0">
                <a:hlinkClick r:id="rId2"/>
              </a:rPr>
              <a:t>Kevin.McHugh@navigant.com</a:t>
            </a:r>
            <a:r>
              <a:rPr lang="en-US" sz="2000" dirty="0" smtClean="0"/>
              <a:t> </a:t>
            </a:r>
            <a:r>
              <a:rPr lang="en-US" sz="2000" dirty="0"/>
              <a:t>or phone: 646.227.4701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BE99F-F20B-488C-A58E-35C928D16FC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Robert D. </a:t>
            </a:r>
            <a:r>
              <a:rPr lang="en-US" sz="2200" dirty="0" err="1"/>
              <a:t>Helwig</a:t>
            </a:r>
            <a:r>
              <a:rPr lang="en-US" sz="2200" dirty="0"/>
              <a:t> JD</a:t>
            </a:r>
            <a:br>
              <a:rPr lang="en-US" sz="2200" dirty="0"/>
            </a:br>
            <a:r>
              <a:rPr lang="en-US" sz="2200" dirty="0"/>
              <a:t>Bob </a:t>
            </a:r>
            <a:r>
              <a:rPr lang="en-US" sz="2200" dirty="0" err="1"/>
              <a:t>Helwig</a:t>
            </a:r>
            <a:r>
              <a:rPr lang="en-US" sz="2200" dirty="0"/>
              <a:t> Consulting, LLC; </a:t>
            </a:r>
            <a:br>
              <a:rPr lang="en-US" sz="2200" dirty="0"/>
            </a:br>
            <a:r>
              <a:rPr lang="en-US" sz="2200" dirty="0"/>
              <a:t>Formerly Office of the Secretary of Defense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sz="2000" dirty="0" smtClean="0"/>
              <a:t>Mr. </a:t>
            </a:r>
            <a:r>
              <a:rPr lang="en-US" sz="2000" dirty="0" err="1"/>
              <a:t>H</a:t>
            </a:r>
            <a:r>
              <a:rPr lang="en-US" sz="2000" dirty="0" err="1" smtClean="0"/>
              <a:t>elwig</a:t>
            </a:r>
            <a:r>
              <a:rPr lang="en-US" sz="2000" dirty="0" smtClean="0"/>
              <a:t> </a:t>
            </a:r>
            <a:r>
              <a:rPr lang="en-US" sz="2000" dirty="0"/>
              <a:t>has been involved in </a:t>
            </a:r>
            <a:r>
              <a:rPr lang="en-US" sz="2000" dirty="0" smtClean="0"/>
              <a:t>privatization initiatives since </a:t>
            </a:r>
            <a:r>
              <a:rPr lang="en-US" sz="2000" dirty="0"/>
              <a:t>1996 when he </a:t>
            </a:r>
            <a:r>
              <a:rPr lang="en-US" sz="2000" dirty="0" smtClean="0"/>
              <a:t>joined the </a:t>
            </a:r>
            <a:r>
              <a:rPr lang="en-US" sz="2000" dirty="0"/>
              <a:t>Department of Defense Housing Revitalization Office. </a:t>
            </a:r>
            <a:r>
              <a:rPr lang="en-US" sz="2000" dirty="0" smtClean="0"/>
              <a:t>He </a:t>
            </a:r>
            <a:r>
              <a:rPr lang="en-US" sz="2000" dirty="0"/>
              <a:t>has been </a:t>
            </a:r>
            <a:r>
              <a:rPr lang="en-US" sz="2000" dirty="0" smtClean="0"/>
              <a:t>engaged in </a:t>
            </a:r>
            <a:r>
              <a:rPr lang="en-US" sz="2000" dirty="0"/>
              <a:t>privatizing both military housing and </a:t>
            </a:r>
            <a:r>
              <a:rPr lang="en-US" sz="2000" dirty="0" smtClean="0"/>
              <a:t>utilities involving concept </a:t>
            </a:r>
            <a:r>
              <a:rPr lang="en-US" sz="2000" dirty="0"/>
              <a:t>development, contract solicitation, deal structuring, </a:t>
            </a:r>
            <a:r>
              <a:rPr lang="en-US" sz="2000" dirty="0" smtClean="0"/>
              <a:t>portfolio management</a:t>
            </a:r>
            <a:r>
              <a:rPr lang="en-US" sz="2000" dirty="0"/>
              <a:t>, and financial analysis. </a:t>
            </a:r>
            <a:endParaRPr lang="en-US" sz="2000" dirty="0" smtClean="0"/>
          </a:p>
          <a:p>
            <a:r>
              <a:rPr lang="en-US" sz="2000" dirty="0" smtClean="0"/>
              <a:t>He </a:t>
            </a:r>
            <a:r>
              <a:rPr lang="en-US" sz="2000" dirty="0"/>
              <a:t>has Bachelor degrees in Political Science and French from </a:t>
            </a:r>
            <a:r>
              <a:rPr lang="en-US" sz="2000" dirty="0" smtClean="0"/>
              <a:t>the California </a:t>
            </a:r>
            <a:r>
              <a:rPr lang="en-US" sz="2000" dirty="0"/>
              <a:t>State </a:t>
            </a:r>
            <a:r>
              <a:rPr lang="en-US" sz="2000" dirty="0" smtClean="0"/>
              <a:t>University; </a:t>
            </a:r>
            <a:r>
              <a:rPr lang="en-US" sz="2000" dirty="0"/>
              <a:t>a Master's degree in International Policy from </a:t>
            </a:r>
            <a:r>
              <a:rPr lang="en-US" sz="2000" dirty="0" smtClean="0"/>
              <a:t>the Monterey </a:t>
            </a:r>
            <a:r>
              <a:rPr lang="en-US" sz="2000" dirty="0"/>
              <a:t>Institute of International Studies; and a Juris Doctor from George </a:t>
            </a:r>
            <a:r>
              <a:rPr lang="en-US" sz="2000" dirty="0" smtClean="0"/>
              <a:t>Washington University</a:t>
            </a:r>
            <a:r>
              <a:rPr lang="en-US" sz="2000" dirty="0"/>
              <a:t>. He is a member of both the Maryland and Washington, D.C. Bars. He is currently </a:t>
            </a:r>
            <a:r>
              <a:rPr lang="en-US" sz="2000" dirty="0" smtClean="0"/>
              <a:t>a Doctoral Candidate </a:t>
            </a:r>
            <a:r>
              <a:rPr lang="en-US" sz="2000" dirty="0"/>
              <a:t>in Public Administration at the University </a:t>
            </a:r>
            <a:r>
              <a:rPr lang="en-US" sz="2000" dirty="0" smtClean="0"/>
              <a:t>of Baltimore</a:t>
            </a:r>
            <a:r>
              <a:rPr lang="en-US" sz="2000" dirty="0"/>
              <a:t>, writing </a:t>
            </a:r>
            <a:r>
              <a:rPr lang="en-US" sz="2000" dirty="0" smtClean="0"/>
              <a:t>his dissertation </a:t>
            </a:r>
            <a:r>
              <a:rPr lang="en-US" sz="2000" dirty="0"/>
              <a:t>on P3s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He can be contacted via email: </a:t>
            </a:r>
            <a:r>
              <a:rPr lang="en-US" sz="2000" dirty="0">
                <a:hlinkClick r:id="rId2"/>
              </a:rPr>
              <a:t>bobhelwigbhc@gmail.com</a:t>
            </a:r>
            <a:r>
              <a:rPr lang="en-US" sz="2000" dirty="0"/>
              <a:t> or phone: 301.943.7959 </a:t>
            </a: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Larry </a:t>
            </a:r>
            <a:r>
              <a:rPr lang="en-US" sz="2200" dirty="0" err="1" smtClean="0"/>
              <a:t>Checco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Founder &amp; President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err="1" smtClean="0"/>
              <a:t>Checco</a:t>
            </a:r>
            <a:r>
              <a:rPr lang="en-US" sz="2200" dirty="0" smtClean="0"/>
              <a:t> Communications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Mr. Checco is </a:t>
            </a:r>
            <a:r>
              <a:rPr lang="en-US" sz="2000" dirty="0"/>
              <a:t>a nationally sought-after speaker </a:t>
            </a:r>
            <a:r>
              <a:rPr lang="en-US" sz="2000" dirty="0" smtClean="0"/>
              <a:t>and consultant on </a:t>
            </a:r>
            <a:r>
              <a:rPr lang="en-US" sz="2000" dirty="0"/>
              <a:t>branding and leadership and is </a:t>
            </a:r>
            <a:r>
              <a:rPr lang="en-US" sz="2000" dirty="0" smtClean="0"/>
              <a:t>a faculty member of the </a:t>
            </a:r>
            <a:r>
              <a:rPr lang="en-US" sz="2000" dirty="0" err="1" smtClean="0"/>
              <a:t>NeighborWorks</a:t>
            </a:r>
            <a:r>
              <a:rPr lang="en-US" sz="2000" dirty="0" smtClean="0"/>
              <a:t>® Training Institute. </a:t>
            </a:r>
          </a:p>
          <a:p>
            <a:r>
              <a:rPr lang="en-US" sz="2000" dirty="0" smtClean="0"/>
              <a:t>Larry’s books on branding and leadership have successfully sold </a:t>
            </a:r>
            <a:r>
              <a:rPr lang="en-US" sz="2000" dirty="0"/>
              <a:t>thousands of copies throughout the United </a:t>
            </a:r>
            <a:r>
              <a:rPr lang="en-US" sz="2000" dirty="0" smtClean="0"/>
              <a:t>States, Australia</a:t>
            </a:r>
            <a:r>
              <a:rPr lang="en-US" sz="2000" dirty="0"/>
              <a:t>, Canada, South Africa, Sweden, Israel, Southeast Asia and elsewhere around </a:t>
            </a:r>
            <a:r>
              <a:rPr lang="en-US" sz="2000" dirty="0" smtClean="0"/>
              <a:t>the globe</a:t>
            </a:r>
            <a:r>
              <a:rPr lang="en-US" sz="2000" dirty="0"/>
              <a:t>.</a:t>
            </a:r>
          </a:p>
          <a:p>
            <a:r>
              <a:rPr lang="en-US" sz="2000" dirty="0"/>
              <a:t>Larry has been recognized as a leading branding professional, and his articles</a:t>
            </a:r>
            <a:r>
              <a:rPr lang="en-US" sz="2000" dirty="0" smtClean="0"/>
              <a:t> are cited </a:t>
            </a:r>
            <a:r>
              <a:rPr lang="en-US" sz="2000" dirty="0"/>
              <a:t>and reprinted on countless websites.</a:t>
            </a:r>
          </a:p>
          <a:p>
            <a:r>
              <a:rPr lang="en-US" sz="2000" dirty="0"/>
              <a:t>Larry holds a degree in Economics from Syracuse University, as well as an MA in </a:t>
            </a:r>
            <a:r>
              <a:rPr lang="en-US" sz="2000" dirty="0" smtClean="0"/>
              <a:t>Journalism and </a:t>
            </a:r>
            <a:r>
              <a:rPr lang="en-US" sz="2000" dirty="0"/>
              <a:t>Public Affairs </a:t>
            </a:r>
            <a:r>
              <a:rPr lang="en-US" sz="2000" dirty="0" smtClean="0"/>
              <a:t>from American </a:t>
            </a:r>
            <a:r>
              <a:rPr lang="en-US" sz="2000" dirty="0"/>
              <a:t>University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He can be reached </a:t>
            </a:r>
            <a:r>
              <a:rPr lang="en-US" sz="2000" dirty="0"/>
              <a:t>via email: </a:t>
            </a:r>
            <a:r>
              <a:rPr lang="en-US" sz="2000" dirty="0" err="1" smtClean="0"/>
              <a:t>Larry.Checco@Verizon.net</a:t>
            </a:r>
            <a:r>
              <a:rPr lang="en-US" sz="2000" dirty="0" smtClean="0"/>
              <a:t> </a:t>
            </a:r>
            <a:r>
              <a:rPr lang="en-US" sz="2000" dirty="0"/>
              <a:t>or phone: </a:t>
            </a:r>
            <a:r>
              <a:rPr lang="en-US" sz="2000" dirty="0" smtClean="0"/>
              <a:t>301.602-8332.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D31A-DED0-47D6-8A95-E38A645FA71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2224</TotalTime>
  <Words>1029</Words>
  <Application>Microsoft Office PowerPoint</Application>
  <PresentationFormat>On-screen Show (4:3)</PresentationFormat>
  <Paragraphs>87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    Federal Accounting Standards Advisory Board  Public-Private Partnerships – More Complex Than You Think!   AGA 2015 Professional Development Training Nashville, TN   </vt:lpstr>
      <vt:lpstr>  Disclaimer</vt:lpstr>
      <vt:lpstr> FASAB’s Mission</vt:lpstr>
      <vt:lpstr>Public-Private Partnerships</vt:lpstr>
      <vt:lpstr>Task Force Composition Public &amp; Private Participants</vt:lpstr>
      <vt:lpstr>Task Force Composition Professional Disciplines</vt:lpstr>
      <vt:lpstr>Mr. Kevin J. McHugh Managing Director Navigant Consulting, Inc.</vt:lpstr>
      <vt:lpstr>Robert D. Helwig JD Bob Helwig Consulting, LLC;  Formerly Office of the Secretary of Defense</vt:lpstr>
      <vt:lpstr>Larry Checco Founder &amp; President  Checco Communications</vt:lpstr>
      <vt:lpstr>Kevin’s Thoughts: </vt:lpstr>
      <vt:lpstr>Bob’s Thoughts:</vt:lpstr>
      <vt:lpstr>Larry’s Thoughts:</vt:lpstr>
      <vt:lpstr>Larry’s Thoughts: (continued)</vt:lpstr>
      <vt:lpstr>Uncle Sam Wants YOU!!!!</vt:lpstr>
      <vt:lpstr>Contact and Website Information</vt:lpstr>
    </vt:vector>
  </TitlesOfParts>
  <Company>gao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Changing World of the CFO: FASAB and the Future of GAAP </dc:title>
  <dc:creator>Wendy Payne</dc:creator>
  <cp:lastModifiedBy>Wendy Payne</cp:lastModifiedBy>
  <cp:revision>336</cp:revision>
  <dcterms:created xsi:type="dcterms:W3CDTF">2015-06-10T17:23:19Z</dcterms:created>
  <dcterms:modified xsi:type="dcterms:W3CDTF">2016-04-13T18:53:15Z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