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0" r:id="rId3"/>
    <p:sldId id="257" r:id="rId4"/>
    <p:sldId id="330" r:id="rId5"/>
    <p:sldId id="327" r:id="rId6"/>
    <p:sldId id="299" r:id="rId7"/>
    <p:sldId id="331" r:id="rId8"/>
    <p:sldId id="292" r:id="rId9"/>
    <p:sldId id="293" r:id="rId10"/>
    <p:sldId id="326" r:id="rId11"/>
    <p:sldId id="294" r:id="rId12"/>
    <p:sldId id="304" r:id="rId13"/>
    <p:sldId id="286" r:id="rId14"/>
    <p:sldId id="332" r:id="rId15"/>
    <p:sldId id="333" r:id="rId16"/>
    <p:sldId id="282" r:id="rId17"/>
    <p:sldId id="310" r:id="rId18"/>
    <p:sldId id="311" r:id="rId19"/>
    <p:sldId id="290" r:id="rId20"/>
    <p:sldId id="308" r:id="rId21"/>
    <p:sldId id="295" r:id="rId22"/>
    <p:sldId id="329" r:id="rId23"/>
    <p:sldId id="305" r:id="rId24"/>
    <p:sldId id="307" r:id="rId2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GA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84272" autoAdjust="0"/>
  </p:normalViewPr>
  <p:slideViewPr>
    <p:cSldViewPr>
      <p:cViewPr varScale="1">
        <p:scale>
          <a:sx n="91" d="100"/>
          <a:sy n="91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20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6C83F639-3DAA-43D4-8B9F-7B65012F35B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3CD9AED3-87C4-4F44-A118-AA4C318F61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542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3" y="1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/>
          <a:lstStyle>
            <a:lvl1pPr algn="r">
              <a:defRPr sz="1200"/>
            </a:lvl1pPr>
          </a:lstStyle>
          <a:p>
            <a:fld id="{41E855F7-B1A2-46DF-B8CB-3483CFDBFBC4}" type="datetimeFigureOut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3" tIns="46661" rIns="93323" bIns="4666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vert="horz" lIns="93323" tIns="46661" rIns="93323" bIns="4666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3" y="8842030"/>
            <a:ext cx="3043343" cy="465455"/>
          </a:xfrm>
          <a:prstGeom prst="rect">
            <a:avLst/>
          </a:prstGeom>
        </p:spPr>
        <p:txBody>
          <a:bodyPr vert="horz" lIns="93323" tIns="46661" rIns="93323" bIns="46661" rtlCol="0" anchor="b"/>
          <a:lstStyle>
            <a:lvl1pPr algn="r">
              <a:defRPr sz="1200"/>
            </a:lvl1pPr>
          </a:lstStyle>
          <a:p>
            <a:fld id="{C9C73B39-CD00-48A3-A382-1ABE3A8DD4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312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C9FA1E61-14A1-448C-A676-433F40603E49}" type="slidenum">
              <a:rPr lang="en-US" smtClean="0"/>
              <a:pPr defTabSz="931776"/>
              <a:t>8</a:t>
            </a:fld>
            <a:endParaRPr lang="en-US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9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D1FB941F-42B8-42FA-9CE4-CF0494F9BDDD}" type="slidenum">
              <a:rPr lang="en-US" smtClean="0"/>
              <a:pPr defTabSz="931776"/>
              <a:t>10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2252409-09A0-450B-90B6-DCB1F82C4D84}" type="slidenum">
              <a:rPr lang="en-US" smtClean="0"/>
              <a:pPr defTabSz="931776"/>
              <a:t>11</a:t>
            </a:fld>
            <a:endParaRPr lang="en-US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change over time even if programs do not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are broad and analysis for decision making is not done at that level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Some programs relate to multiple strategic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Matching cost and output (and eventually outcome) is still quite challenging: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reported each period but outputs may not relate to the same period or occur immediately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often external to the organization but still contribute to the outcome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Budgets are not structured with cost accounting in mind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98BC925-499C-421C-BE4E-BAD322205096}" type="slidenum">
              <a:rPr lang="en-US" smtClean="0"/>
              <a:pPr defTabSz="931776"/>
              <a:t>13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change over time even if programs do not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are broad and analysis for decision making is not done at that level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Some programs relate to multiple strategic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Matching cost and output (and eventually outcome) is still quite challenging: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reported each period but outputs may not relate to the same period or occur immediately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often external to the organization but still contribute to the outcome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Budgets are not structured with cost accounting in mind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98BC925-499C-421C-BE4E-BAD322205096}" type="slidenum">
              <a:rPr lang="en-US" smtClean="0"/>
              <a:pPr defTabSz="931776"/>
              <a:t>14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Different individuals appeared to seek data from a variety of perspectives, i.e. a Congressional staff member may seek data by function while another staff member may seek the data by program.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change over time even if programs do not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Strategic goals are broad and analysis for decision making is not done at that level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Some programs relate to multiple strategic goals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Matching cost and output (and eventually outcome) is still quite challenging: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reported each period but outputs may not relate to the same period or occur immediately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Costs are often external to the organization but still contribute to the outcome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dirty="0" smtClean="0"/>
              <a:t>Budgets are not structured with cost accounting in mind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776"/>
            <a:fld id="{398BC925-499C-421C-BE4E-BAD322205096}" type="slidenum">
              <a:rPr lang="en-US" smtClean="0"/>
              <a:pPr defTabSz="931776"/>
              <a:t>15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D873A0-7902-455B-A07D-449BB7AE581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6DF9A-26A1-4E47-BC09-C184A804DA8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D984CD-4ACE-4FFA-8CC1-D56FACCCD26D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D26CFC2-1F1F-46CD-9096-CE4312DEF1C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E5772-F63A-4236-BBE4-BF60422BBFE0}" type="datetime1">
              <a:rPr lang="en-US" smtClean="0"/>
              <a:pPr>
                <a:defRPr/>
              </a:pPr>
              <a:t>4/13/2016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CA724-360C-4AD3-B14D-B6A6658DA37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53BB78-CFD1-4F09-B959-409B0FA4123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81B0F-D5E0-4995-904E-2542FFCC6652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B53935-A3EB-42FB-B8EC-CD33A680F325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330C8-6C39-46EF-8353-D7CDCD6D58E9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7450F2-E7B3-4787-8479-04EE1BDAE57A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64E29-EB7F-417D-9D88-BDB90958AF0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83468F-E9D9-47E0-8B30-87C94EF87343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E2A949-98C9-418A-A8A1-EE805DC1FA4F}" type="datetime1">
              <a:rPr lang="en-US" smtClean="0"/>
              <a:pPr/>
              <a:t>4/13/2016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066574-9217-4243-96EA-1329F17B025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fasab@fasab.gov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paynew@fasab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CIGIE/GAO Financial Statement Audit Conference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115568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FASAB Update</a:t>
            </a:r>
          </a:p>
          <a:p>
            <a:r>
              <a:rPr lang="en-US" dirty="0" smtClean="0"/>
              <a:t>Wendy Payne, CPA, CGFM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81000" y="4876800"/>
            <a:ext cx="1905000" cy="1395413"/>
          </a:xfrm>
          <a:prstGeom prst="rect">
            <a:avLst/>
          </a:prstGeo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62400" y="5562600"/>
            <a:ext cx="411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1:40 – 2:30 PM</a:t>
            </a:r>
          </a:p>
          <a:p>
            <a:pPr marL="36576" lvl="0" algn="r">
              <a:buClr>
                <a:srgbClr val="F07F09"/>
              </a:buClr>
              <a:buSzPct val="80000"/>
            </a:pPr>
            <a:r>
              <a:rPr lang="en-US" sz="2000" dirty="0" smtClean="0">
                <a:solidFill>
                  <a:srgbClr val="E3DED1">
                    <a:shade val="25000"/>
                  </a:srgbClr>
                </a:solidFill>
              </a:rPr>
              <a:t>Tuesday, April 28,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r>
              <a:rPr lang="en-US" u="sng" dirty="0" smtClean="0"/>
              <a:t>Disclosure organizations </a:t>
            </a:r>
            <a:r>
              <a:rPr lang="en-US" dirty="0" smtClean="0"/>
              <a:t>are:</a:t>
            </a:r>
          </a:p>
          <a:p>
            <a:pPr lvl="2"/>
            <a:r>
              <a:rPr lang="en-US" dirty="0" smtClean="0"/>
              <a:t>somewhat independent from elected officials, and </a:t>
            </a:r>
          </a:p>
          <a:p>
            <a:pPr lvl="2"/>
            <a:r>
              <a:rPr lang="en-US" dirty="0" smtClean="0"/>
              <a:t>may be financially self-sustaining. </a:t>
            </a:r>
          </a:p>
          <a:p>
            <a:endParaRPr lang="en-US" dirty="0" smtClean="0"/>
          </a:p>
          <a:p>
            <a:r>
              <a:rPr lang="en-US" dirty="0" smtClean="0"/>
              <a:t>Information regarding such organizations is to be disclosed in notes with an emphasis on risk.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200" b="1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Federal Reporting Entity </a:t>
            </a:r>
            <a:r>
              <a:rPr lang="en-US" sz="1800" dirty="0" smtClean="0"/>
              <a:t>(CONT.)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10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7772400" cy="4038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Also addresses:</a:t>
            </a:r>
          </a:p>
          <a:p>
            <a:pPr lvl="1" eaLnBrk="1" hangingPunct="1"/>
            <a:r>
              <a:rPr lang="en-US" sz="1800" dirty="0" smtClean="0"/>
              <a:t>What entities are subject to SFFAS 34 – the GAAP hierarchy for federal entities</a:t>
            </a:r>
          </a:p>
          <a:p>
            <a:pPr lvl="1" eaLnBrk="1" hangingPunct="1"/>
            <a:r>
              <a:rPr lang="en-US" sz="1800" dirty="0" smtClean="0"/>
              <a:t>What organizations to include in component reporting entity GPFFR</a:t>
            </a:r>
          </a:p>
          <a:p>
            <a:pPr lvl="1" eaLnBrk="1" hangingPunct="1"/>
            <a:r>
              <a:rPr lang="en-US" sz="1800" dirty="0" smtClean="0"/>
              <a:t>How to deal with:</a:t>
            </a:r>
          </a:p>
          <a:p>
            <a:pPr lvl="2" eaLnBrk="1" hangingPunct="1"/>
            <a:r>
              <a:rPr lang="en-US" sz="1400" dirty="0" smtClean="0"/>
              <a:t> FASB-basis information for consolidation entities</a:t>
            </a:r>
          </a:p>
          <a:p>
            <a:pPr lvl="2" eaLnBrk="1" hangingPunct="1"/>
            <a:r>
              <a:rPr lang="en-US" sz="1400" dirty="0" smtClean="0"/>
              <a:t>Different year ends for disclosure organizations</a:t>
            </a:r>
          </a:p>
          <a:p>
            <a:pPr lvl="1" eaLnBrk="1" hangingPunct="1"/>
            <a:r>
              <a:rPr lang="en-US" sz="1800" dirty="0" smtClean="0"/>
              <a:t>Related parties</a:t>
            </a:r>
          </a:p>
          <a:p>
            <a:pPr lvl="1" eaLnBrk="1" hangingPunct="1"/>
            <a:r>
              <a:rPr lang="en-US" sz="1800" dirty="0" smtClean="0"/>
              <a:t>Amendments to SFFAC 2, </a:t>
            </a:r>
            <a:r>
              <a:rPr lang="en-US" sz="1800" i="1" dirty="0" smtClean="0"/>
              <a:t>Entity and Display</a:t>
            </a:r>
          </a:p>
          <a:p>
            <a:pPr lvl="1" eaLnBrk="1" hangingPunct="1">
              <a:buNone/>
            </a:pPr>
            <a:endParaRPr lang="en-US" sz="1800" i="1" dirty="0" smtClean="0"/>
          </a:p>
          <a:p>
            <a:pPr lvl="2" eaLnBrk="1" hangingPunct="1"/>
            <a:endParaRPr lang="en-US" sz="1400" dirty="0" smtClean="0"/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1CF4A4-46B5-40A5-8EA6-FAA7D8C610C5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772400" cy="1058206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Current Projects</a:t>
            </a:r>
            <a:endParaRPr lang="en-US" sz="6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267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dirty="0" smtClean="0"/>
              <a:t>Improvement Needed in the </a:t>
            </a:r>
            <a:r>
              <a:rPr lang="en-US" sz="2400" b="1" dirty="0" smtClean="0"/>
              <a:t>Statement of Net Cost:</a:t>
            </a:r>
          </a:p>
          <a:p>
            <a:endParaRPr lang="en-US" sz="2400" b="1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Now - cost by strategic goal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Some prefer to focus on “cost” by organizations, programs, or projects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Matching cost and output (and eventually outcome) is not so easy!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Same terms used differently by different disciplines (cost per the budget versus cost per accrual principles versus cost per program evaluators)</a:t>
            </a:r>
          </a:p>
          <a:p>
            <a:pPr lvl="2" eaLnBrk="1" hangingPunct="1">
              <a:lnSpc>
                <a:spcPct val="80000"/>
              </a:lnSpc>
            </a:pPr>
            <a:endParaRPr lang="en-US" sz="1600" dirty="0" smtClean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5867400"/>
            <a:ext cx="2133600" cy="476250"/>
          </a:xfrm>
          <a:noFill/>
        </p:spPr>
        <p:txBody>
          <a:bodyPr/>
          <a:lstStyle/>
          <a:p>
            <a:fld id="{BE6201F0-B0E9-414A-B382-DEC256C1C2B3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– Research</a:t>
            </a:r>
            <a:r>
              <a:rPr kumimoji="0" lang="en-US" sz="5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</a:t>
            </a:r>
            <a:endParaRPr kumimoji="0" lang="en-US" sz="5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26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dirty="0" smtClean="0"/>
              <a:t>Improvement Needed in </a:t>
            </a:r>
            <a:r>
              <a:rPr lang="en-US" sz="2600" b="1" dirty="0" smtClean="0"/>
              <a:t>Budgetary Information</a:t>
            </a:r>
            <a:r>
              <a:rPr lang="en-US" sz="2400" b="1" dirty="0" smtClean="0"/>
              <a:t>:</a:t>
            </a:r>
          </a:p>
          <a:p>
            <a:endParaRPr lang="en-US" sz="2400" b="1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Not understandable or useful to non-specialists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Hard to relate to cost (and non-financial performance)</a:t>
            </a:r>
          </a:p>
          <a:p>
            <a:pPr lvl="1" eaLnBrk="1" hangingPunct="1">
              <a:lnSpc>
                <a:spcPct val="80000"/>
              </a:lnSpc>
            </a:pPr>
            <a:endParaRPr lang="en-US" sz="22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200" dirty="0" smtClean="0"/>
              <a:t>But important to: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get </a:t>
            </a:r>
            <a:r>
              <a:rPr lang="en-US" dirty="0" smtClean="0"/>
              <a:t>right</a:t>
            </a:r>
            <a:endParaRPr lang="en-US" dirty="0"/>
          </a:p>
          <a:p>
            <a:pPr lvl="2">
              <a:lnSpc>
                <a:spcPct val="80000"/>
              </a:lnSpc>
            </a:pPr>
            <a:r>
              <a:rPr lang="en-US" dirty="0"/>
              <a:t>t</a:t>
            </a:r>
            <a:r>
              <a:rPr lang="en-US" dirty="0" smtClean="0"/>
              <a:t>rack resources </a:t>
            </a:r>
          </a:p>
          <a:p>
            <a:pPr marL="603504" lvl="2" indent="0">
              <a:lnSpc>
                <a:spcPct val="80000"/>
              </a:lnSpc>
              <a:buNone/>
            </a:pPr>
            <a:r>
              <a:rPr lang="en-US" dirty="0" smtClean="0"/>
              <a:t>So you can hold </a:t>
            </a:r>
            <a:r>
              <a:rPr lang="en-US" dirty="0"/>
              <a:t>officials accountable.</a:t>
            </a:r>
          </a:p>
          <a:p>
            <a:pPr lvl="2" eaLnBrk="1" hangingPunct="1">
              <a:lnSpc>
                <a:spcPct val="80000"/>
              </a:lnSpc>
            </a:pPr>
            <a:endParaRPr lang="en-US" dirty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5867400"/>
            <a:ext cx="2133600" cy="476250"/>
          </a:xfrm>
          <a:noFill/>
        </p:spPr>
        <p:txBody>
          <a:bodyPr/>
          <a:lstStyle/>
          <a:p>
            <a:fld id="{BE6201F0-B0E9-414A-B382-DEC256C1C2B3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– Research</a:t>
            </a:r>
            <a:r>
              <a:rPr kumimoji="0" lang="en-US" sz="5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Results</a:t>
            </a:r>
            <a:endParaRPr kumimoji="0" lang="en-US" sz="5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205732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26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dirty="0" smtClean="0"/>
              <a:t>Draft concepts will or may:</a:t>
            </a:r>
          </a:p>
          <a:p>
            <a:r>
              <a:rPr lang="en-US" sz="2600" dirty="0" smtClean="0"/>
              <a:t>integrate some existing information (SFFAC 1 and SFFAS 4 Concepts)</a:t>
            </a:r>
          </a:p>
          <a:p>
            <a:r>
              <a:rPr lang="en-US" dirty="0"/>
              <a:t>d</a:t>
            </a:r>
            <a:r>
              <a:rPr lang="en-US" dirty="0" smtClean="0"/>
              <a:t>iscuss interoperability among GAAP based and transparency information</a:t>
            </a:r>
          </a:p>
          <a:p>
            <a:r>
              <a:rPr lang="en-US" dirty="0" smtClean="0"/>
              <a:t>Identify key differences between the government as a whole and components</a:t>
            </a:r>
          </a:p>
          <a:p>
            <a:r>
              <a:rPr lang="en-US" dirty="0" smtClean="0"/>
              <a:t>discuss ways to relate and disaggregate information</a:t>
            </a:r>
          </a:p>
          <a:p>
            <a:endParaRPr lang="en-US" dirty="0"/>
          </a:p>
          <a:p>
            <a:pPr lvl="2" eaLnBrk="1" hangingPunct="1">
              <a:lnSpc>
                <a:spcPct val="80000"/>
              </a:lnSpc>
            </a:pPr>
            <a:endParaRPr lang="en-US" dirty="0"/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29400" y="5867400"/>
            <a:ext cx="2133600" cy="476250"/>
          </a:xfrm>
          <a:noFill/>
        </p:spPr>
        <p:txBody>
          <a:bodyPr/>
          <a:lstStyle/>
          <a:p>
            <a:fld id="{BE6201F0-B0E9-414A-B382-DEC256C1C2B3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5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Reporting Model – Forming Concepts</a:t>
            </a:r>
          </a:p>
        </p:txBody>
      </p:sp>
    </p:spTree>
    <p:extLst>
      <p:ext uri="{BB962C8B-B14F-4D97-AF65-F5344CB8AC3E}">
        <p14:creationId xmlns:p14="http://schemas.microsoft.com/office/powerpoint/2010/main" val="42001138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24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83880" cy="4343400"/>
          </a:xfrm>
        </p:spPr>
        <p:txBody>
          <a:bodyPr>
            <a:noAutofit/>
          </a:bodyPr>
          <a:lstStyle/>
          <a:p>
            <a:r>
              <a:rPr lang="en-US" sz="2200" dirty="0" smtClean="0"/>
              <a:t>Current Standards are limited to insurance contracts and explicit guarantees (other than loan guarantees).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sz="2200" dirty="0" smtClean="0"/>
              <a:t>Implementation is:</a:t>
            </a:r>
          </a:p>
          <a:p>
            <a:pPr lvl="1"/>
            <a:r>
              <a:rPr lang="en-US" sz="1800" dirty="0" smtClean="0"/>
              <a:t>varied across government. </a:t>
            </a:r>
          </a:p>
          <a:p>
            <a:pPr lvl="1"/>
            <a:r>
              <a:rPr lang="en-US" sz="1800" dirty="0" smtClean="0"/>
              <a:t>not sufficiently understandable.</a:t>
            </a:r>
          </a:p>
          <a:p>
            <a:pPr lvl="1"/>
            <a:endParaRPr lang="en-US" sz="1800" dirty="0"/>
          </a:p>
          <a:p>
            <a:r>
              <a:rPr lang="en-US" sz="2200" dirty="0" smtClean="0"/>
              <a:t>Ideally, the project will lead to relevant risk assumed information across government.</a:t>
            </a:r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RISK ASSUMED (cont.) </a:t>
            </a:r>
            <a:br>
              <a:rPr lang="en-US" dirty="0" smtClean="0"/>
            </a:br>
            <a:r>
              <a:rPr lang="en-US" dirty="0" smtClean="0"/>
              <a:t>- Three Phases -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Phase I: </a:t>
            </a:r>
            <a:r>
              <a:rPr lang="en-US" sz="2400" dirty="0" smtClean="0"/>
              <a:t>Insurance and [Non-Loan] Guarantees</a:t>
            </a:r>
          </a:p>
          <a:p>
            <a:endParaRPr lang="en-US" sz="2400" dirty="0" smtClean="0"/>
          </a:p>
          <a:p>
            <a:r>
              <a:rPr lang="en-US" dirty="0" smtClean="0"/>
              <a:t>Phase II: </a:t>
            </a:r>
            <a:r>
              <a:rPr lang="en-US" sz="2200" dirty="0" smtClean="0"/>
              <a:t>Entitlement Programs, including: </a:t>
            </a:r>
          </a:p>
          <a:p>
            <a:pPr lvl="2"/>
            <a:r>
              <a:rPr lang="en-US" dirty="0" smtClean="0"/>
              <a:t>National Defense, </a:t>
            </a:r>
          </a:p>
          <a:p>
            <a:pPr lvl="2"/>
            <a:r>
              <a:rPr lang="en-US" dirty="0" smtClean="0"/>
              <a:t>Security and Disaster response</a:t>
            </a:r>
          </a:p>
          <a:p>
            <a:pPr lvl="2"/>
            <a:r>
              <a:rPr lang="en-US" dirty="0" smtClean="0"/>
              <a:t>Other potential effects on future outflows: </a:t>
            </a:r>
          </a:p>
          <a:p>
            <a:pPr lvl="3"/>
            <a:r>
              <a:rPr lang="en-US" dirty="0" smtClean="0"/>
              <a:t>regulatory actions, </a:t>
            </a:r>
          </a:p>
          <a:p>
            <a:pPr lvl="3"/>
            <a:r>
              <a:rPr lang="en-US" dirty="0" smtClean="0"/>
              <a:t>Government Sponsored Enterprises (GSEs), etc.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Phase III: </a:t>
            </a:r>
          </a:p>
          <a:p>
            <a:pPr lvl="2"/>
            <a:r>
              <a:rPr lang="en-US" dirty="0" smtClean="0"/>
              <a:t>Commitments</a:t>
            </a:r>
          </a:p>
          <a:p>
            <a:pPr lvl="2"/>
            <a:r>
              <a:rPr lang="en-US" dirty="0" smtClean="0"/>
              <a:t>Obligations</a:t>
            </a:r>
          </a:p>
          <a:p>
            <a:pPr lvl="2"/>
            <a:r>
              <a:rPr lang="en-US" dirty="0" smtClean="0"/>
              <a:t>Other risk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ASSUMED </a:t>
            </a:r>
            <a:r>
              <a:rPr lang="en-US" sz="2000" dirty="0" smtClean="0"/>
              <a:t>(cont.)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Insurance &amp; Guarantee Phase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267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Define federal Insurance and </a:t>
            </a:r>
            <a:r>
              <a:rPr lang="en-US" sz="1400" dirty="0" smtClean="0"/>
              <a:t>[Non-Loan] </a:t>
            </a:r>
            <a:r>
              <a:rPr lang="en-US" sz="2000" dirty="0" smtClean="0"/>
              <a:t>Guarantee programs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Improve terminology </a:t>
            </a:r>
          </a:p>
          <a:p>
            <a:endParaRPr lang="en-US" sz="2000" dirty="0" smtClean="0"/>
          </a:p>
          <a:p>
            <a:r>
              <a:rPr lang="en-US" sz="2000" dirty="0" smtClean="0"/>
              <a:t>Address measurement uncertainty regarding estimated losses on open contracts</a:t>
            </a:r>
          </a:p>
          <a:p>
            <a:pPr lvl="1"/>
            <a:r>
              <a:rPr lang="en-US" sz="1600" dirty="0" smtClean="0"/>
              <a:t>Potentially use expected value </a:t>
            </a:r>
          </a:p>
          <a:p>
            <a:pPr lvl="1"/>
            <a:r>
              <a:rPr lang="en-US" sz="1600" dirty="0" smtClean="0"/>
              <a:t>Improve disclosures</a:t>
            </a:r>
          </a:p>
          <a:p>
            <a:r>
              <a:rPr lang="en-US" sz="2000" dirty="0" smtClean="0"/>
              <a:t>Disclose risk assumed</a:t>
            </a:r>
          </a:p>
          <a:p>
            <a:pPr lvl="1"/>
            <a:r>
              <a:rPr lang="en-US" sz="1600" dirty="0" smtClean="0"/>
              <a:t>Narrative including risk factors</a:t>
            </a:r>
          </a:p>
          <a:p>
            <a:pPr lvl="1"/>
            <a:r>
              <a:rPr lang="en-US" sz="1600" dirty="0" smtClean="0"/>
              <a:t>Coverage in force (maximum loss)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8580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183880" cy="1298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/>
              <a:t>Are all leases financings?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Disclaimer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305800" cy="40687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Views expressed are those of the </a:t>
            </a:r>
            <a:r>
              <a:rPr lang="en-US" sz="2800" dirty="0" smtClean="0"/>
              <a:t>speaker.</a:t>
            </a:r>
          </a:p>
          <a:p>
            <a:endParaRPr lang="en-US" sz="2800" dirty="0" smtClean="0"/>
          </a:p>
          <a:p>
            <a:r>
              <a:rPr lang="en-US" sz="2800" dirty="0" smtClean="0"/>
              <a:t>The Board </a:t>
            </a:r>
            <a:r>
              <a:rPr lang="en-US" sz="2800" dirty="0"/>
              <a:t>expresses its views in </a:t>
            </a:r>
            <a:r>
              <a:rPr lang="en-US" sz="2800" dirty="0" smtClean="0"/>
              <a:t>official publications.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019800"/>
            <a:ext cx="2133600" cy="476250"/>
          </a:xfrm>
        </p:spPr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FASAB is partnering with GASB to develop standards for governmental organizations.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Tentative decision to establish a single model (with exceptions for short-term arrangements).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Leases create assets consisting of the “right to use” a resource.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Leases create liabilities consisting of the obligation to pay for the resource.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The focus may be on the interest cost associated with leases.</a:t>
            </a:r>
          </a:p>
          <a:p>
            <a:pPr>
              <a:spcAft>
                <a:spcPts val="600"/>
              </a:spcAft>
            </a:pPr>
            <a:r>
              <a:rPr lang="en-US" sz="2400" dirty="0" err="1" smtClean="0"/>
              <a:t>Intragovernmental</a:t>
            </a:r>
            <a:r>
              <a:rPr lang="en-US" sz="2400" dirty="0" smtClean="0"/>
              <a:t> exceptions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 </a:t>
            </a:r>
            <a:r>
              <a:rPr lang="en-US" sz="1800" dirty="0" smtClean="0"/>
              <a:t>(cont.)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18388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83562" cy="4343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400" dirty="0" smtClean="0"/>
              <a:t>Due to budget pressures, federal agencies have</a:t>
            </a:r>
          </a:p>
          <a:p>
            <a:pPr>
              <a:buNone/>
            </a:pPr>
            <a:r>
              <a:rPr lang="en-US" sz="2400" dirty="0" smtClean="0"/>
              <a:t>increasingly turned to public-private partnerships </a:t>
            </a:r>
          </a:p>
          <a:p>
            <a:pPr>
              <a:buNone/>
            </a:pPr>
            <a:r>
              <a:rPr lang="en-US" sz="2400" dirty="0" smtClean="0"/>
              <a:t>(e.g., PPPs, P3s) to accomplish goals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Transparency of the full costs and risks of such partnerships  is the overall objective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Specific objectives include: </a:t>
            </a:r>
          </a:p>
          <a:p>
            <a:pPr lvl="1"/>
            <a:r>
              <a:rPr lang="en-US" sz="2000" dirty="0" smtClean="0"/>
              <a:t>Defining terms (e.g., service concession arrangements, P3s) </a:t>
            </a:r>
          </a:p>
          <a:p>
            <a:pPr lvl="1"/>
            <a:r>
              <a:rPr lang="en-US" sz="2000" dirty="0" smtClean="0"/>
              <a:t>Providing guidance for the recognition and measurement of: </a:t>
            </a:r>
          </a:p>
          <a:p>
            <a:pPr lvl="1"/>
            <a:r>
              <a:rPr lang="en-US" sz="2000" dirty="0" smtClean="0"/>
              <a:t>assets and liabilities </a:t>
            </a:r>
          </a:p>
          <a:p>
            <a:pPr lvl="1"/>
            <a:r>
              <a:rPr lang="en-US" sz="2000" dirty="0" smtClean="0"/>
              <a:t>revenues and expenses </a:t>
            </a:r>
          </a:p>
          <a:p>
            <a:pPr lvl="1"/>
            <a:r>
              <a:rPr lang="en-US" sz="2000" dirty="0" smtClean="0"/>
              <a:t>risks </a:t>
            </a:r>
          </a:p>
          <a:p>
            <a:pPr lvl="1"/>
            <a:r>
              <a:rPr lang="en-US" sz="2000" dirty="0" smtClean="0"/>
              <a:t>Consider implications for other arrangements related to P3s (sale-leaseback or other long-term arrangements).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158240"/>
          </a:xfrm>
        </p:spPr>
        <p:txBody>
          <a:bodyPr/>
          <a:lstStyle/>
          <a:p>
            <a:r>
              <a:rPr lang="en-US" dirty="0" err="1" smtClean="0"/>
              <a:t>DoD</a:t>
            </a:r>
            <a:r>
              <a:rPr lang="en-US" dirty="0" smtClean="0"/>
              <a:t> Implementation Guidance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676400"/>
            <a:ext cx="8183880" cy="4419600"/>
          </a:xfrm>
        </p:spPr>
        <p:txBody>
          <a:bodyPr>
            <a:normAutofit fontScale="92500"/>
          </a:bodyPr>
          <a:lstStyle/>
          <a:p>
            <a:r>
              <a:rPr lang="en-US" smtClean="0"/>
              <a:t>SFFAS </a:t>
            </a:r>
            <a:r>
              <a:rPr lang="en-US" dirty="0" smtClean="0"/>
              <a:t>3 – Are estimates for inventory and related property permitted?</a:t>
            </a:r>
          </a:p>
          <a:p>
            <a:pPr lvl="1"/>
            <a:r>
              <a:rPr lang="en-US" dirty="0" smtClean="0"/>
              <a:t>Proposal emerging – </a:t>
            </a:r>
          </a:p>
          <a:p>
            <a:pPr lvl="2"/>
            <a:r>
              <a:rPr lang="en-US" dirty="0" smtClean="0"/>
              <a:t>Permit many valuation approaches in establishing an opening balance</a:t>
            </a:r>
          </a:p>
          <a:p>
            <a:r>
              <a:rPr lang="en-US" dirty="0" smtClean="0"/>
              <a:t>SFFAS 6 – Treatment of Capital Improvements (separate estimates required or not)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Internal Use Software</a:t>
            </a:r>
          </a:p>
          <a:p>
            <a:pPr lvl="1"/>
            <a:r>
              <a:rPr lang="en-US" dirty="0" smtClean="0"/>
              <a:t>The AAPC is developing an implementation guide.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183880" cy="1295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4238"/>
          </a:xfrm>
        </p:spPr>
        <p:txBody>
          <a:bodyPr>
            <a:normAutofit/>
          </a:bodyPr>
          <a:lstStyle/>
          <a:p>
            <a:r>
              <a:rPr lang="en-US" sz="3200" dirty="0"/>
              <a:t>Contact 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General inquiries can be directed to </a:t>
            </a:r>
            <a:r>
              <a:rPr lang="en-US" sz="2800" dirty="0">
                <a:hlinkClick r:id="rId2"/>
              </a:rPr>
              <a:t>fasab@fasab.gov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Phone: 202 512-7350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hlinkClick r:id="rId3"/>
              </a:rPr>
              <a:t>www.FASAB.gov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Listserv (sign up for emails)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  <a:r>
              <a:rPr lang="en-US" dirty="0" smtClean="0"/>
              <a:t>– assigned staff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My contact info: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</a:t>
            </a:r>
            <a:r>
              <a:rPr lang="en-US" sz="2400" dirty="0" smtClean="0">
                <a:hlinkClick r:id="rId4"/>
              </a:rPr>
              <a:t>paynew@fasab.gov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800" dirty="0" smtClean="0"/>
              <a:t> </a:t>
            </a:r>
            <a:r>
              <a:rPr lang="en-US" dirty="0" smtClean="0"/>
              <a:t>(202) 512-7357</a:t>
            </a: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183880" cy="105156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25 Years</a:t>
            </a:r>
          </a:p>
          <a:p>
            <a:pPr marL="265176" lvl="1" indent="-265176">
              <a:buSzPct val="80000"/>
              <a:buFont typeface="Wingdings 2"/>
              <a:buChar char=""/>
            </a:pPr>
            <a:r>
              <a:rPr lang="en-US" sz="2800" dirty="0" smtClean="0"/>
              <a:t>Federal Reporting Entity</a:t>
            </a:r>
          </a:p>
          <a:p>
            <a:r>
              <a:rPr lang="en-US" dirty="0" smtClean="0"/>
              <a:t>Review of Current Projects:</a:t>
            </a:r>
          </a:p>
          <a:p>
            <a:pPr lvl="1"/>
            <a:r>
              <a:rPr lang="en-US" dirty="0" smtClean="0"/>
              <a:t>Reporting Model</a:t>
            </a:r>
          </a:p>
          <a:p>
            <a:pPr lvl="1"/>
            <a:r>
              <a:rPr lang="en-US" dirty="0" smtClean="0"/>
              <a:t>Risk Assumed</a:t>
            </a:r>
          </a:p>
          <a:p>
            <a:pPr lvl="1"/>
            <a:r>
              <a:rPr lang="en-US" dirty="0" smtClean="0"/>
              <a:t>Leases</a:t>
            </a:r>
          </a:p>
          <a:p>
            <a:pPr lvl="1"/>
            <a:r>
              <a:rPr lang="en-US" dirty="0" smtClean="0"/>
              <a:t>Public-Private Partnerships</a:t>
            </a:r>
          </a:p>
          <a:p>
            <a:pPr lvl="1"/>
            <a:r>
              <a:rPr lang="en-US" dirty="0" smtClean="0"/>
              <a:t>Department of Defense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Twenty-five Years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Sustained Management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3200" dirty="0" smtClean="0"/>
              <a:t>“…legislators generally considered management reform about as exciting as sorting cranberries…”</a:t>
            </a:r>
          </a:p>
          <a:p>
            <a:pPr>
              <a:buNone/>
            </a:pPr>
            <a:endParaRPr lang="en-US" dirty="0" smtClean="0"/>
          </a:p>
          <a:p>
            <a:pPr lvl="3"/>
            <a:r>
              <a:rPr lang="en-US" sz="1700" dirty="0" smtClean="0"/>
              <a:t>Michael D. </a:t>
            </a:r>
            <a:r>
              <a:rPr lang="en-US" sz="1700" dirty="0" err="1" smtClean="0"/>
              <a:t>Serlin</a:t>
            </a:r>
            <a:r>
              <a:rPr lang="en-US" sz="1700" dirty="0" smtClean="0"/>
              <a:t>, Born-again financial management. Government Executive (May 1996).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079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Memorable Moments at the Standards Setting Board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3931920" cy="43891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Being key to realizing the NPR goals</a:t>
            </a:r>
          </a:p>
          <a:p>
            <a:r>
              <a:rPr lang="en-US" dirty="0" smtClean="0"/>
              <a:t>Not being terminated by the NPR</a:t>
            </a:r>
          </a:p>
          <a:p>
            <a:r>
              <a:rPr lang="en-US" dirty="0" smtClean="0"/>
              <a:t>Getting pension and OPEB liabilities right</a:t>
            </a:r>
          </a:p>
          <a:p>
            <a:r>
              <a:rPr lang="en-US" dirty="0" smtClean="0"/>
              <a:t>Hearing budget experts recommend use of more accrual information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3931920" cy="43891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Getting “GAAP”</a:t>
            </a:r>
          </a:p>
          <a:p>
            <a:r>
              <a:rPr lang="en-US" dirty="0" smtClean="0"/>
              <a:t>Being the first and only country presenting audited projections for SI and soon whole of government flows</a:t>
            </a:r>
          </a:p>
          <a:p>
            <a:r>
              <a:rPr lang="en-US" dirty="0" smtClean="0"/>
              <a:t>Always having willing volunteers!</a:t>
            </a:r>
          </a:p>
          <a:p>
            <a:r>
              <a:rPr lang="en-US" dirty="0" smtClean="0"/>
              <a:t>Seeing the talent!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Entity – Are you ready?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66574-9217-4243-96EA-1329F17B025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Federal Reporting Entity </a:t>
            </a:r>
            <a:br>
              <a:rPr lang="en-US" sz="3200" dirty="0" smtClean="0"/>
            </a:br>
            <a:r>
              <a:rPr lang="en-US" sz="3200" dirty="0" smtClean="0"/>
              <a:t>– SFFAS 47 (effective FY2018) –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Include in General Purpose Federal Financial Reports (GPFFR) all organizations:</a:t>
            </a:r>
          </a:p>
          <a:p>
            <a:pPr lvl="2"/>
            <a:r>
              <a:rPr lang="en-US" dirty="0" smtClean="0"/>
              <a:t>budgeted for, </a:t>
            </a:r>
          </a:p>
          <a:p>
            <a:pPr lvl="2"/>
            <a:r>
              <a:rPr lang="en-US" dirty="0" smtClean="0"/>
              <a:t>controlled with potential for risk or reward, or </a:t>
            </a:r>
          </a:p>
          <a:p>
            <a:pPr lvl="2"/>
            <a:r>
              <a:rPr lang="en-US" dirty="0" smtClean="0"/>
              <a:t>owned</a:t>
            </a:r>
          </a:p>
          <a:p>
            <a:pPr lvl="2">
              <a:buNone/>
            </a:pPr>
            <a:endParaRPr lang="en-US" dirty="0" smtClean="0"/>
          </a:p>
          <a:p>
            <a:pPr eaLnBrk="1" hangingPunct="1"/>
            <a:r>
              <a:rPr lang="en-US" sz="2400" dirty="0" smtClean="0"/>
              <a:t>Does not specifically address particular entities.</a:t>
            </a:r>
          </a:p>
          <a:p>
            <a:pPr lvl="1"/>
            <a:r>
              <a:rPr lang="en-US" sz="2000" dirty="0" smtClean="0"/>
              <a:t>Provides for judgment about:</a:t>
            </a:r>
          </a:p>
          <a:p>
            <a:pPr lvl="2"/>
            <a:r>
              <a:rPr lang="en-US" sz="1800" dirty="0" smtClean="0"/>
              <a:t>Inclusion</a:t>
            </a:r>
          </a:p>
          <a:p>
            <a:pPr lvl="2"/>
            <a:r>
              <a:rPr lang="en-US" sz="1800" dirty="0" smtClean="0"/>
              <a:t>Classification</a:t>
            </a:r>
          </a:p>
          <a:p>
            <a:pPr lvl="2"/>
            <a:r>
              <a:rPr lang="en-US" sz="1800" dirty="0" smtClean="0"/>
              <a:t>Disclosure 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174415-2577-4FEC-B375-6A45C133BD12}" type="slidenum">
              <a:rPr lang="en-US" smtClean="0"/>
              <a:pPr/>
              <a:t>8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en-US" sz="2800" dirty="0" smtClean="0"/>
              <a:t>Distinguish between consolidation entities </a:t>
            </a:r>
          </a:p>
          <a:p>
            <a:pPr algn="ctr" eaLnBrk="1" hangingPunct="1">
              <a:buNone/>
            </a:pPr>
            <a:r>
              <a:rPr lang="en-US" sz="2800" dirty="0" smtClean="0"/>
              <a:t>and disclosure organizations</a:t>
            </a:r>
          </a:p>
          <a:p>
            <a:pPr eaLnBrk="1" hangingPunct="1">
              <a:buNone/>
            </a:pPr>
            <a:endParaRPr lang="en-US" sz="2800" dirty="0" smtClean="0"/>
          </a:p>
          <a:p>
            <a:r>
              <a:rPr lang="en-US" u="sng" dirty="0" smtClean="0"/>
              <a:t>Consolidation entities </a:t>
            </a:r>
            <a:r>
              <a:rPr lang="en-US" dirty="0" smtClean="0"/>
              <a:t>are:</a:t>
            </a:r>
          </a:p>
          <a:p>
            <a:pPr lvl="2"/>
            <a:r>
              <a:rPr lang="en-US" sz="1800" dirty="0" smtClean="0"/>
              <a:t>supported by general taxes and </a:t>
            </a:r>
          </a:p>
          <a:p>
            <a:pPr lvl="2"/>
            <a:r>
              <a:rPr lang="en-US" sz="1800" dirty="0" smtClean="0"/>
              <a:t>on-going decision making is more clearly linked to elected officials. </a:t>
            </a:r>
          </a:p>
          <a:p>
            <a:r>
              <a:rPr lang="en-US" dirty="0" smtClean="0"/>
              <a:t>Information for consolidation entities is to be consolidated in financial statements.</a:t>
            </a:r>
          </a:p>
          <a:p>
            <a:pPr lvl="1"/>
            <a:endParaRPr lang="en-US" dirty="0" smtClean="0"/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862DF7-0815-4F9C-B066-3C858A059A54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381000"/>
            <a:ext cx="83820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Federal Reporting Entity </a:t>
            </a:r>
            <a:r>
              <a:rPr lang="en-US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(CONT.)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200" b="1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1671</TotalTime>
  <Words>1301</Words>
  <Application>Microsoft Office PowerPoint</Application>
  <PresentationFormat>On-screen Show (4:3)</PresentationFormat>
  <Paragraphs>234</Paragraphs>
  <Slides>24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Aspect</vt:lpstr>
      <vt:lpstr>CIGIE/GAO Financial Statement Audit Conference</vt:lpstr>
      <vt:lpstr>  Disclaimer</vt:lpstr>
      <vt:lpstr>OVERVIEW</vt:lpstr>
      <vt:lpstr>Twenty-five Years</vt:lpstr>
      <vt:lpstr>Sustained Management Reform</vt:lpstr>
      <vt:lpstr>Memorable Moments at the Standards Setting Board</vt:lpstr>
      <vt:lpstr>Reporting Entity – Are you ready?</vt:lpstr>
      <vt:lpstr>Federal Reporting Entity  – SFFAS 47 (effective FY2018) –</vt:lpstr>
      <vt:lpstr>PowerPoint Presentation</vt:lpstr>
      <vt:lpstr>PowerPoint Presentation</vt:lpstr>
      <vt:lpstr>Federal Reporting Entity (CONT.)  </vt:lpstr>
      <vt:lpstr>Current Projects</vt:lpstr>
      <vt:lpstr>PowerPoint Presentation</vt:lpstr>
      <vt:lpstr>PowerPoint Presentation</vt:lpstr>
      <vt:lpstr>PowerPoint Presentation</vt:lpstr>
      <vt:lpstr>RISK ASSUMED</vt:lpstr>
      <vt:lpstr>         RISK ASSUMED (cont.)  - Three Phases - </vt:lpstr>
      <vt:lpstr>RISK ASSUMED (cont.) - Insurance &amp; Guarantee Phase -</vt:lpstr>
      <vt:lpstr>Leases</vt:lpstr>
      <vt:lpstr>Leases (cont.)</vt:lpstr>
      <vt:lpstr>Public-Private Partnerships</vt:lpstr>
      <vt:lpstr>DoD Implementation Guidance</vt:lpstr>
      <vt:lpstr>Questions?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Baltimore Chapter of the Association of Government Accountants</dc:title>
  <dc:creator>Wendy Payne</dc:creator>
  <cp:lastModifiedBy>Wendy Payne</cp:lastModifiedBy>
  <cp:revision>254</cp:revision>
  <dcterms:created xsi:type="dcterms:W3CDTF">2014-01-08T21:02:55Z</dcterms:created>
  <dcterms:modified xsi:type="dcterms:W3CDTF">2016-04-13T18:52:14Z</dcterms:modified>
</cp:coreProperties>
</file>