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0" r:id="rId3"/>
    <p:sldId id="257" r:id="rId4"/>
    <p:sldId id="330" r:id="rId5"/>
    <p:sldId id="327" r:id="rId6"/>
    <p:sldId id="328" r:id="rId7"/>
    <p:sldId id="299" r:id="rId8"/>
    <p:sldId id="331" r:id="rId9"/>
    <p:sldId id="292" r:id="rId10"/>
    <p:sldId id="293" r:id="rId11"/>
    <p:sldId id="326" r:id="rId12"/>
    <p:sldId id="294" r:id="rId13"/>
    <p:sldId id="304" r:id="rId14"/>
    <p:sldId id="284" r:id="rId15"/>
    <p:sldId id="286" r:id="rId16"/>
    <p:sldId id="282" r:id="rId17"/>
    <p:sldId id="310" r:id="rId18"/>
    <p:sldId id="311" r:id="rId19"/>
    <p:sldId id="290" r:id="rId20"/>
    <p:sldId id="308" r:id="rId21"/>
    <p:sldId id="295" r:id="rId22"/>
    <p:sldId id="329" r:id="rId23"/>
    <p:sldId id="279" r:id="rId24"/>
    <p:sldId id="305" r:id="rId25"/>
    <p:sldId id="307" r:id="rId2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84272" autoAdjust="0"/>
  </p:normalViewPr>
  <p:slideViewPr>
    <p:cSldViewPr>
      <p:cViewPr varScale="1">
        <p:scale>
          <a:sx n="91" d="100"/>
          <a:sy n="91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0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003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C9FA1E61-14A1-448C-A676-433F40603E49}" type="slidenum">
              <a:rPr lang="en-US" smtClean="0"/>
              <a:pPr defTabSz="931776"/>
              <a:t>9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11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2252409-09A0-450B-90B6-DCB1F82C4D84}" type="slidenum">
              <a:rPr lang="en-US" smtClean="0"/>
              <a:pPr defTabSz="931776"/>
              <a:t>12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14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paynew@fasab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Staying Current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15568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FASAB Update</a:t>
            </a:r>
          </a:p>
          <a:p>
            <a:r>
              <a:rPr lang="en-US" dirty="0" smtClean="0"/>
              <a:t>Wendy Payne, CPA, CGFM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AGA DC Chapter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Thursday, March 12,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n-US" sz="2800" dirty="0" smtClean="0"/>
              <a:t>Distinguish between consolidation entities </a:t>
            </a:r>
          </a:p>
          <a:p>
            <a:pPr algn="ctr" eaLnBrk="1" hangingPunct="1">
              <a:buNone/>
            </a:pPr>
            <a:r>
              <a:rPr lang="en-US" sz="2800" dirty="0" smtClean="0"/>
              <a:t>and disclosure organizations</a:t>
            </a:r>
          </a:p>
          <a:p>
            <a:pPr eaLnBrk="1" hangingPunct="1">
              <a:buNone/>
            </a:pPr>
            <a:endParaRPr lang="en-US" sz="2800" dirty="0" smtClean="0"/>
          </a:p>
          <a:p>
            <a:r>
              <a:rPr lang="en-US" u="sng" dirty="0" smtClean="0"/>
              <a:t>Consolidation entities </a:t>
            </a:r>
            <a:r>
              <a:rPr lang="en-US" dirty="0" smtClean="0"/>
              <a:t>are:</a:t>
            </a:r>
          </a:p>
          <a:p>
            <a:pPr lvl="2"/>
            <a:r>
              <a:rPr lang="en-US" sz="1800" dirty="0" smtClean="0"/>
              <a:t>supported by general taxes and </a:t>
            </a:r>
          </a:p>
          <a:p>
            <a:pPr lvl="2"/>
            <a:r>
              <a:rPr lang="en-US" sz="1800" dirty="0" smtClean="0"/>
              <a:t>on-going decision making is more clearly linked to elected officials. </a:t>
            </a:r>
          </a:p>
          <a:p>
            <a:r>
              <a:rPr lang="en-US" dirty="0" smtClean="0"/>
              <a:t>Information for consolidation entities is to be consolidated in financial statements.</a:t>
            </a:r>
          </a:p>
          <a:p>
            <a:pPr lvl="1"/>
            <a:endParaRPr lang="en-US" dirty="0" smtClean="0"/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u="sng" dirty="0" smtClean="0"/>
              <a:t>Disclosure organizations </a:t>
            </a:r>
            <a:r>
              <a:rPr lang="en-US" dirty="0" smtClean="0"/>
              <a:t>are:</a:t>
            </a:r>
          </a:p>
          <a:p>
            <a:pPr lvl="2"/>
            <a:r>
              <a:rPr lang="en-US" dirty="0" smtClean="0"/>
              <a:t>somewhat independent from elected officials, and </a:t>
            </a:r>
          </a:p>
          <a:p>
            <a:pPr lvl="2"/>
            <a:r>
              <a:rPr lang="en-US" dirty="0" smtClean="0"/>
              <a:t>may be financially self-sustaining. </a:t>
            </a:r>
          </a:p>
          <a:p>
            <a:endParaRPr lang="en-US" dirty="0" smtClean="0"/>
          </a:p>
          <a:p>
            <a:r>
              <a:rPr lang="en-US" dirty="0" smtClean="0"/>
              <a:t>Information regarding such organizations is to be disclosed in notes with an emphasis on risk.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1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Also addresses:</a:t>
            </a:r>
          </a:p>
          <a:p>
            <a:pPr lvl="1" eaLnBrk="1" hangingPunct="1"/>
            <a:r>
              <a:rPr lang="en-US" sz="1800" dirty="0" smtClean="0"/>
              <a:t>What entities are subject to SFFAS 34 – the GAAP hierarchy for federal entities</a:t>
            </a:r>
          </a:p>
          <a:p>
            <a:pPr lvl="1" eaLnBrk="1" hangingPunct="1"/>
            <a:r>
              <a:rPr lang="en-US" sz="1800" dirty="0" smtClean="0"/>
              <a:t>What organizations to include in component reporting entity GPFFR</a:t>
            </a:r>
          </a:p>
          <a:p>
            <a:pPr lvl="1" eaLnBrk="1" hangingPunct="1"/>
            <a:r>
              <a:rPr lang="en-US" sz="1800" dirty="0" smtClean="0"/>
              <a:t>How to deal with:</a:t>
            </a:r>
          </a:p>
          <a:p>
            <a:pPr lvl="2" eaLnBrk="1" hangingPunct="1"/>
            <a:r>
              <a:rPr lang="en-US" sz="1400" dirty="0" smtClean="0"/>
              <a:t> FASB-basis information for consolidation entities</a:t>
            </a:r>
          </a:p>
          <a:p>
            <a:pPr lvl="2" eaLnBrk="1" hangingPunct="1"/>
            <a:r>
              <a:rPr lang="en-US" sz="1400" dirty="0" smtClean="0"/>
              <a:t>Different year ends for disclosure organizations</a:t>
            </a:r>
          </a:p>
          <a:p>
            <a:pPr lvl="1" eaLnBrk="1" hangingPunct="1"/>
            <a:r>
              <a:rPr lang="en-US" sz="1800" dirty="0" smtClean="0"/>
              <a:t>Related parties</a:t>
            </a:r>
          </a:p>
          <a:p>
            <a:pPr lvl="1" eaLnBrk="1" hangingPunct="1"/>
            <a:r>
              <a:rPr lang="en-US" sz="1800" dirty="0" smtClean="0"/>
              <a:t>Amendments to SFFAC 2, </a:t>
            </a:r>
            <a:r>
              <a:rPr lang="en-US" sz="1800" i="1" dirty="0" smtClean="0"/>
              <a:t>Entity and Display</a:t>
            </a:r>
          </a:p>
          <a:p>
            <a:pPr lvl="1" eaLnBrk="1" hangingPunct="1">
              <a:buNone/>
            </a:pPr>
            <a:endParaRPr lang="en-US" sz="1800" i="1" dirty="0" smtClean="0"/>
          </a:p>
          <a:p>
            <a:pPr lvl="2" eaLnBrk="1" hangingPunct="1"/>
            <a:endParaRPr lang="en-US" sz="1400" dirty="0" smtClean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CF4A4-46B5-40A5-8EA6-FAA7D8C610C5}" type="slidenum">
              <a:rPr lang="en-US" smtClean="0"/>
              <a:pPr/>
              <a:t>12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dirty="0" smtClean="0"/>
              <a:t>Improvement Needed in the </a:t>
            </a:r>
            <a:r>
              <a:rPr lang="en-US" sz="2400" b="1" dirty="0" smtClean="0"/>
              <a:t>Statement of Net Cost: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Now - cost by strategic goal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Some prefer to focus on “cost” by organizations, programs, or projects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Matching cost and output (and eventually outcome) is not so easy!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Same terms used differently by different disciplines (cost per the budget versus cost per accrual principles versus cost per program evaluators)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83880" cy="4343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Current Standards are </a:t>
            </a:r>
            <a:r>
              <a:rPr lang="en-US" sz="2200" b="1" dirty="0" smtClean="0"/>
              <a:t>limited to insurance contracts and explicit guarantees (other than loan guarantees).</a:t>
            </a:r>
          </a:p>
          <a:p>
            <a:pPr lvl="1"/>
            <a:r>
              <a:rPr lang="en-US" sz="1800" dirty="0" smtClean="0"/>
              <a:t>When implementing policy initiatives to stabilize financial markets and the economy, the federal government explicitly assumed risks previously considered by some to have implied backing of the federal government.</a:t>
            </a:r>
          </a:p>
          <a:p>
            <a:pPr lvl="1"/>
            <a:r>
              <a:rPr lang="en-US" sz="1800" dirty="0" smtClean="0"/>
              <a:t>In order to meet the stewardship and operating performance objectives of federal financial reporting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It is important that the federal government </a:t>
            </a:r>
            <a:r>
              <a:rPr lang="en-US" sz="2200" b="1" dirty="0" smtClean="0"/>
              <a:t>report all significant risks assumed</a:t>
            </a:r>
            <a:r>
              <a:rPr lang="en-US" sz="2200" dirty="0" smtClean="0"/>
              <a:t>, not just risks related to insurance contracts and explicit guarantees.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(cont.) </a:t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[Non-Loan]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Insurance &amp; Guarantee Phase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Define federal Insurance and </a:t>
            </a:r>
            <a:r>
              <a:rPr lang="en-US" sz="1400" dirty="0" smtClean="0"/>
              <a:t>[Non-Loan] </a:t>
            </a:r>
            <a:r>
              <a:rPr lang="en-US" sz="2000" dirty="0" smtClean="0"/>
              <a:t>Guarantee programs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Improve terminology </a:t>
            </a:r>
          </a:p>
          <a:p>
            <a:endParaRPr lang="en-US" sz="2000" dirty="0" smtClean="0"/>
          </a:p>
          <a:p>
            <a:r>
              <a:rPr lang="en-US" sz="2000" dirty="0" smtClean="0"/>
              <a:t>Address measurement uncertainty regarding estimated losses on open contracts</a:t>
            </a:r>
          </a:p>
          <a:p>
            <a:pPr lvl="1"/>
            <a:r>
              <a:rPr lang="en-US" sz="1600" dirty="0" smtClean="0"/>
              <a:t>Potentially use expected value </a:t>
            </a:r>
          </a:p>
          <a:p>
            <a:pPr lvl="1"/>
            <a:r>
              <a:rPr lang="en-US" sz="1600" dirty="0" smtClean="0"/>
              <a:t>Improve disclosures</a:t>
            </a:r>
          </a:p>
          <a:p>
            <a:r>
              <a:rPr lang="en-US" sz="2000" dirty="0" smtClean="0"/>
              <a:t>Disclose risk assumed</a:t>
            </a:r>
          </a:p>
          <a:p>
            <a:pPr lvl="1"/>
            <a:r>
              <a:rPr lang="en-US" sz="1600" dirty="0" smtClean="0"/>
              <a:t>Narrative including risk factors</a:t>
            </a:r>
          </a:p>
          <a:p>
            <a:pPr lvl="1"/>
            <a:r>
              <a:rPr lang="en-US" sz="1600" dirty="0" smtClean="0"/>
              <a:t>Coverage in force (maximum loss)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Are all leases financings?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FASAB is partnering with GASB to develop standards for governmental organizations.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Tentative decision to establish a single model (with exceptions for short-term arrangements).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The focus may be on the interest cost associated with leases.</a:t>
            </a:r>
          </a:p>
          <a:p>
            <a:pPr>
              <a:spcAft>
                <a:spcPts val="600"/>
              </a:spcAft>
            </a:pPr>
            <a:r>
              <a:rPr lang="en-US" sz="2400" dirty="0" err="1" smtClean="0"/>
              <a:t>Intragovernmental</a:t>
            </a:r>
            <a:r>
              <a:rPr lang="en-US" sz="2400" dirty="0" smtClean="0"/>
              <a:t> exceptions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1"/>
            <a:r>
              <a:rPr lang="en-US" sz="2000" dirty="0" smtClean="0"/>
              <a:t>Defining terms (e.g., service concession arrangements, P3s) </a:t>
            </a:r>
          </a:p>
          <a:p>
            <a:pPr lvl="1"/>
            <a:r>
              <a:rPr lang="en-US" sz="2000" dirty="0" smtClean="0"/>
              <a:t>Providing guidance for the recognition and measurement of: </a:t>
            </a:r>
          </a:p>
          <a:p>
            <a:pPr lvl="1"/>
            <a:r>
              <a:rPr lang="en-US" sz="2000" dirty="0" smtClean="0"/>
              <a:t>assets and liabilities </a:t>
            </a:r>
          </a:p>
          <a:p>
            <a:pPr lvl="1"/>
            <a:r>
              <a:rPr lang="en-US" sz="2000" dirty="0" smtClean="0"/>
              <a:t>revenues and expenses </a:t>
            </a:r>
          </a:p>
          <a:p>
            <a:pPr lvl="1"/>
            <a:r>
              <a:rPr lang="en-US" sz="20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58240"/>
          </a:xfrm>
        </p:spPr>
        <p:txBody>
          <a:bodyPr/>
          <a:lstStyle/>
          <a:p>
            <a:r>
              <a:rPr lang="en-US" dirty="0" err="1" smtClean="0"/>
              <a:t>DoD</a:t>
            </a:r>
            <a:r>
              <a:rPr lang="en-US" dirty="0" smtClean="0"/>
              <a:t> Implementation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76400"/>
            <a:ext cx="8183880" cy="304190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SFFAS 3 – Are estimates for inventory and related property permitted?</a:t>
            </a:r>
          </a:p>
          <a:p>
            <a:r>
              <a:rPr lang="en-US" dirty="0" smtClean="0"/>
              <a:t>Research and development – when is it </a:t>
            </a:r>
            <a:r>
              <a:rPr lang="en-US" dirty="0" err="1" smtClean="0"/>
              <a:t>capitalizable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Internal Use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3100" dirty="0" smtClean="0"/>
              <a:t>Research Project - </a:t>
            </a:r>
            <a:r>
              <a:rPr lang="en-US" dirty="0" smtClean="0"/>
              <a:t>Reconciling Budget and Accrual Information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183880" cy="3962400"/>
          </a:xfrm>
        </p:spPr>
        <p:txBody>
          <a:bodyPr>
            <a:normAutofit/>
          </a:bodyPr>
          <a:lstStyle/>
          <a:p>
            <a:endParaRPr lang="en-US" sz="2600" dirty="0" smtClean="0"/>
          </a:p>
          <a:p>
            <a:r>
              <a:rPr lang="en-US" sz="2600" dirty="0" smtClean="0"/>
              <a:t>Government-wide Reconciliation:</a:t>
            </a:r>
          </a:p>
          <a:p>
            <a:pPr lvl="1"/>
            <a:r>
              <a:rPr lang="en-US" sz="2200" dirty="0" smtClean="0"/>
              <a:t>Net Cost to the Surplus(Deficit)</a:t>
            </a:r>
          </a:p>
          <a:p>
            <a:pPr>
              <a:buNone/>
            </a:pPr>
            <a:endParaRPr lang="en-US" sz="2600" dirty="0" smtClean="0"/>
          </a:p>
          <a:p>
            <a:pPr marL="0">
              <a:spcBef>
                <a:spcPts val="0"/>
              </a:spcBef>
            </a:pPr>
            <a:r>
              <a:rPr lang="en-US" dirty="0" smtClean="0"/>
              <a:t>Component Entity Reconciliation:</a:t>
            </a:r>
          </a:p>
          <a:p>
            <a:pPr marL="758952" lvl="3">
              <a:spcBef>
                <a:spcPts val="0"/>
              </a:spcBef>
            </a:pPr>
            <a:r>
              <a:rPr lang="en-US" dirty="0" smtClean="0"/>
              <a:t> ‘Net Cost’ to ‘Obligations Incurred and Other Resources’</a:t>
            </a:r>
          </a:p>
          <a:p>
            <a:pPr lvl="1"/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My contact info: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</a:t>
            </a:r>
            <a:r>
              <a:rPr lang="en-US" sz="2400" dirty="0" smtClean="0">
                <a:hlinkClick r:id="rId4"/>
              </a:rPr>
              <a:t>paynew@fasab.gov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 </a:t>
            </a:r>
            <a:r>
              <a:rPr lang="en-US" dirty="0" smtClean="0"/>
              <a:t>(202) 512-7357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25 Years</a:t>
            </a:r>
          </a:p>
          <a:p>
            <a:pPr marL="265176" lvl="1" indent="-265176">
              <a:buSzPct val="80000"/>
              <a:buFont typeface="Wingdings 2"/>
              <a:buChar char=""/>
            </a:pPr>
            <a:r>
              <a:rPr lang="en-US" sz="2800" dirty="0" smtClean="0"/>
              <a:t>Federal Reporting Entity</a:t>
            </a:r>
          </a:p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</a:t>
            </a:r>
          </a:p>
          <a:p>
            <a:pPr lvl="1"/>
            <a:r>
              <a:rPr lang="en-US" dirty="0" smtClean="0"/>
              <a:t>Risk Assumed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</a:t>
            </a:r>
          </a:p>
          <a:p>
            <a:pPr lvl="1"/>
            <a:r>
              <a:rPr lang="en-US" dirty="0" smtClean="0"/>
              <a:t>Department of Defense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Twenty-five Years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Sustained Management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200" dirty="0" smtClean="0"/>
              <a:t>“…legislators generally considered management reform about as exciting as sorting cranberries…”</a:t>
            </a:r>
          </a:p>
          <a:p>
            <a:pPr>
              <a:buNone/>
            </a:pPr>
            <a:endParaRPr lang="en-US" dirty="0" smtClean="0"/>
          </a:p>
          <a:p>
            <a:pPr lvl="3"/>
            <a:r>
              <a:rPr lang="en-US" sz="1700" dirty="0" smtClean="0"/>
              <a:t>Michael D. </a:t>
            </a:r>
            <a:r>
              <a:rPr lang="en-US" sz="1700" dirty="0" err="1" smtClean="0"/>
              <a:t>Serlin</a:t>
            </a:r>
            <a:r>
              <a:rPr lang="en-US" sz="1700" dirty="0" smtClean="0"/>
              <a:t>, Born-again financial management. Government Executive (May 1996).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Tools Changed in 25 Years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C:\Documents and Settings\paynew\Local Settings\Temporary Internet Files\Content.IE5\UZR9T1OL\iStock_000004489183Small-e136407386124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2680494" cy="2680494"/>
          </a:xfrm>
          <a:prstGeom prst="rect">
            <a:avLst/>
          </a:prstGeom>
          <a:noFill/>
        </p:spPr>
      </p:pic>
      <p:pic>
        <p:nvPicPr>
          <p:cNvPr id="1027" name="Picture 3" descr="C:\Documents and Settings\paynew\Local Settings\Temporary Internet Files\Content.IE5\FPBR0CFK\2522747782_a9926c5e08_z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590800"/>
            <a:ext cx="3304374" cy="1657350"/>
          </a:xfrm>
          <a:prstGeom prst="rect">
            <a:avLst/>
          </a:prstGeom>
          <a:noFill/>
        </p:spPr>
      </p:pic>
      <p:pic>
        <p:nvPicPr>
          <p:cNvPr id="1028" name="Picture 4" descr="C:\Documents and Settings\paynew\Local Settings\Temporary Internet Files\Content.IE5\UZR9T1OL\_wwwpalgraphicsareacom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4290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07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Memorable Moments at the Standards Setting Board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Being key to realizing the NPR goals</a:t>
            </a:r>
          </a:p>
          <a:p>
            <a:r>
              <a:rPr lang="en-US" dirty="0" smtClean="0"/>
              <a:t>Not being terminated by the NPR</a:t>
            </a:r>
          </a:p>
          <a:p>
            <a:r>
              <a:rPr lang="en-US" dirty="0" smtClean="0"/>
              <a:t>Getting pension and OPEB liabilities right</a:t>
            </a:r>
          </a:p>
          <a:p>
            <a:r>
              <a:rPr lang="en-US" dirty="0" smtClean="0"/>
              <a:t>Hearing budget experts recommend use of more accrual information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Getting “GAAP”</a:t>
            </a:r>
          </a:p>
          <a:p>
            <a:r>
              <a:rPr lang="en-US" dirty="0" smtClean="0"/>
              <a:t>Being the first and only country presenting audited projections for SI and soon whole of government flows</a:t>
            </a:r>
          </a:p>
          <a:p>
            <a:r>
              <a:rPr lang="en-US" dirty="0" smtClean="0"/>
              <a:t>Always having willing volunteers!</a:t>
            </a:r>
          </a:p>
          <a:p>
            <a:r>
              <a:rPr lang="en-US" dirty="0" smtClean="0"/>
              <a:t>Seeing the talent!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Entity – Are you ready?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br>
              <a:rPr lang="en-US" sz="3200" dirty="0" smtClean="0"/>
            </a:br>
            <a:r>
              <a:rPr lang="en-US" sz="3200" dirty="0" smtClean="0"/>
              <a:t>– SFFAS 47 (effective FY2018) –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Include in General Purpose Federal Financial Reports (GPFFR) all organizations:</a:t>
            </a:r>
          </a:p>
          <a:p>
            <a:pPr lvl="2"/>
            <a:r>
              <a:rPr lang="en-US" dirty="0" smtClean="0"/>
              <a:t>budgeted for, </a:t>
            </a:r>
          </a:p>
          <a:p>
            <a:pPr lvl="2"/>
            <a:r>
              <a:rPr lang="en-US" dirty="0" smtClean="0"/>
              <a:t>controlled with potential for risk or reward, or </a:t>
            </a:r>
          </a:p>
          <a:p>
            <a:pPr lvl="2"/>
            <a:r>
              <a:rPr lang="en-US" dirty="0" smtClean="0"/>
              <a:t>owned</a:t>
            </a:r>
          </a:p>
          <a:p>
            <a:pPr lvl="2">
              <a:buNone/>
            </a:pPr>
            <a:endParaRPr lang="en-US" dirty="0" smtClean="0"/>
          </a:p>
          <a:p>
            <a:pPr eaLnBrk="1" hangingPunct="1"/>
            <a:r>
              <a:rPr lang="en-US" sz="2400" dirty="0" smtClean="0"/>
              <a:t>Does not specifically address particular entities.</a:t>
            </a:r>
          </a:p>
          <a:p>
            <a:pPr lvl="1"/>
            <a:r>
              <a:rPr lang="en-US" sz="2000" dirty="0" smtClean="0"/>
              <a:t>Provides for judgment about:</a:t>
            </a:r>
          </a:p>
          <a:p>
            <a:pPr lvl="2"/>
            <a:r>
              <a:rPr lang="en-US" sz="1800" dirty="0" smtClean="0"/>
              <a:t>Inclusion</a:t>
            </a:r>
          </a:p>
          <a:p>
            <a:pPr lvl="2"/>
            <a:r>
              <a:rPr lang="en-US" sz="1800" dirty="0" smtClean="0"/>
              <a:t>Classification</a:t>
            </a:r>
          </a:p>
          <a:p>
            <a:pPr lvl="2"/>
            <a:r>
              <a:rPr lang="en-US" sz="1800" dirty="0" smtClean="0"/>
              <a:t>Disclosure 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74415-2577-4FEC-B375-6A45C133BD12}" type="slidenum">
              <a:rPr lang="en-US" smtClean="0"/>
              <a:pPr/>
              <a:t>9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1650</TotalTime>
  <Words>1090</Words>
  <Application>Microsoft Office PowerPoint</Application>
  <PresentationFormat>On-screen Show (4:3)</PresentationFormat>
  <Paragraphs>217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Aspect</vt:lpstr>
      <vt:lpstr>Staying Current</vt:lpstr>
      <vt:lpstr>  Disclaimer</vt:lpstr>
      <vt:lpstr>OVERVIEW</vt:lpstr>
      <vt:lpstr>Twenty-five Years</vt:lpstr>
      <vt:lpstr>Sustained Management Reform</vt:lpstr>
      <vt:lpstr>How Tools Changed in 25 Years </vt:lpstr>
      <vt:lpstr>Memorable Moments at the Standards Setting Board</vt:lpstr>
      <vt:lpstr>Reporting Entity – Are you ready?</vt:lpstr>
      <vt:lpstr>Federal Reporting Entity  – SFFAS 47 (effective FY2018) –</vt:lpstr>
      <vt:lpstr>PowerPoint Presentation</vt:lpstr>
      <vt:lpstr>PowerPoint Presentation</vt:lpstr>
      <vt:lpstr>Federal Reporting Entity (CONT.)  </vt:lpstr>
      <vt:lpstr>Current Projects</vt:lpstr>
      <vt:lpstr>Reporting Model</vt:lpstr>
      <vt:lpstr>PowerPoint Presentation</vt:lpstr>
      <vt:lpstr>RISK ASSUMED</vt:lpstr>
      <vt:lpstr>         RISK ASSUMED (cont.)  - Three Phases - </vt:lpstr>
      <vt:lpstr>RISK ASSUMED (cont.) - Insurance &amp; Guarantee Phase -</vt:lpstr>
      <vt:lpstr>Leases</vt:lpstr>
      <vt:lpstr>Leases (cont.)</vt:lpstr>
      <vt:lpstr>Public-Private Partnerships</vt:lpstr>
      <vt:lpstr>DoD Implementation Guidance</vt:lpstr>
      <vt:lpstr>    Research Project - Reconciling Budget and Accrual Information  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251</cp:revision>
  <dcterms:created xsi:type="dcterms:W3CDTF">2014-01-08T21:02:55Z</dcterms:created>
  <dcterms:modified xsi:type="dcterms:W3CDTF">2016-04-13T18:51:35Z</dcterms:modified>
</cp:coreProperties>
</file>