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418" r:id="rId4"/>
    <p:sldId id="419" r:id="rId5"/>
    <p:sldId id="433" r:id="rId6"/>
    <p:sldId id="434" r:id="rId7"/>
    <p:sldId id="435" r:id="rId8"/>
    <p:sldId id="437" r:id="rId9"/>
    <p:sldId id="439" r:id="rId10"/>
    <p:sldId id="438" r:id="rId11"/>
    <p:sldId id="441" r:id="rId12"/>
    <p:sldId id="440" r:id="rId13"/>
    <p:sldId id="442" r:id="rId14"/>
    <p:sldId id="432" r:id="rId15"/>
    <p:sldId id="426" r:id="rId16"/>
    <p:sldId id="427" r:id="rId17"/>
    <p:sldId id="428" r:id="rId18"/>
    <p:sldId id="429" r:id="rId19"/>
    <p:sldId id="430" r:id="rId20"/>
    <p:sldId id="431" r:id="rId21"/>
    <p:sldId id="436" r:id="rId22"/>
    <p:sldId id="273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" lastIdx="1" clrIdx="0"/>
  <p:cmAuthor id="1" name="Wendy Payne" initials="WP" lastIdx="4" clrIdx="1"/>
  <p:cmAuthor id="2" name=" GAO" initials="GAO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23B"/>
    <a:srgbClr val="FF0000"/>
    <a:srgbClr val="003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06" autoAdjust="0"/>
    <p:restoredTop sz="79354" autoAdjust="0"/>
  </p:normalViewPr>
  <p:slideViewPr>
    <p:cSldViewPr>
      <p:cViewPr varScale="1">
        <p:scale>
          <a:sx n="109" d="100"/>
          <a:sy n="109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6" y="1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438D8985-E34E-4AC6-BD30-CA97092DC8DF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20189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6" y="9120189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FDE535E4-923A-4E20-9ED4-343CE0D66A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525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764">
              <a:defRPr sz="1400"/>
            </a:lvl1pPr>
          </a:lstStyle>
          <a:p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6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764">
              <a:defRPr sz="1400"/>
            </a:lvl1pPr>
          </a:lstStyle>
          <a:p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9" y="4560888"/>
            <a:ext cx="58515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764">
              <a:defRPr sz="1400"/>
            </a:lvl1pPr>
          </a:lstStyle>
          <a:p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6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764">
              <a:defRPr sz="1400"/>
            </a:lvl1pPr>
          </a:lstStyle>
          <a:p>
            <a:fld id="{344299CA-1ABC-474B-9EEB-5476F41EC18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3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299CA-1ABC-474B-9EEB-5476F41EC18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FC86-F482-4C9D-8933-6E95DDABBB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8E037-99EC-4FA0-8194-B1FD87FBB7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9204-DA5F-488F-8044-BE94EF742A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EBE99F-F20B-488C-A58E-35C928D16FC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0C2B9-759F-409B-8190-DF6C6CDF7E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5AD11-FB17-4A9E-91D0-F8EA3019B8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3031-FD6D-4235-8695-0D55FB397C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0A8B6-5F46-4992-929E-5FD15F8849E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040B-53B9-44D9-89A0-3CEE505008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8920F-7B55-491A-9E2A-FF929942BA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wmf"/><Relationship Id="rId4" Type="http://schemas.openxmlformats.org/officeDocument/2006/relationships/hyperlink" Target="mailto:savinid@fasab.g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>
            <a:normAutofit fontScale="90000"/>
          </a:bodyPr>
          <a:lstStyle/>
          <a:p>
            <a:pPr>
              <a:spcBef>
                <a:spcPts val="2400"/>
              </a:spcBef>
              <a:spcAft>
                <a:spcPts val="1800"/>
              </a:spcAft>
            </a:pP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600" b="1" i="1" dirty="0" smtClean="0">
                <a:solidFill>
                  <a:srgbClr val="0000FF"/>
                </a:solidFill>
              </a:rPr>
              <a:t>Federal Accounting Standards Advisory Board</a:t>
            </a:r>
            <a:br>
              <a:rPr lang="en-US" sz="2600" b="1" i="1" dirty="0" smtClean="0">
                <a:solidFill>
                  <a:srgbClr val="0000FF"/>
                </a:solidFill>
              </a:rPr>
            </a:br>
            <a:r>
              <a:rPr lang="en-US" sz="2400" b="1" i="1" dirty="0" smtClean="0">
                <a:solidFill>
                  <a:srgbClr val="0000FF"/>
                </a:solidFill>
              </a:rPr>
              <a:t>Private Funding of Public Infrastructure/Services</a:t>
            </a:r>
            <a:r>
              <a:rPr lang="en-US" sz="2600" b="1" i="1" dirty="0" smtClean="0">
                <a:solidFill>
                  <a:srgbClr val="0000FF"/>
                </a:solidFill>
              </a:rPr>
              <a:t/>
            </a:r>
            <a:br>
              <a:rPr lang="en-US" sz="2600" b="1" i="1" dirty="0" smtClean="0">
                <a:solidFill>
                  <a:srgbClr val="0000FF"/>
                </a:solidFill>
              </a:rPr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i="1" dirty="0" smtClean="0"/>
              <a:t>Training Session  </a:t>
            </a:r>
            <a:br>
              <a:rPr lang="en-US" sz="2400" b="1" i="1" dirty="0" smtClean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 smtClean="0"/>
              <a:t>Association of Government Accountants</a:t>
            </a:r>
            <a:br>
              <a:rPr lang="en-US" sz="2400" b="1" i="1" dirty="0" smtClean="0"/>
            </a:br>
            <a:r>
              <a:rPr lang="en-US" sz="2400" b="1" i="1" dirty="0" smtClean="0"/>
              <a:t>Washington, DC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24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March 11, 2015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FC86-F482-4C9D-8933-6E95DDABBBA0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052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905000" cy="139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P3 Financing; an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500" t="31875" r="18750" b="11250"/>
          <a:stretch>
            <a:fillRect/>
          </a:stretch>
        </p:blipFill>
        <p:spPr bwMode="auto">
          <a:xfrm>
            <a:off x="1066800" y="1295400"/>
            <a:ext cx="6926275" cy="510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64770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Claret Consulting, LLC, © All Rights Reserved</a:t>
            </a:r>
            <a:endParaRPr lang="en-US" sz="900" dirty="0"/>
          </a:p>
        </p:txBody>
      </p:sp>
      <p:pic>
        <p:nvPicPr>
          <p:cNvPr id="6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Risks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Generic P3 Risks: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General political risks</a:t>
            </a:r>
          </a:p>
          <a:p>
            <a:r>
              <a:rPr lang="en-US" dirty="0" smtClean="0"/>
              <a:t>Site-related risks</a:t>
            </a:r>
          </a:p>
          <a:p>
            <a:r>
              <a:rPr lang="en-US" dirty="0" smtClean="0"/>
              <a:t>Construction risks</a:t>
            </a:r>
          </a:p>
          <a:p>
            <a:r>
              <a:rPr lang="en-US" dirty="0" smtClean="0"/>
              <a:t>Completion risks</a:t>
            </a:r>
          </a:p>
          <a:p>
            <a:r>
              <a:rPr lang="en-US" dirty="0" smtClean="0"/>
              <a:t>Operation-phase risks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specific P3 Risks noted by Board: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Actual costs will be greater than budgeted costs</a:t>
            </a:r>
          </a:p>
          <a:p>
            <a:r>
              <a:rPr lang="en-US" dirty="0" smtClean="0"/>
              <a:t>The entity may have to absorb part or all of the project's private debt</a:t>
            </a:r>
          </a:p>
          <a:p>
            <a:r>
              <a:rPr lang="en-US" dirty="0" smtClean="0"/>
              <a:t>The entity will not achieve expected returns on its investments in limited partnerships</a:t>
            </a:r>
          </a:p>
          <a:p>
            <a:r>
              <a:rPr lang="en-US" dirty="0" smtClean="0"/>
              <a:t>Conditions may lead to a government -</a:t>
            </a:r>
          </a:p>
          <a:p>
            <a:r>
              <a:rPr lang="en-US" dirty="0" smtClean="0"/>
              <a:t>acknowledged event where an entity assumes financial responsibility for the event</a:t>
            </a:r>
          </a:p>
          <a:p>
            <a:r>
              <a:rPr lang="en-US" dirty="0" smtClean="0"/>
              <a:t>The public purpose or public value will not be fulfilled or achieved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9600" y="55626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Government Compensation &amp; Relief Events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2750" t="31875" r="13500" b="12188"/>
          <a:stretch>
            <a:fillRect/>
          </a:stretch>
        </p:blipFill>
        <p:spPr bwMode="auto">
          <a:xfrm>
            <a:off x="685800" y="1447800"/>
            <a:ext cx="8092440" cy="491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64770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Claret Consulting, LLC, © All Rights Reserved</a:t>
            </a:r>
            <a:endParaRPr lang="en-US" sz="900" dirty="0"/>
          </a:p>
        </p:txBody>
      </p:sp>
      <p:pic>
        <p:nvPicPr>
          <p:cNvPr id="6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Risks Identified by the Task Force and via Fact-Finding meetings</a:t>
            </a:r>
            <a:endParaRPr lang="en-US" sz="3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E3031-FD6D-4235-8695-0D55FB397C6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5500" t="30000" r="20250" b="34688"/>
          <a:stretch>
            <a:fillRect/>
          </a:stretch>
        </p:blipFill>
        <p:spPr bwMode="auto">
          <a:xfrm>
            <a:off x="685800" y="1676400"/>
            <a:ext cx="7672426" cy="39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FASAB Blue Logo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Public-Private Partnerships</a:t>
            </a:r>
            <a:br>
              <a:rPr lang="en-US" dirty="0" smtClean="0"/>
            </a:br>
            <a:r>
              <a:rPr lang="en-US" dirty="0" smtClean="0"/>
              <a:t>Disclosure Phase Overview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333" t="26667" r="40833" b="34444"/>
          <a:stretch>
            <a:fillRect/>
          </a:stretch>
        </p:blipFill>
        <p:spPr bwMode="auto">
          <a:xfrm>
            <a:off x="304800" y="1676400"/>
            <a:ext cx="7976273" cy="457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96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Exposure Draft P3 Definition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Federal public-private partnerships (P3s) are </a:t>
            </a:r>
            <a:r>
              <a:rPr lang="en-US" sz="2000" dirty="0" smtClean="0">
                <a:solidFill>
                  <a:srgbClr val="FF0000"/>
                </a:solidFill>
              </a:rPr>
              <a:t>contractual arrangements</a:t>
            </a:r>
            <a:r>
              <a:rPr lang="en-US" sz="2000" dirty="0" smtClean="0"/>
              <a:t> or transactions between public and private sector entities to </a:t>
            </a:r>
            <a:r>
              <a:rPr lang="en-US" sz="2000" dirty="0" smtClean="0">
                <a:solidFill>
                  <a:srgbClr val="0000FF"/>
                </a:solidFill>
              </a:rPr>
              <a:t>provide a service or an asset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for </a:t>
            </a:r>
            <a:r>
              <a:rPr lang="en-US" sz="2000" dirty="0" smtClean="0">
                <a:solidFill>
                  <a:srgbClr val="0000FF"/>
                </a:solidFill>
              </a:rPr>
              <a:t>either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government or general public use</a:t>
            </a:r>
            <a:r>
              <a:rPr lang="en-US" sz="2000" dirty="0" smtClean="0"/>
              <a:t> where </a:t>
            </a:r>
            <a:r>
              <a:rPr lang="en-US" sz="2000" dirty="0" smtClean="0">
                <a:solidFill>
                  <a:srgbClr val="FF0000"/>
                </a:solidFill>
              </a:rPr>
              <a:t>in addition to the sharing of resources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00FF"/>
                </a:solidFill>
              </a:rPr>
              <a:t>each party shares in the risks and rewards </a:t>
            </a:r>
            <a:r>
              <a:rPr lang="en-US" sz="2000" dirty="0" smtClean="0"/>
              <a:t>potential of said arrangements or transactions.  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Sharing of risks and rewards is evidenced by</a:t>
            </a:r>
            <a:r>
              <a:rPr lang="en-US" sz="2000" dirty="0" smtClean="0"/>
              <a:t> conditions such as (1) agreements </a:t>
            </a:r>
            <a:r>
              <a:rPr lang="en-US" sz="2000" dirty="0" smtClean="0">
                <a:solidFill>
                  <a:srgbClr val="0000FF"/>
                </a:solidFill>
              </a:rPr>
              <a:t>covering a significant portion of the economic life </a:t>
            </a:r>
            <a:r>
              <a:rPr lang="en-US" sz="2000" dirty="0" smtClean="0"/>
              <a:t>of a project or asset, </a:t>
            </a:r>
            <a:r>
              <a:rPr lang="en-US" sz="2000" dirty="0" smtClean="0">
                <a:solidFill>
                  <a:srgbClr val="0000FF"/>
                </a:solidFill>
              </a:rPr>
              <a:t>and/or lasting more than five years</a:t>
            </a:r>
            <a:r>
              <a:rPr lang="en-US" sz="2000" dirty="0" smtClean="0"/>
              <a:t>, (2) </a:t>
            </a:r>
            <a:r>
              <a:rPr lang="en-US" sz="2000" dirty="0" smtClean="0">
                <a:solidFill>
                  <a:srgbClr val="FF0000"/>
                </a:solidFill>
              </a:rPr>
              <a:t>financing provided in whole or shared in part by the private partner</a:t>
            </a:r>
            <a:r>
              <a:rPr lang="en-US" sz="2000" dirty="0" smtClean="0"/>
              <a:t>, (3) </a:t>
            </a:r>
            <a:r>
              <a:rPr lang="en-US" sz="2000" dirty="0" smtClean="0">
                <a:solidFill>
                  <a:srgbClr val="0000FF"/>
                </a:solidFill>
              </a:rPr>
              <a:t>conveyance or transfer of real property, personal property, or multi-sector skills and expertise</a:t>
            </a:r>
            <a:r>
              <a:rPr lang="en-US" sz="2000" dirty="0" smtClean="0"/>
              <a:t>, or (4) </a:t>
            </a:r>
            <a:r>
              <a:rPr lang="en-US" sz="2000" dirty="0" smtClean="0">
                <a:solidFill>
                  <a:srgbClr val="FF0000"/>
                </a:solidFill>
              </a:rPr>
              <a:t>formation of special purpose vehicles</a:t>
            </a:r>
            <a:r>
              <a:rPr lang="en-US" sz="2000" dirty="0" smtClean="0"/>
              <a:t> (SPV’s).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Conclusive – “You’re in if you meet </a:t>
            </a:r>
            <a:r>
              <a:rPr lang="en-US" i="1" dirty="0" smtClean="0">
                <a:solidFill>
                  <a:srgbClr val="FF0000"/>
                </a:solidFill>
              </a:rPr>
              <a:t>any</a:t>
            </a:r>
            <a:r>
              <a:rPr lang="en-US" i="1" dirty="0" smtClean="0"/>
              <a:t> </a:t>
            </a:r>
            <a:r>
              <a:rPr lang="en-US" dirty="0" smtClean="0"/>
              <a:t>one”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600" dirty="0" smtClean="0"/>
              <a:t>Creation of a long-lived asset or long-term financing liability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federal entity participates in or helps sponsor an SPV, partnership, trust, etc.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term of the procurement or contract arrangement is longer than 5 years.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The principal arrangement is exempt from the Federal Acquisition Regulation (FAR) </a:t>
            </a:r>
          </a:p>
          <a:p>
            <a:pPr marL="514350" indent="-514350"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Suggestive – “Maybe, maybe not” - requires judgment. View each SC in light of the others.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500" dirty="0" smtClean="0"/>
              <a:t>A </a:t>
            </a:r>
            <a:r>
              <a:rPr lang="en-US" sz="2500" dirty="0" smtClean="0">
                <a:solidFill>
                  <a:srgbClr val="FF0000"/>
                </a:solidFill>
              </a:rPr>
              <a:t>Value for Money </a:t>
            </a:r>
            <a:r>
              <a:rPr lang="en-US" sz="2500" dirty="0" smtClean="0"/>
              <a:t>analysis is performed.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smtClean="0"/>
              <a:t>The </a:t>
            </a:r>
            <a:r>
              <a:rPr lang="en-US" sz="2500" dirty="0" smtClean="0">
                <a:solidFill>
                  <a:srgbClr val="FF0000"/>
                </a:solidFill>
              </a:rPr>
              <a:t>consideration</a:t>
            </a:r>
            <a:r>
              <a:rPr lang="en-US" sz="2500" dirty="0" smtClean="0"/>
              <a:t> or items given up in an arrangement </a:t>
            </a:r>
            <a:r>
              <a:rPr lang="en-US" sz="2500" dirty="0" smtClean="0">
                <a:solidFill>
                  <a:srgbClr val="FF0000"/>
                </a:solidFill>
              </a:rPr>
              <a:t>or their value are not readily apparent</a:t>
            </a:r>
            <a:r>
              <a:rPr lang="en-US" sz="25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smtClean="0">
                <a:solidFill>
                  <a:srgbClr val="FF0000"/>
                </a:solidFill>
              </a:rPr>
              <a:t>Significant work force duties</a:t>
            </a:r>
            <a:r>
              <a:rPr lang="en-US" sz="2500" dirty="0" smtClean="0"/>
              <a:t>, activities, or knowledge </a:t>
            </a:r>
            <a:r>
              <a:rPr lang="en-US" sz="2500" dirty="0" smtClean="0">
                <a:solidFill>
                  <a:srgbClr val="FF0000"/>
                </a:solidFill>
              </a:rPr>
              <a:t>are cross-shared </a:t>
            </a:r>
            <a:r>
              <a:rPr lang="en-US" sz="2500" dirty="0" smtClean="0"/>
              <a:t>between public and private sector P3 parties.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sz="2600" dirty="0" smtClean="0"/>
              <a:t>The </a:t>
            </a:r>
            <a:r>
              <a:rPr lang="en-US" sz="2600" dirty="0" smtClean="0">
                <a:solidFill>
                  <a:srgbClr val="FF0000"/>
                </a:solidFill>
              </a:rPr>
              <a:t>focus is more on collaboration </a:t>
            </a:r>
            <a:r>
              <a:rPr lang="en-US" sz="2600" dirty="0" smtClean="0"/>
              <a:t>and informal, real-time, resolution processes as opposed to formal, contractual, administrative processes.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600" dirty="0" smtClean="0">
                <a:solidFill>
                  <a:srgbClr val="FF0000"/>
                </a:solidFill>
              </a:rPr>
              <a:t>The government relies on either the private sector </a:t>
            </a:r>
            <a:r>
              <a:rPr lang="en-US" sz="2600" dirty="0" smtClean="0"/>
              <a:t>partner’s or a third party’s </a:t>
            </a:r>
            <a:r>
              <a:rPr lang="en-US" sz="2600" dirty="0" smtClean="0">
                <a:solidFill>
                  <a:srgbClr val="FF0000"/>
                </a:solidFill>
              </a:rPr>
              <a:t>determination of a P3’s performance or return on investment/equity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0000"/>
                </a:solidFill>
              </a:rPr>
              <a:t>without performing its own verification </a:t>
            </a:r>
            <a:r>
              <a:rPr lang="en-US" sz="2600" dirty="0" smtClean="0"/>
              <a:t>of performance/return on investment/equity.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Suggested Disclosures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750" t="20625" r="18750" b="19688"/>
          <a:stretch>
            <a:fillRect/>
          </a:stretch>
        </p:blipFill>
        <p:spPr bwMode="auto">
          <a:xfrm>
            <a:off x="1143000" y="1143000"/>
            <a:ext cx="6818986" cy="547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speakers. </a:t>
            </a:r>
            <a:r>
              <a:rPr lang="en-US" sz="2800" dirty="0"/>
              <a:t>The Board expresses its views in official publications.</a:t>
            </a:r>
          </a:p>
        </p:txBody>
      </p:sp>
      <p:pic>
        <p:nvPicPr>
          <p:cNvPr id="16388" name="Picture 4" descr="FASAB Blue Log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34200" y="152400"/>
            <a:ext cx="1905000" cy="1395413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Disclosures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750" t="22500" r="23250" b="36563"/>
          <a:stretch>
            <a:fillRect/>
          </a:stretch>
        </p:blipFill>
        <p:spPr bwMode="auto">
          <a:xfrm>
            <a:off x="1447800" y="1295400"/>
            <a:ext cx="6281318" cy="447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36576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Uncle Sam Wants YOU!!!!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1800"/>
              </a:spcBef>
              <a:buNone/>
            </a:pP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1800"/>
              </a:spcBef>
            </a:pPr>
            <a:endParaRPr lang="en-US" dirty="0" smtClean="0">
              <a:solidFill>
                <a:srgbClr val="0000FF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2800" dirty="0" smtClean="0">
                <a:solidFill>
                  <a:srgbClr val="0000FF"/>
                </a:solidFill>
              </a:rPr>
              <a:t>We invite your comments and suggestions.</a:t>
            </a: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If you’d like to join the P3 Task Force or follow its work, let me know.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1111" r="59167" b="7778"/>
          <a:stretch>
            <a:fillRect/>
          </a:stretch>
        </p:blipFill>
        <p:spPr bwMode="auto">
          <a:xfrm>
            <a:off x="4419600" y="457200"/>
            <a:ext cx="4480467" cy="585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810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2800" dirty="0">
                <a:hlinkClick r:id="rId2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3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Listserv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 </a:t>
            </a:r>
            <a:r>
              <a:rPr lang="en-US" sz="2800" dirty="0"/>
              <a:t>can be reached </a:t>
            </a:r>
            <a:r>
              <a:rPr lang="en-US" sz="2800" dirty="0" smtClean="0"/>
              <a:t>at: </a:t>
            </a:r>
            <a:r>
              <a:rPr lang="en-US" sz="2800" dirty="0" smtClean="0">
                <a:hlinkClick r:id="rId4"/>
              </a:rPr>
              <a:t>savinid@fasab.gov,</a:t>
            </a:r>
            <a:r>
              <a:rPr lang="en-US" sz="2800" dirty="0" smtClean="0"/>
              <a:t> 202 </a:t>
            </a:r>
            <a:r>
              <a:rPr lang="en-US" sz="2800" dirty="0"/>
              <a:t>512-6841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H="1">
            <a:off x="381000" y="1371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sz="2800" b="1" dirty="0" smtClean="0"/>
              <a:t> </a:t>
            </a:r>
            <a:r>
              <a:rPr lang="en-US" sz="2800" b="1" i="1" dirty="0" smtClean="0"/>
              <a:t>FASAB’s Mission</a:t>
            </a:r>
            <a:endParaRPr lang="en-US" sz="2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The FASAB </a:t>
            </a:r>
            <a:r>
              <a:rPr lang="en-US" sz="2400" dirty="0" smtClean="0">
                <a:solidFill>
                  <a:srgbClr val="FF0000"/>
                </a:solidFill>
              </a:rPr>
              <a:t>serves the public </a:t>
            </a:r>
            <a:r>
              <a:rPr lang="en-US" sz="2400" dirty="0" smtClean="0"/>
              <a:t>interest by </a:t>
            </a:r>
            <a:r>
              <a:rPr lang="en-US" sz="2400" dirty="0" smtClean="0">
                <a:solidFill>
                  <a:srgbClr val="FF0000"/>
                </a:solidFill>
              </a:rPr>
              <a:t>improving federal financial reporting</a:t>
            </a:r>
            <a:r>
              <a:rPr lang="en-US" sz="2400" dirty="0" smtClean="0"/>
              <a:t> through </a:t>
            </a:r>
            <a:r>
              <a:rPr lang="en-US" sz="2400" dirty="0" smtClean="0">
                <a:solidFill>
                  <a:srgbClr val="FF0000"/>
                </a:solidFill>
              </a:rPr>
              <a:t>issuing federal financial accounting standards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providing guidance </a:t>
            </a:r>
            <a:r>
              <a:rPr lang="en-US" sz="2400" dirty="0" smtClean="0"/>
              <a:t>after considering the needs of external and internal users of federal financial information.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09C9-725B-4D62-8DBA-77EA5CA6F4D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905000" cy="1395413"/>
          </a:xfrm>
          <a:prstGeom prst="rect">
            <a:avLst/>
          </a:prstGeom>
          <a:noFill/>
        </p:spPr>
      </p:pic>
      <p:pic>
        <p:nvPicPr>
          <p:cNvPr id="11265" name="Picture 1" descr="C:\Documents and Settings\savinid\Local Settings\Temporary Internet Files\Content.IE5\MY7NIZMZ\MC9004362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0194D0-4609-4D52-93CF-A1E997A0E160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14400" y="1600200"/>
            <a:ext cx="8229600" cy="4038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Overall goal - Making the full costs of P3s transparent</a:t>
            </a:r>
          </a:p>
          <a:p>
            <a:pPr eaLnBrk="1" hangingPunct="1"/>
            <a:r>
              <a:rPr lang="en-US" sz="2400" dirty="0" smtClean="0"/>
              <a:t>Governments increasingly use innovative approaches to partnering with non-governmental entities. </a:t>
            </a:r>
          </a:p>
          <a:p>
            <a:pPr lvl="1" eaLnBrk="1" hangingPunct="1"/>
            <a:r>
              <a:rPr lang="en-US" sz="2000" b="1" dirty="0" smtClean="0">
                <a:solidFill>
                  <a:srgbClr val="00823B"/>
                </a:solidFill>
              </a:rPr>
              <a:t>Benefits include: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Risk sharing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Enhanced performance incentives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Financing arrangements to avoid large up front investments of taxpayer funds</a:t>
            </a:r>
          </a:p>
          <a:p>
            <a:pPr lvl="1" eaLnBrk="1" hangingPunct="1"/>
            <a:r>
              <a:rPr lang="en-US" sz="2000" b="1" dirty="0" smtClean="0">
                <a:solidFill>
                  <a:srgbClr val="FF0000"/>
                </a:solidFill>
              </a:rPr>
              <a:t>Arrangements may obscure costs and results.</a:t>
            </a:r>
          </a:p>
          <a:p>
            <a:pPr eaLnBrk="1" hangingPunct="1"/>
            <a:r>
              <a:rPr lang="en-US" sz="2400" dirty="0" smtClean="0"/>
              <a:t>The project will consider how the lease and entity standards may be applied to such arrangements and fill any voids in the standards.</a:t>
            </a:r>
          </a:p>
        </p:txBody>
      </p:sp>
      <p:pic>
        <p:nvPicPr>
          <p:cNvPr id="14340" name="Picture 4" descr="FASAB Blue Logo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noFill/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381000" y="1371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Task Force Composition</a:t>
            </a:r>
            <a:br>
              <a:rPr lang="en-US" sz="3600" dirty="0" smtClean="0"/>
            </a:br>
            <a:r>
              <a:rPr lang="en-US" sz="3600" dirty="0" smtClean="0"/>
              <a:t>Public &amp; Private Participants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5833" t="21111" r="17500" b="23333"/>
          <a:stretch>
            <a:fillRect/>
          </a:stretch>
        </p:blipFill>
        <p:spPr bwMode="auto">
          <a:xfrm>
            <a:off x="838200" y="1600200"/>
            <a:ext cx="7315151" cy="45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10400" y="56388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Task Force Composition</a:t>
            </a:r>
            <a:br>
              <a:rPr lang="en-US" sz="3600" dirty="0" smtClean="0"/>
            </a:br>
            <a:r>
              <a:rPr lang="en-US" sz="3600" dirty="0" smtClean="0"/>
              <a:t>Professional Disciplines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9167" t="25556" r="16667" b="7778"/>
          <a:stretch>
            <a:fillRect/>
          </a:stretch>
        </p:blipFill>
        <p:spPr bwMode="auto">
          <a:xfrm>
            <a:off x="990600" y="1371844"/>
            <a:ext cx="7040624" cy="548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620000" y="2286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Agencies Consulted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7500" t="21111" r="15833" b="25556"/>
          <a:stretch>
            <a:fillRect/>
          </a:stretch>
        </p:blipFill>
        <p:spPr bwMode="auto">
          <a:xfrm>
            <a:off x="685800" y="1447800"/>
            <a:ext cx="7754151" cy="465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391400" y="2286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&amp; Cons of P3s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2000" t="30938" r="7500" b="6562"/>
          <a:stretch>
            <a:fillRect/>
          </a:stretch>
        </p:blipFill>
        <p:spPr bwMode="auto">
          <a:xfrm>
            <a:off x="838200" y="1524000"/>
            <a:ext cx="7655357" cy="475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" y="64008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Claret Consulting, LLC, © All Rights Reserved</a:t>
            </a:r>
            <a:endParaRPr lang="en-US" sz="900" dirty="0"/>
          </a:p>
        </p:txBody>
      </p:sp>
      <p:pic>
        <p:nvPicPr>
          <p:cNvPr id="9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467600" y="2286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Typical P3 Contractual Arrangement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5000" t="41250" r="12000" b="10313"/>
          <a:stretch>
            <a:fillRect/>
          </a:stretch>
        </p:blipFill>
        <p:spPr bwMode="auto">
          <a:xfrm>
            <a:off x="304800" y="1447800"/>
            <a:ext cx="8455152" cy="448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64770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Slide Content: Courtesy of Claret Consulting, LLC, © All Rights Reserved</a:t>
            </a:r>
            <a:endParaRPr lang="en-US" sz="900" dirty="0"/>
          </a:p>
        </p:txBody>
      </p:sp>
      <p:pic>
        <p:nvPicPr>
          <p:cNvPr id="6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58000" y="5791200"/>
            <a:ext cx="1219200" cy="89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</TotalTime>
  <Words>739</Words>
  <Application>Microsoft Office PowerPoint</Application>
  <PresentationFormat>On-screen Show (4:3)</PresentationFormat>
  <Paragraphs>99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   Federal Accounting Standards Advisory Board Private Funding of Public Infrastructure/Services  Training Session    Association of Government Accountants Washington, DC  </vt:lpstr>
      <vt:lpstr>  Disclaimer</vt:lpstr>
      <vt:lpstr> FASAB’s Mission</vt:lpstr>
      <vt:lpstr>Public-Private Partnerships</vt:lpstr>
      <vt:lpstr>Task Force Composition Public &amp; Private Participants</vt:lpstr>
      <vt:lpstr>Task Force Composition Professional Disciplines</vt:lpstr>
      <vt:lpstr>Agencies Consulted</vt:lpstr>
      <vt:lpstr>Pros &amp; Cons of P3s</vt:lpstr>
      <vt:lpstr>Typical P3 Contractual Arrangement</vt:lpstr>
      <vt:lpstr>P3 Financing; an example</vt:lpstr>
      <vt:lpstr>Types of Risks</vt:lpstr>
      <vt:lpstr>Government Compensation &amp; Relief Events</vt:lpstr>
      <vt:lpstr>Risks Identified by the Task Force and via Fact-Finding meetings</vt:lpstr>
      <vt:lpstr>Public-Private Partnerships Disclosure Phase Overview</vt:lpstr>
      <vt:lpstr>Exposure Draft P3 Definition </vt:lpstr>
      <vt:lpstr>Proposed Characteristics</vt:lpstr>
      <vt:lpstr>Proposed Characteristics</vt:lpstr>
      <vt:lpstr>Proposed Characteristics</vt:lpstr>
      <vt:lpstr>Suggested Disclosures</vt:lpstr>
      <vt:lpstr>Suggested Disclosures</vt:lpstr>
      <vt:lpstr>Uncle Sam Wants YOU!!!!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World of the CFO: FASAB and the Future of GAAP </dc:title>
  <dc:creator>Wendy Payne</dc:creator>
  <cp:lastModifiedBy>Wendy Payne</cp:lastModifiedBy>
  <cp:revision>345</cp:revision>
  <dcterms:created xsi:type="dcterms:W3CDTF">2008-09-19T15:25:45Z</dcterms:created>
  <dcterms:modified xsi:type="dcterms:W3CDTF">2016-04-13T18:50:08Z</dcterms:modified>
</cp:coreProperties>
</file>