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60" r:id="rId3"/>
    <p:sldId id="257" r:id="rId4"/>
    <p:sldId id="327" r:id="rId5"/>
    <p:sldId id="328" r:id="rId6"/>
    <p:sldId id="299" r:id="rId7"/>
    <p:sldId id="319" r:id="rId8"/>
    <p:sldId id="320" r:id="rId9"/>
    <p:sldId id="298" r:id="rId10"/>
    <p:sldId id="258" r:id="rId11"/>
    <p:sldId id="276" r:id="rId12"/>
    <p:sldId id="322" r:id="rId13"/>
    <p:sldId id="279" r:id="rId14"/>
    <p:sldId id="325" r:id="rId15"/>
    <p:sldId id="292" r:id="rId16"/>
    <p:sldId id="293" r:id="rId17"/>
    <p:sldId id="326" r:id="rId18"/>
    <p:sldId id="294" r:id="rId19"/>
    <p:sldId id="304" r:id="rId20"/>
    <p:sldId id="284" r:id="rId21"/>
    <p:sldId id="285" r:id="rId22"/>
    <p:sldId id="286" r:id="rId23"/>
    <p:sldId id="282" r:id="rId24"/>
    <p:sldId id="310" r:id="rId25"/>
    <p:sldId id="311" r:id="rId26"/>
    <p:sldId id="290" r:id="rId27"/>
    <p:sldId id="308" r:id="rId28"/>
    <p:sldId id="295" r:id="rId29"/>
    <p:sldId id="329" r:id="rId30"/>
    <p:sldId id="305" r:id="rId31"/>
    <p:sldId id="307" r:id="rId3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84272" autoAdjust="0"/>
  </p:normalViewPr>
  <p:slideViewPr>
    <p:cSldViewPr>
      <p:cViewPr varScale="1">
        <p:scale>
          <a:sx n="91" d="100"/>
          <a:sy n="91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0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9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873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21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C9FA1E61-14A1-448C-A676-433F40603E49}" type="slidenum">
              <a:rPr lang="en-US" smtClean="0"/>
              <a:pPr defTabSz="931776"/>
              <a:t>15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16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17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2252409-09A0-450B-90B6-DCB1F82C4D84}" type="slidenum">
              <a:rPr lang="en-US" smtClean="0"/>
              <a:pPr defTabSz="931776"/>
              <a:t>18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49AD28E3-581B-468A-BE30-A82FB891498D}" type="slidenum">
              <a:rPr lang="en-US" smtClean="0"/>
              <a:pPr defTabSz="931776"/>
              <a:t>20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Australia	Austria</a:t>
            </a:r>
          </a:p>
          <a:p>
            <a:pPr eaLnBrk="1" hangingPunct="1"/>
            <a:r>
              <a:rPr lang="en-US" dirty="0" smtClean="0"/>
              <a:t>Canada 	France</a:t>
            </a:r>
          </a:p>
          <a:p>
            <a:pPr eaLnBrk="1" hangingPunct="1"/>
            <a:r>
              <a:rPr lang="en-US" dirty="0" smtClean="0"/>
              <a:t>Italy 		New Zealand</a:t>
            </a:r>
          </a:p>
          <a:p>
            <a:pPr eaLnBrk="1" hangingPunct="1"/>
            <a:r>
              <a:rPr lang="en-US" dirty="0" smtClean="0"/>
              <a:t>Norway 	Portugal</a:t>
            </a:r>
          </a:p>
          <a:p>
            <a:pPr eaLnBrk="1" hangingPunct="1"/>
            <a:r>
              <a:rPr lang="en-US" dirty="0" smtClean="0"/>
              <a:t>Sweden 	United Kingdom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526E654F-8297-4416-A52B-ACD73CCB102B}" type="slidenum">
              <a:rPr lang="en-US" smtClean="0"/>
              <a:pPr defTabSz="931776"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22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sab.gov/about/our-annual-report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paynew@fasab.go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CliftonLarsonAllen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Federal Government Accounting and Auditing Conference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115568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FASAB Update</a:t>
            </a:r>
          </a:p>
          <a:p>
            <a:r>
              <a:rPr lang="en-US" dirty="0" smtClean="0"/>
              <a:t>Wendy Payne, CPA, CGFM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Tuesday, January 20,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FASAB Annual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Beginning in 2010 FASAB was asked to issue an annual report to facilitate oversight.</a:t>
            </a:r>
          </a:p>
          <a:p>
            <a:r>
              <a:rPr lang="en-US" sz="1900" dirty="0" smtClean="0">
                <a:hlinkClick r:id="rId2"/>
              </a:rPr>
              <a:t>http://www.fasab.gov/about/our-annual-reports/</a:t>
            </a:r>
            <a:endParaRPr lang="en-US" sz="1900" dirty="0" smtClean="0"/>
          </a:p>
          <a:p>
            <a:r>
              <a:rPr lang="en-US" dirty="0" smtClean="0"/>
              <a:t>Provides:</a:t>
            </a:r>
          </a:p>
          <a:p>
            <a:pPr lvl="1"/>
            <a:r>
              <a:rPr lang="en-US" dirty="0" smtClean="0"/>
              <a:t>A progress update </a:t>
            </a:r>
          </a:p>
          <a:p>
            <a:pPr lvl="1"/>
            <a:r>
              <a:rPr lang="en-US" dirty="0" smtClean="0"/>
              <a:t>Member feedback on continued conformance to the criteria for a GAAP-standards setting body</a:t>
            </a:r>
          </a:p>
          <a:p>
            <a:r>
              <a:rPr lang="en-US" dirty="0" smtClean="0"/>
              <a:t>Combined with our Three-year plan.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762000"/>
          </a:xfrm>
        </p:spPr>
        <p:txBody>
          <a:bodyPr/>
          <a:lstStyle/>
          <a:p>
            <a:r>
              <a:rPr lang="en-US" dirty="0" smtClean="0"/>
              <a:t>Three-Year Plan</a:t>
            </a:r>
            <a:endParaRPr lang="en-US" dirty="0"/>
          </a:p>
        </p:txBody>
      </p:sp>
      <p:pic>
        <p:nvPicPr>
          <p:cNvPr id="4098" name="Picture 2" descr="C:\Documents and Settings\paynew\Local Settings\Temporary Internet Files\Content.IE5\PI92ZBAH\MC900383284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1676400"/>
            <a:ext cx="4506686" cy="350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47244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We need your input!</a:t>
            </a:r>
            <a:endParaRPr lang="en-US" sz="2000" b="1" dirty="0">
              <a:solidFill>
                <a:srgbClr val="0000FF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Research Project –</a:t>
            </a:r>
            <a:br>
              <a:rPr lang="en-US" dirty="0" smtClean="0"/>
            </a:br>
            <a:r>
              <a:rPr lang="en-US" dirty="0" smtClean="0"/>
              <a:t>Tax Expenditures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077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Tax provisions – obscure &amp; complex </a:t>
            </a:r>
          </a:p>
          <a:p>
            <a:endParaRPr lang="en-US" dirty="0" smtClean="0"/>
          </a:p>
          <a:p>
            <a:r>
              <a:rPr lang="en-US" dirty="0" smtClean="0"/>
              <a:t>Decisions on tax expenditures are not made annually – so the performance of tax provisions is not monitored. </a:t>
            </a:r>
          </a:p>
          <a:p>
            <a:endParaRPr lang="en-US" dirty="0" smtClean="0"/>
          </a:p>
          <a:p>
            <a:r>
              <a:rPr lang="en-US" dirty="0" smtClean="0"/>
              <a:t>What provisions are like “foregone revenue”? Equivalent to spending?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3100" dirty="0" smtClean="0"/>
              <a:t>Research Project - </a:t>
            </a:r>
            <a:r>
              <a:rPr lang="en-US" dirty="0" smtClean="0"/>
              <a:t>Reconciling Budget and Accrual Information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880" cy="3962400"/>
          </a:xfrm>
        </p:spPr>
        <p:txBody>
          <a:bodyPr>
            <a:normAutofit/>
          </a:bodyPr>
          <a:lstStyle/>
          <a:p>
            <a:endParaRPr lang="en-US" sz="2600" dirty="0" smtClean="0"/>
          </a:p>
          <a:p>
            <a:r>
              <a:rPr lang="en-US" sz="2600" dirty="0" smtClean="0"/>
              <a:t>Government-wide Reconciliation:</a:t>
            </a:r>
          </a:p>
          <a:p>
            <a:pPr lvl="1"/>
            <a:r>
              <a:rPr lang="en-US" sz="2200" dirty="0" smtClean="0"/>
              <a:t>Net Cost to the Surplus(Deficit)</a:t>
            </a:r>
          </a:p>
          <a:p>
            <a:pPr>
              <a:buNone/>
            </a:pPr>
            <a:endParaRPr lang="en-US" sz="2600" dirty="0" smtClean="0"/>
          </a:p>
          <a:p>
            <a:pPr marL="0">
              <a:spcBef>
                <a:spcPts val="0"/>
              </a:spcBef>
            </a:pPr>
            <a:r>
              <a:rPr lang="en-US" dirty="0" smtClean="0"/>
              <a:t>Component Entity Reconciliation:</a:t>
            </a:r>
          </a:p>
          <a:p>
            <a:pPr marL="758952" lvl="3">
              <a:spcBef>
                <a:spcPts val="0"/>
              </a:spcBef>
            </a:pPr>
            <a:r>
              <a:rPr lang="en-US" dirty="0" smtClean="0"/>
              <a:t> ‘Net Cost’ to ‘Obligations Incurred and Other Resources’</a:t>
            </a:r>
          </a:p>
          <a:p>
            <a:pPr lvl="1"/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n-US" dirty="0" smtClean="0"/>
              <a:t>Other Potential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Electronic Reporting</a:t>
            </a:r>
          </a:p>
          <a:p>
            <a:r>
              <a:rPr lang="en-US" dirty="0" smtClean="0"/>
              <a:t>Asset Retirement Obligations </a:t>
            </a:r>
          </a:p>
          <a:p>
            <a:r>
              <a:rPr lang="en-US" dirty="0" smtClean="0"/>
              <a:t>Intangibles</a:t>
            </a:r>
          </a:p>
          <a:p>
            <a:r>
              <a:rPr lang="en-US" dirty="0" smtClean="0"/>
              <a:t>Revenue</a:t>
            </a:r>
          </a:p>
          <a:p>
            <a:r>
              <a:rPr lang="en-US" dirty="0" smtClean="0"/>
              <a:t>Summary or Popular Reporting</a:t>
            </a:r>
          </a:p>
          <a:p>
            <a:r>
              <a:rPr lang="en-US" dirty="0" smtClean="0"/>
              <a:t>Research and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Federal Reporting Entity </a:t>
            </a:r>
            <a:br>
              <a:rPr lang="en-US" sz="3200" dirty="0" smtClean="0"/>
            </a:br>
            <a:r>
              <a:rPr lang="en-US" sz="3200" dirty="0" smtClean="0"/>
              <a:t>– SFFAS 47 (effective FY2018) –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Include in General Purpose Federal Financial Reports (GPFFR) all organizations:</a:t>
            </a:r>
          </a:p>
          <a:p>
            <a:pPr lvl="2"/>
            <a:r>
              <a:rPr lang="en-US" dirty="0" smtClean="0"/>
              <a:t>budgeted for, </a:t>
            </a:r>
          </a:p>
          <a:p>
            <a:pPr lvl="2"/>
            <a:r>
              <a:rPr lang="en-US" dirty="0" smtClean="0"/>
              <a:t>controlled with potential for risk or reward, or </a:t>
            </a:r>
          </a:p>
          <a:p>
            <a:pPr lvl="2"/>
            <a:r>
              <a:rPr lang="en-US" dirty="0" smtClean="0"/>
              <a:t>owned</a:t>
            </a:r>
          </a:p>
          <a:p>
            <a:pPr lvl="2">
              <a:buNone/>
            </a:pPr>
            <a:endParaRPr lang="en-US" dirty="0" smtClean="0"/>
          </a:p>
          <a:p>
            <a:pPr eaLnBrk="1" hangingPunct="1"/>
            <a:r>
              <a:rPr lang="en-US" sz="2400" dirty="0" smtClean="0"/>
              <a:t>Does not specifically address particular entities.</a:t>
            </a:r>
          </a:p>
          <a:p>
            <a:pPr lvl="1"/>
            <a:r>
              <a:rPr lang="en-US" sz="2000" dirty="0" smtClean="0"/>
              <a:t>Provides for judgment about:</a:t>
            </a:r>
          </a:p>
          <a:p>
            <a:pPr lvl="2"/>
            <a:r>
              <a:rPr lang="en-US" sz="1800" dirty="0" smtClean="0"/>
              <a:t>Inclusion</a:t>
            </a:r>
          </a:p>
          <a:p>
            <a:pPr lvl="2"/>
            <a:r>
              <a:rPr lang="en-US" sz="1800" dirty="0" smtClean="0"/>
              <a:t>Classification</a:t>
            </a:r>
          </a:p>
          <a:p>
            <a:pPr lvl="2"/>
            <a:r>
              <a:rPr lang="en-US" sz="1800" dirty="0" smtClean="0"/>
              <a:t>Disclosure 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174415-2577-4FEC-B375-6A45C133BD12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n-US" sz="2800" dirty="0" smtClean="0"/>
              <a:t>Distinguish between consolidation entities </a:t>
            </a:r>
          </a:p>
          <a:p>
            <a:pPr algn="ctr" eaLnBrk="1" hangingPunct="1">
              <a:buNone/>
            </a:pPr>
            <a:r>
              <a:rPr lang="en-US" sz="2800" dirty="0" smtClean="0"/>
              <a:t>and disclosure organizations</a:t>
            </a:r>
          </a:p>
          <a:p>
            <a:pPr eaLnBrk="1" hangingPunct="1">
              <a:buNone/>
            </a:pPr>
            <a:endParaRPr lang="en-US" sz="2800" dirty="0" smtClean="0"/>
          </a:p>
          <a:p>
            <a:r>
              <a:rPr lang="en-US" u="sng" dirty="0" smtClean="0"/>
              <a:t>Consolidation entities </a:t>
            </a:r>
            <a:r>
              <a:rPr lang="en-US" dirty="0" smtClean="0"/>
              <a:t>are:</a:t>
            </a:r>
          </a:p>
          <a:p>
            <a:pPr lvl="2"/>
            <a:r>
              <a:rPr lang="en-US" sz="1800" dirty="0" smtClean="0"/>
              <a:t>supported by general taxes, and </a:t>
            </a:r>
          </a:p>
          <a:p>
            <a:pPr lvl="2"/>
            <a:r>
              <a:rPr lang="en-US" sz="1800" dirty="0" smtClean="0"/>
              <a:t>on-going decision making, and </a:t>
            </a:r>
          </a:p>
          <a:p>
            <a:pPr lvl="2"/>
            <a:r>
              <a:rPr lang="en-US" sz="1800" dirty="0" smtClean="0"/>
              <a:t>are more clearly linked to elected officials. </a:t>
            </a:r>
          </a:p>
          <a:p>
            <a:r>
              <a:rPr lang="en-US" dirty="0" smtClean="0"/>
              <a:t>Information for consolidation entities is to be consolidated in financial statements.</a:t>
            </a:r>
          </a:p>
          <a:p>
            <a:pPr lvl="1"/>
            <a:endParaRPr lang="en-US" dirty="0" smtClean="0"/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u="sng" dirty="0" smtClean="0"/>
              <a:t>Disclosure organizations </a:t>
            </a:r>
            <a:r>
              <a:rPr lang="en-US" dirty="0" smtClean="0"/>
              <a:t>are:</a:t>
            </a:r>
          </a:p>
          <a:p>
            <a:pPr lvl="2"/>
            <a:r>
              <a:rPr lang="en-US" dirty="0" smtClean="0"/>
              <a:t>somewhat independent from elected officials, and </a:t>
            </a:r>
          </a:p>
          <a:p>
            <a:pPr lvl="2"/>
            <a:r>
              <a:rPr lang="en-US" dirty="0" smtClean="0"/>
              <a:t>may be financially self-sustaining. </a:t>
            </a:r>
          </a:p>
          <a:p>
            <a:endParaRPr lang="en-US" dirty="0" smtClean="0"/>
          </a:p>
          <a:p>
            <a:r>
              <a:rPr lang="en-US" dirty="0" smtClean="0"/>
              <a:t>Information regarding such organizations is to be disclosed in notes with an emphasis on risk.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Federal Reporting Entity </a:t>
            </a:r>
            <a:r>
              <a:rPr lang="en-US" sz="1800" dirty="0" smtClean="0"/>
              <a:t>(CONT.)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1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772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Also addresses:</a:t>
            </a:r>
          </a:p>
          <a:p>
            <a:pPr lvl="1" eaLnBrk="1" hangingPunct="1"/>
            <a:r>
              <a:rPr lang="en-US" sz="1800" dirty="0" smtClean="0"/>
              <a:t>What entities are subject to SFFAS 34 – the GAAP hierarchy for federal entities</a:t>
            </a:r>
          </a:p>
          <a:p>
            <a:pPr lvl="1" eaLnBrk="1" hangingPunct="1"/>
            <a:r>
              <a:rPr lang="en-US" sz="1800" dirty="0" smtClean="0"/>
              <a:t>What organizations to include in component reporting entity GPFFR</a:t>
            </a:r>
          </a:p>
          <a:p>
            <a:pPr lvl="1" eaLnBrk="1" hangingPunct="1"/>
            <a:r>
              <a:rPr lang="en-US" sz="1800" dirty="0" smtClean="0"/>
              <a:t>How to deal with:</a:t>
            </a:r>
          </a:p>
          <a:p>
            <a:pPr lvl="2" eaLnBrk="1" hangingPunct="1"/>
            <a:r>
              <a:rPr lang="en-US" sz="1400" dirty="0" smtClean="0"/>
              <a:t> FASB-basis information for consolidation entities</a:t>
            </a:r>
          </a:p>
          <a:p>
            <a:pPr lvl="2" eaLnBrk="1" hangingPunct="1"/>
            <a:r>
              <a:rPr lang="en-US" sz="1400" dirty="0" smtClean="0"/>
              <a:t>Different year ends for disclosure organizations</a:t>
            </a:r>
          </a:p>
          <a:p>
            <a:pPr lvl="1" eaLnBrk="1" hangingPunct="1"/>
            <a:r>
              <a:rPr lang="en-US" sz="1800" dirty="0" smtClean="0"/>
              <a:t>Related parties</a:t>
            </a:r>
          </a:p>
          <a:p>
            <a:pPr lvl="1" eaLnBrk="1" hangingPunct="1"/>
            <a:r>
              <a:rPr lang="en-US" sz="1800" dirty="0" smtClean="0"/>
              <a:t>Amendments to SFFAC 2, </a:t>
            </a:r>
            <a:r>
              <a:rPr lang="en-US" sz="1800" i="1" dirty="0" smtClean="0"/>
              <a:t>Entity and Display</a:t>
            </a:r>
          </a:p>
          <a:p>
            <a:pPr lvl="1" eaLnBrk="1" hangingPunct="1">
              <a:buNone/>
            </a:pPr>
            <a:endParaRPr lang="en-US" sz="1800" i="1" dirty="0" smtClean="0"/>
          </a:p>
          <a:p>
            <a:pPr lvl="2" eaLnBrk="1" hangingPunct="1"/>
            <a:endParaRPr lang="en-US" sz="1400" dirty="0" smtClean="0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1CF4A4-46B5-40A5-8EA6-FAA7D8C610C5}" type="slidenum">
              <a:rPr lang="en-US" smtClean="0"/>
              <a:pPr/>
              <a:t>18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Reporting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534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Seeking to enhance the benefits of accrual basis financial statements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Input to the Board:</a:t>
            </a:r>
          </a:p>
          <a:p>
            <a:pPr lvl="1"/>
            <a:r>
              <a:rPr lang="en-US" sz="1800" dirty="0" smtClean="0"/>
              <a:t>User needs surveys, focus groups, and roundtables</a:t>
            </a:r>
          </a:p>
          <a:p>
            <a:pPr lvl="1"/>
            <a:r>
              <a:rPr lang="en-US" sz="1800" dirty="0" smtClean="0"/>
              <a:t>FASAB Task Force on Government-wide Financial Reports </a:t>
            </a:r>
            <a:r>
              <a:rPr lang="en-US" sz="1400" dirty="0" smtClean="0"/>
              <a:t>(Dec 2010)</a:t>
            </a:r>
          </a:p>
          <a:p>
            <a:pPr lvl="1"/>
            <a:r>
              <a:rPr lang="en-US" sz="1800" dirty="0" smtClean="0"/>
              <a:t>CFO Act 20-Year Report</a:t>
            </a:r>
          </a:p>
          <a:p>
            <a:pPr lvl="1"/>
            <a:r>
              <a:rPr lang="en-US" sz="1800" dirty="0" smtClean="0"/>
              <a:t>Input from task forces focusing on agency level reporting on cost, budget and performance</a:t>
            </a:r>
          </a:p>
          <a:p>
            <a:pPr lvl="1"/>
            <a:r>
              <a:rPr lang="en-US" sz="1800" dirty="0" smtClean="0"/>
              <a:t>Statement of spending pilots</a:t>
            </a:r>
          </a:p>
          <a:p>
            <a:pPr lvl="1"/>
            <a:r>
              <a:rPr lang="en-US" sz="1800" dirty="0" smtClean="0"/>
              <a:t>Study of other sovereign government practices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99D1-64BB-4828-8497-96EA6F585CE9}" type="slidenum">
              <a:rPr lang="en-US" smtClean="0"/>
              <a:pPr/>
              <a:t>20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153400" cy="4114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Participants want particular or </a:t>
            </a:r>
            <a:r>
              <a:rPr lang="en-US" sz="2400" b="1" dirty="0" smtClean="0"/>
              <a:t>specialized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information to meet their needs: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000" b="1" dirty="0" smtClean="0"/>
              <a:t>Understandability</a:t>
            </a:r>
            <a:r>
              <a:rPr lang="en-US" sz="2000" dirty="0" smtClean="0"/>
              <a:t> of financial information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b="1" dirty="0" smtClean="0"/>
              <a:t>Centralized source </a:t>
            </a:r>
            <a:r>
              <a:rPr lang="en-US" sz="2000" dirty="0" smtClean="0"/>
              <a:t>for obtaining data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Move toward real-time data 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Address program managers needs</a:t>
            </a:r>
          </a:p>
          <a:p>
            <a:pPr lvl="2">
              <a:lnSpc>
                <a:spcPct val="80000"/>
              </a:lnSpc>
            </a:pPr>
            <a:endParaRPr lang="en-US" sz="1600" dirty="0" smtClean="0"/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Integrated data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Financial and non-financial performance information</a:t>
            </a:r>
          </a:p>
          <a:p>
            <a:pPr lvl="2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b="1" dirty="0" smtClean="0"/>
              <a:t>Program</a:t>
            </a:r>
            <a:r>
              <a:rPr lang="en-US" sz="1800" dirty="0" smtClean="0"/>
              <a:t> level cost information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Add </a:t>
            </a:r>
            <a:r>
              <a:rPr lang="en-US" sz="1800" b="1" dirty="0" smtClean="0"/>
              <a:t>forward-looking </a:t>
            </a:r>
            <a:r>
              <a:rPr lang="en-US" sz="1800" dirty="0" smtClean="0"/>
              <a:t>information in agency reports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C52C23-B0A2-4FC7-B999-E6A96E7629F7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3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(cont.)</a:t>
            </a:r>
            <a:endParaRPr kumimoji="0" lang="en-US" sz="23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267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dirty="0" smtClean="0"/>
              <a:t>Improvement Needed in the </a:t>
            </a:r>
            <a:r>
              <a:rPr lang="en-US" sz="2400" b="1" dirty="0" smtClean="0"/>
              <a:t>Statement of Net Cost:</a:t>
            </a:r>
          </a:p>
          <a:p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Now - cost by strategic goal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Some prefer to focus on “cost” by organizations, programs, or projects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Matching cost and output (and eventually outcome) is not so easy!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Same terms used differently by different disciplines (cost per the budget versus cost per accrual principles versus cost per program evaluators)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9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83880" cy="4343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Current Standards are </a:t>
            </a:r>
            <a:r>
              <a:rPr lang="en-US" sz="2200" b="1" dirty="0" smtClean="0"/>
              <a:t>limited to insurance contracts and explicit guarantees (other than loan guarantees).</a:t>
            </a:r>
          </a:p>
          <a:p>
            <a:pPr lvl="1"/>
            <a:r>
              <a:rPr lang="en-US" sz="1800" dirty="0" smtClean="0"/>
              <a:t>When implementing policy initiatives to stabilize financial markets and the economy, the federal government explicitly assumed risks previously considered by some to have implied backing of the federal government.</a:t>
            </a:r>
          </a:p>
          <a:p>
            <a:pPr lvl="1"/>
            <a:r>
              <a:rPr lang="en-US" sz="1800" dirty="0" smtClean="0"/>
              <a:t>In order to meet the stewardship and operating performance objectives of federal financial reporting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It is important that the federal government </a:t>
            </a:r>
            <a:r>
              <a:rPr lang="en-US" sz="2200" b="1" dirty="0" smtClean="0"/>
              <a:t>report all significant risks assumed</a:t>
            </a:r>
            <a:r>
              <a:rPr lang="en-US" sz="2200" dirty="0" smtClean="0"/>
              <a:t>, not just risks related to insurance contracts and explicit guarantees.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(cont.) </a:t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[Non-Loan]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Insurance &amp; Guarantee Phase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Define federal Insurance and </a:t>
            </a:r>
            <a:r>
              <a:rPr lang="en-US" sz="1400" dirty="0" smtClean="0"/>
              <a:t>[Non-Loan] </a:t>
            </a:r>
            <a:r>
              <a:rPr lang="en-US" sz="2000" dirty="0" smtClean="0"/>
              <a:t>Guarantee programs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Improve terminology (“premium deficiency” and “subsidy”)</a:t>
            </a:r>
          </a:p>
          <a:p>
            <a:endParaRPr lang="en-US" sz="2000" dirty="0" smtClean="0"/>
          </a:p>
          <a:p>
            <a:r>
              <a:rPr lang="en-US" sz="2000" dirty="0" smtClean="0"/>
              <a:t>Address measurement uncertainty</a:t>
            </a:r>
          </a:p>
          <a:p>
            <a:endParaRPr lang="en-US" sz="2000" dirty="0" smtClean="0"/>
          </a:p>
          <a:p>
            <a:r>
              <a:rPr lang="en-US" sz="2000" dirty="0" smtClean="0"/>
              <a:t>Disclose risk assumed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Are all leases financings?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FASAB is partnering with GASB to develop standards for governmental organizations.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Tentative decision to establish a single model (with exceptions for short-term arrangements).</a:t>
            </a:r>
          </a:p>
          <a:p>
            <a:pPr lvl="1"/>
            <a:r>
              <a:rPr lang="en-US" sz="1400" dirty="0" smtClean="0"/>
              <a:t>Leases create assets consisting of the “right to use” a resource.</a:t>
            </a:r>
          </a:p>
          <a:p>
            <a:pPr lvl="1"/>
            <a:r>
              <a:rPr lang="en-US" sz="1400" dirty="0" smtClean="0"/>
              <a:t>Leases create liabilities consisting of the obligation to pay for the resource.</a:t>
            </a:r>
          </a:p>
          <a:p>
            <a:endParaRPr lang="en-US" sz="1800" dirty="0" smtClean="0"/>
          </a:p>
          <a:p>
            <a:r>
              <a:rPr lang="en-US" sz="1800" dirty="0" smtClean="0"/>
              <a:t>The focus may be on the interest cost associated with leases.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1"/>
            <a:r>
              <a:rPr lang="en-US" sz="2000" dirty="0" smtClean="0"/>
              <a:t>Defining terms (e.g., service concession arrangements, P3s) </a:t>
            </a:r>
          </a:p>
          <a:p>
            <a:pPr lvl="1"/>
            <a:r>
              <a:rPr lang="en-US" sz="2000" dirty="0" smtClean="0"/>
              <a:t>Providing guidance for the recognition and measurement of: </a:t>
            </a:r>
          </a:p>
          <a:p>
            <a:pPr lvl="1"/>
            <a:r>
              <a:rPr lang="en-US" sz="2000" dirty="0" smtClean="0"/>
              <a:t>assets and liabilities </a:t>
            </a:r>
          </a:p>
          <a:p>
            <a:pPr lvl="1"/>
            <a:r>
              <a:rPr lang="en-US" sz="2000" dirty="0" smtClean="0"/>
              <a:t>revenues and expenses </a:t>
            </a:r>
          </a:p>
          <a:p>
            <a:pPr lvl="1"/>
            <a:r>
              <a:rPr lang="en-US" sz="20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58240"/>
          </a:xfrm>
        </p:spPr>
        <p:txBody>
          <a:bodyPr/>
          <a:lstStyle/>
          <a:p>
            <a:r>
              <a:rPr lang="en-US" dirty="0" err="1" smtClean="0"/>
              <a:t>DoD</a:t>
            </a:r>
            <a:r>
              <a:rPr lang="en-US" dirty="0" smtClean="0"/>
              <a:t> Implementation 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76400"/>
            <a:ext cx="8183880" cy="304190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SFFAS 3 – Are estimates for inventory and related property permitted?</a:t>
            </a:r>
          </a:p>
          <a:p>
            <a:r>
              <a:rPr lang="en-US" dirty="0" smtClean="0"/>
              <a:t>Research and development – when is it </a:t>
            </a:r>
            <a:r>
              <a:rPr lang="en-US" dirty="0" err="1" smtClean="0"/>
              <a:t>capitalizable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Internal Use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25 Years</a:t>
            </a:r>
          </a:p>
          <a:p>
            <a:r>
              <a:rPr lang="en-US" dirty="0" smtClean="0"/>
              <a:t>Fiscal Sustainability</a:t>
            </a:r>
          </a:p>
          <a:p>
            <a:r>
              <a:rPr lang="en-US" dirty="0" smtClean="0"/>
              <a:t>Our Annual Report and Three-Year Plan</a:t>
            </a:r>
          </a:p>
          <a:p>
            <a:pPr marL="265176" lvl="1" indent="-265176">
              <a:buSzPct val="80000"/>
              <a:buFont typeface="Wingdings 2"/>
              <a:buChar char=""/>
            </a:pPr>
            <a:r>
              <a:rPr lang="en-US" sz="2800" dirty="0" smtClean="0"/>
              <a:t>Federal Reporting Entity</a:t>
            </a:r>
          </a:p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</a:t>
            </a:r>
          </a:p>
          <a:p>
            <a:pPr lvl="1"/>
            <a:r>
              <a:rPr lang="en-US" dirty="0" smtClean="0"/>
              <a:t>Risk Assumed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</a:t>
            </a:r>
          </a:p>
          <a:p>
            <a:pPr lvl="1"/>
            <a:r>
              <a:rPr lang="en-US" dirty="0" smtClean="0"/>
              <a:t>Department of Defense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2800" dirty="0">
                <a:hlinkClick r:id="rId2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3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My contact info: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</a:t>
            </a:r>
            <a:r>
              <a:rPr lang="en-US" sz="2400" dirty="0" smtClean="0">
                <a:hlinkClick r:id="rId4"/>
              </a:rPr>
              <a:t>paynew@fasab.gov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 </a:t>
            </a:r>
            <a:r>
              <a:rPr lang="en-US" dirty="0" smtClean="0"/>
              <a:t>(202) 512-7357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Sustained Management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200" dirty="0" smtClean="0"/>
              <a:t>“…legislators generally considered management reform about as exciting as sorting cranberries…”</a:t>
            </a:r>
          </a:p>
          <a:p>
            <a:pPr>
              <a:buNone/>
            </a:pPr>
            <a:endParaRPr lang="en-US" dirty="0" smtClean="0"/>
          </a:p>
          <a:p>
            <a:pPr lvl="3"/>
            <a:r>
              <a:rPr lang="en-US" sz="1700" dirty="0" smtClean="0"/>
              <a:t>Michael D. </a:t>
            </a:r>
            <a:r>
              <a:rPr lang="en-US" sz="1700" dirty="0" err="1" smtClean="0"/>
              <a:t>Serlin</a:t>
            </a:r>
            <a:r>
              <a:rPr lang="en-US" sz="1700" dirty="0" smtClean="0"/>
              <a:t>, Born-again financial management. Government Executive (May 1996).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Years of Standards-Setting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C:\Documents and Settings\paynew\Local Settings\Temporary Internet Files\Content.IE5\UZR9T1OL\iStock_000004489183Small-e136407386124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2680494" cy="2680494"/>
          </a:xfrm>
          <a:prstGeom prst="rect">
            <a:avLst/>
          </a:prstGeom>
          <a:noFill/>
        </p:spPr>
      </p:pic>
      <p:pic>
        <p:nvPicPr>
          <p:cNvPr id="1027" name="Picture 3" descr="C:\Documents and Settings\paynew\Local Settings\Temporary Internet Files\Content.IE5\FPBR0CFK\2522747782_a9926c5e08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590800"/>
            <a:ext cx="3304374" cy="1657350"/>
          </a:xfrm>
          <a:prstGeom prst="rect">
            <a:avLst/>
          </a:prstGeom>
          <a:noFill/>
        </p:spPr>
      </p:pic>
      <p:pic>
        <p:nvPicPr>
          <p:cNvPr id="1028" name="Picture 4" descr="C:\Documents and Settings\paynew\Local Settings\Temporary Internet Files\Content.IE5\UZR9T1OL\_wwwpalgraphicsareacom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4290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183880" cy="1508760"/>
          </a:xfrm>
        </p:spPr>
        <p:txBody>
          <a:bodyPr>
            <a:noAutofit/>
          </a:bodyPr>
          <a:lstStyle/>
          <a:p>
            <a:r>
              <a:rPr lang="en-US" sz="4400" dirty="0" smtClean="0"/>
              <a:t>Fiscal Sustainability</a:t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685796"/>
          <a:ext cx="7543800" cy="5105407"/>
        </p:xfrm>
        <a:graphic>
          <a:graphicData uri="http://schemas.openxmlformats.org/drawingml/2006/table">
            <a:tbl>
              <a:tblPr/>
              <a:tblGrid>
                <a:gridCol w="238094"/>
                <a:gridCol w="5852084"/>
                <a:gridCol w="1186289"/>
                <a:gridCol w="267333"/>
              </a:tblGrid>
              <a:tr h="2203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34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Social Insurance Summary (in billions of $s)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Participants who have attained eligibility age: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2,101 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Expenditures for scheduled benefits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(18,175)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3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Present value of future expenditures in excess of future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(16,074)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Participants who have not attained eligibility age: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38,362 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Expenditures for scheduled benefits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(76,262)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4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Present value of future expenditures in excess of future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(37,900)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7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Closed Group - Total present value of future expenditures in excess of future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(53,974)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Future participants: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32,851 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3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Expenditures for scheduled benefits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(18,575)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Present value of future expenditures in excess of future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14,276 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9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374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Open Group - Total present value of future expenditures in excess of future revenue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(39,698)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770" marR="8770" marT="877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33800" y="6019800"/>
            <a:ext cx="472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Financial Report of the US Government FY2013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685799"/>
          <a:ext cx="7467599" cy="5413192"/>
        </p:xfrm>
        <a:graphic>
          <a:graphicData uri="http://schemas.openxmlformats.org/drawingml/2006/table">
            <a:tbl>
              <a:tblPr/>
              <a:tblGrid>
                <a:gridCol w="317373"/>
                <a:gridCol w="4723257"/>
                <a:gridCol w="1026794"/>
                <a:gridCol w="1008126"/>
                <a:gridCol w="392049"/>
              </a:tblGrid>
              <a:tr h="3226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Long-Term Fiscal Projections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4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Dollars in Trillions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of GDP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Receipts: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Social Security Payroll Taxes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46.1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Medicare Payroll Taxes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15.4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Individual Income Taxes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10.4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Other Receipts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41.5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3.9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Receipts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216.2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19.7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1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Non-interest Spending: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Social Security 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62.4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5.7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Medicare Part A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23.5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Medicare Parts B &amp; D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24.4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Medicaid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Defense Discretionary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23.1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Non-defense Discretionary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27.5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Other Mandatory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34.0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3.1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Non-interest Spending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220.2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20.2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85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Non-interest Spending less Receipts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4.0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Fiscal Gap as a percent of GDP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1.7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383" marR="8383" marT="83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81400" y="6019800"/>
            <a:ext cx="48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Financial Report of the US Government FY2013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46648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r">
              <a:buNone/>
            </a:pPr>
            <a:r>
              <a:rPr lang="en-US" sz="3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FEDERAL </a:t>
            </a:r>
          </a:p>
          <a:p>
            <a:pPr algn="r">
              <a:buNone/>
            </a:pPr>
            <a:r>
              <a:rPr lang="en-US" sz="3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ACCOUNTING STANDARDS </a:t>
            </a:r>
          </a:p>
          <a:p>
            <a:pPr algn="r">
              <a:buNone/>
            </a:pPr>
            <a:r>
              <a:rPr lang="en-US" sz="3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ADVISORY BOARD </a:t>
            </a:r>
          </a:p>
          <a:p>
            <a:pPr algn="r">
              <a:buNone/>
            </a:pPr>
            <a:endParaRPr lang="en-US" sz="5100" i="1" dirty="0" smtClean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en-US" sz="9800" i="1" dirty="0" smtClean="0">
                <a:solidFill>
                  <a:srgbClr val="0070C0"/>
                </a:solidFill>
                <a:latin typeface="Albertus MT Lt" pitchFamily="18" charset="0"/>
                <a:cs typeface="Andalus" pitchFamily="2" charset="-78"/>
              </a:rPr>
              <a:t>Annual Report</a:t>
            </a:r>
            <a:r>
              <a:rPr lang="en-US" sz="8000" i="1" dirty="0" smtClean="0">
                <a:solidFill>
                  <a:srgbClr val="0070C0"/>
                </a:solidFill>
              </a:rPr>
              <a:t> </a:t>
            </a:r>
          </a:p>
          <a:p>
            <a:pPr algn="r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Fiscal Year Ended September 30, 2014</a:t>
            </a:r>
            <a:r>
              <a:rPr lang="en-US" sz="5100" dirty="0" smtClean="0">
                <a:solidFill>
                  <a:srgbClr val="0070C0"/>
                </a:solidFill>
              </a:rPr>
              <a:t> </a:t>
            </a:r>
          </a:p>
          <a:p>
            <a:pPr algn="r">
              <a:buNone/>
            </a:pPr>
            <a:endParaRPr lang="en-US" sz="5100" i="1" dirty="0" smtClean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en-US" sz="9800" i="1" dirty="0" smtClean="0">
                <a:solidFill>
                  <a:srgbClr val="0070C0"/>
                </a:solidFill>
                <a:latin typeface="Albertus MT Lt" pitchFamily="18" charset="0"/>
              </a:rPr>
              <a:t>Three-Year Plan</a:t>
            </a:r>
            <a:r>
              <a:rPr lang="en-US" sz="8000" i="1" dirty="0" smtClean="0">
                <a:solidFill>
                  <a:srgbClr val="0070C0"/>
                </a:solidFill>
                <a:latin typeface="Albertus MT Lt" pitchFamily="18" charset="0"/>
              </a:rPr>
              <a:t> </a:t>
            </a:r>
          </a:p>
          <a:p>
            <a:pPr algn="r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Fiscal Years 2015-2017 </a:t>
            </a:r>
          </a:p>
          <a:p>
            <a:pPr algn="r">
              <a:buNone/>
            </a:pPr>
            <a:endParaRPr lang="en-US" sz="5100" dirty="0" smtClean="0">
              <a:solidFill>
                <a:srgbClr val="0070C0"/>
              </a:solidFill>
            </a:endParaRPr>
          </a:p>
          <a:p>
            <a:pPr algn="r">
              <a:buNone/>
            </a:pPr>
            <a:endParaRPr lang="en-US" sz="5100" dirty="0" smtClean="0">
              <a:solidFill>
                <a:srgbClr val="0070C0"/>
              </a:solidFill>
            </a:endParaRPr>
          </a:p>
          <a:p>
            <a:pPr algn="r">
              <a:buNone/>
            </a:pPr>
            <a:endParaRPr lang="en-US" sz="5100" dirty="0" smtClean="0">
              <a:solidFill>
                <a:srgbClr val="0070C0"/>
              </a:solidFill>
            </a:endParaRPr>
          </a:p>
          <a:p>
            <a:pPr algn="r">
              <a:buNone/>
            </a:pPr>
            <a:endParaRPr lang="en-US" sz="5100" dirty="0" smtClean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en-US" sz="2200" dirty="0" smtClean="0">
                <a:solidFill>
                  <a:srgbClr val="0070C0"/>
                </a:solidFill>
              </a:rPr>
              <a:t>Comments Requested by January 31, 2015</a:t>
            </a:r>
            <a:endParaRPr lang="en-US" sz="2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1621</TotalTime>
  <Words>1499</Words>
  <Application>Microsoft Office PowerPoint</Application>
  <PresentationFormat>On-screen Show (4:3)</PresentationFormat>
  <Paragraphs>444</Paragraphs>
  <Slides>31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Aspect</vt:lpstr>
      <vt:lpstr>CliftonLarsonAllen Federal Government Accounting and Auditing Conference</vt:lpstr>
      <vt:lpstr>  Disclaimer</vt:lpstr>
      <vt:lpstr>OVERVIEW</vt:lpstr>
      <vt:lpstr>Sustained Management Reform</vt:lpstr>
      <vt:lpstr>25 Years of Standards-Setting</vt:lpstr>
      <vt:lpstr>Fiscal Sustainability </vt:lpstr>
      <vt:lpstr>PowerPoint Presentation</vt:lpstr>
      <vt:lpstr>PowerPoint Presentation</vt:lpstr>
      <vt:lpstr>PowerPoint Presentation</vt:lpstr>
      <vt:lpstr>FASAB Annual Report</vt:lpstr>
      <vt:lpstr>Three-Year Plan</vt:lpstr>
      <vt:lpstr>      Research Project – Tax Expenditures</vt:lpstr>
      <vt:lpstr>    Research Project - Reconciling Budget and Accrual Information  </vt:lpstr>
      <vt:lpstr>Other Potential Projects</vt:lpstr>
      <vt:lpstr>Federal Reporting Entity  – SFFAS 47 (effective FY2018) –</vt:lpstr>
      <vt:lpstr>PowerPoint Presentation</vt:lpstr>
      <vt:lpstr>PowerPoint Presentation</vt:lpstr>
      <vt:lpstr>Federal Reporting Entity (CONT.)  </vt:lpstr>
      <vt:lpstr>Current Projects</vt:lpstr>
      <vt:lpstr>Reporting Model</vt:lpstr>
      <vt:lpstr>PowerPoint Presentation</vt:lpstr>
      <vt:lpstr>PowerPoint Presentation</vt:lpstr>
      <vt:lpstr>RISK ASSUMED</vt:lpstr>
      <vt:lpstr>         RISK ASSUMED (cont.)  - Three Phases - </vt:lpstr>
      <vt:lpstr>RISK ASSUMED (cont.) - Insurance &amp; Guarantee Phase -</vt:lpstr>
      <vt:lpstr>Leases</vt:lpstr>
      <vt:lpstr>Leases (cont.)</vt:lpstr>
      <vt:lpstr>Public-Private Partnerships</vt:lpstr>
      <vt:lpstr>DoD Implementation Guidance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248</cp:revision>
  <dcterms:created xsi:type="dcterms:W3CDTF">2014-01-08T21:02:55Z</dcterms:created>
  <dcterms:modified xsi:type="dcterms:W3CDTF">2016-04-13T18:50:58Z</dcterms:modified>
</cp:coreProperties>
</file>