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71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9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3A9810-3105-495C-BB31-88CBCDE1BE5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ma.usda.gov/aboutrma/budget/costsoutlay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FASAB: Deep Dive</a:t>
            </a:r>
            <a:endParaRPr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Wendy M. Payne, CPA, CGFM</a:t>
            </a:r>
          </a:p>
          <a:p>
            <a:endParaRPr lang="en-US" dirty="0">
              <a:latin typeface="Arial" pitchFamily="-64" charset="0"/>
              <a:ea typeface="ＭＳ Ｐゴシック" pitchFamily="-64" charset="-128"/>
            </a:endParaRPr>
          </a:p>
          <a:p>
            <a:r>
              <a:rPr lang="en-US" smtClean="0">
                <a:latin typeface="Arial" pitchFamily="-64" charset="0"/>
                <a:ea typeface="ＭＳ Ｐゴシック" pitchFamily="-64" charset="-128"/>
              </a:rPr>
              <a:t>December 8, 2015    10:20 – 11:10 AM</a:t>
            </a:r>
            <a:endParaRPr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Internal Use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SFFAS 10, Accounting for Internal Use Software issued in 1998</a:t>
            </a:r>
          </a:p>
          <a:p>
            <a:r>
              <a:rPr lang="en-US" dirty="0" smtClean="0"/>
              <a:t>Draft implementation </a:t>
            </a:r>
            <a:r>
              <a:rPr lang="en-US" dirty="0"/>
              <a:t>guidance </a:t>
            </a:r>
            <a:r>
              <a:rPr lang="en-US" dirty="0" smtClean="0"/>
              <a:t>will:</a:t>
            </a:r>
            <a:endParaRPr lang="en-US" dirty="0"/>
          </a:p>
          <a:p>
            <a:pPr lvl="1"/>
            <a:r>
              <a:rPr lang="en-US" sz="2200" dirty="0"/>
              <a:t>Clarify </a:t>
            </a:r>
            <a:r>
              <a:rPr lang="en-US" sz="2200" dirty="0" smtClean="0"/>
              <a:t>standards in relation to new development methods</a:t>
            </a:r>
            <a:endParaRPr lang="en-US" sz="2200" dirty="0"/>
          </a:p>
          <a:p>
            <a:pPr lvl="1"/>
            <a:r>
              <a:rPr lang="en-US" sz="2200" dirty="0"/>
              <a:t>Provide practical examples of implementation</a:t>
            </a:r>
          </a:p>
          <a:p>
            <a:r>
              <a:rPr lang="en-US" dirty="0" smtClean="0"/>
              <a:t>Finalized and under review.</a:t>
            </a:r>
          </a:p>
          <a:p>
            <a:r>
              <a:rPr lang="en-US" dirty="0" smtClean="0"/>
              <a:t>Issuance by March 2016.</a:t>
            </a:r>
            <a:endParaRPr lang="en-US" dirty="0"/>
          </a:p>
          <a:p>
            <a:endParaRPr lang="en-US" dirty="0" smtClean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149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Risk Assumed – Government Cost of Federal Crop Insurance (Source: CRS R40532)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850491"/>
              </p:ext>
            </p:extLst>
          </p:nvPr>
        </p:nvGraphicFramePr>
        <p:xfrm>
          <a:off x="2658246" y="1497013"/>
          <a:ext cx="25400" cy="4773295"/>
        </p:xfrm>
        <a:graphic>
          <a:graphicData uri="http://schemas.openxmlformats.org/drawingml/2006/table">
            <a:tbl>
              <a:tblPr/>
              <a:tblGrid>
                <a:gridCol w="25400"/>
              </a:tblGrid>
              <a:tr h="1271270">
                <a:tc>
                  <a:txBody>
                    <a:bodyPr/>
                    <a:lstStyle/>
                    <a:p>
                      <a:r>
                        <a:rPr lang="en-US" sz="200">
                          <a:effectLst/>
                        </a:rPr>
                        <a:t>Figure 10. Government Cost of Federal Crop Insurance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200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1545">
                <a:tc>
                  <a:txBody>
                    <a:bodyPr/>
                    <a:lstStyle/>
                    <a:p>
                      <a:r>
                        <a:rPr lang="en-US" sz="200" b="1" dirty="0">
                          <a:effectLst/>
                        </a:rPr>
                        <a:t>Source: </a:t>
                      </a:r>
                      <a:r>
                        <a:rPr lang="en-US" sz="200" dirty="0">
                          <a:effectLst/>
                        </a:rPr>
                        <a:t>CRS using data from U.S. Department of Agriculture, Risk Management Agency, </a:t>
                      </a:r>
                      <a:r>
                        <a:rPr lang="en-US" sz="200" dirty="0">
                          <a:effectLst/>
                          <a:hlinkClick r:id="rId2"/>
                        </a:rPr>
                        <a:t>http://www.rma.usda.gov/aboutrma/budget/costsoutlays.html</a:t>
                      </a:r>
                      <a:r>
                        <a:rPr lang="en-US" sz="200" dirty="0">
                          <a:effectLst/>
                        </a:rPr>
                        <a:t>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http://www.crs.gov/products/R/html/R40532_files/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28" y="1497013"/>
            <a:ext cx="7662045" cy="508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80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Risk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Assumed – Insurance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Define insurance </a:t>
            </a:r>
            <a:r>
              <a:rPr lang="en-US" sz="2800" dirty="0"/>
              <a:t>programs</a:t>
            </a:r>
          </a:p>
          <a:p>
            <a:r>
              <a:rPr lang="en-US" sz="2800" dirty="0"/>
              <a:t>Improve terminology </a:t>
            </a:r>
          </a:p>
          <a:p>
            <a:r>
              <a:rPr lang="en-US" sz="2800" dirty="0"/>
              <a:t>Address measurement uncertainty regarding estimated losses on open contracts</a:t>
            </a:r>
          </a:p>
          <a:p>
            <a:pPr lvl="1"/>
            <a:r>
              <a:rPr lang="en-US" sz="2400" dirty="0"/>
              <a:t>Determine best measurement model</a:t>
            </a:r>
          </a:p>
          <a:p>
            <a:pPr lvl="1"/>
            <a:r>
              <a:rPr lang="en-US" sz="2400" dirty="0"/>
              <a:t>Improve disclosures</a:t>
            </a:r>
          </a:p>
          <a:p>
            <a:r>
              <a:rPr lang="en-US" sz="2800" dirty="0"/>
              <a:t>Disclose risk assumed for insurance programs with:</a:t>
            </a:r>
          </a:p>
          <a:p>
            <a:pPr lvl="1"/>
            <a:r>
              <a:rPr lang="en-US" sz="2400" dirty="0"/>
              <a:t>Narrative including risk factors</a:t>
            </a:r>
          </a:p>
          <a:p>
            <a:pPr lvl="1"/>
            <a:r>
              <a:rPr lang="en-US" sz="2400" dirty="0"/>
              <a:t>Coverage in force (maximum loss)</a:t>
            </a:r>
          </a:p>
          <a:p>
            <a:endParaRPr lang="en-US" dirty="0" smtClean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75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Public-Private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Increased use of </a:t>
            </a:r>
            <a:r>
              <a:rPr lang="en-US" sz="3200" dirty="0"/>
              <a:t>public-private partnerships  </a:t>
            </a:r>
            <a:r>
              <a:rPr lang="en-US" sz="3200" dirty="0" smtClean="0"/>
              <a:t>(P3s</a:t>
            </a:r>
            <a:r>
              <a:rPr lang="en-US" sz="3200" dirty="0"/>
              <a:t>) to accomplish goals.</a:t>
            </a:r>
          </a:p>
          <a:p>
            <a:pPr lvl="1"/>
            <a:r>
              <a:rPr lang="en-US" sz="2800" dirty="0" smtClean="0"/>
              <a:t>May be off-budget </a:t>
            </a:r>
            <a:r>
              <a:rPr lang="en-US" sz="2800" dirty="0"/>
              <a:t>and off-balance sheet.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Overall </a:t>
            </a:r>
            <a:r>
              <a:rPr lang="en-US" sz="3200" dirty="0" smtClean="0"/>
              <a:t>objective: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Transparency </a:t>
            </a:r>
            <a:r>
              <a:rPr lang="en-US" sz="3200" dirty="0"/>
              <a:t>of the full costs and disclosure of risks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267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Public-Private Partnerships,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Phase 1 Proposal and </a:t>
            </a:r>
            <a:r>
              <a:rPr lang="en-US" sz="3200" dirty="0" err="1" smtClean="0"/>
              <a:t>Redeliberation</a:t>
            </a:r>
            <a:r>
              <a:rPr lang="en-US" sz="3200" dirty="0" smtClean="0"/>
              <a:t>:</a:t>
            </a:r>
            <a:endParaRPr lang="en-US" sz="3200" dirty="0"/>
          </a:p>
          <a:p>
            <a:pPr lvl="1"/>
            <a:r>
              <a:rPr lang="en-US" sz="2800" dirty="0" smtClean="0"/>
              <a:t>P3 definition with exclusions</a:t>
            </a:r>
          </a:p>
          <a:p>
            <a:pPr lvl="1"/>
            <a:r>
              <a:rPr lang="en-US" sz="2800" dirty="0" smtClean="0"/>
              <a:t>ID riskiest P3s with risk-based characteristics</a:t>
            </a:r>
          </a:p>
          <a:p>
            <a:pPr lvl="1"/>
            <a:r>
              <a:rPr lang="en-US" sz="2800" dirty="0" smtClean="0"/>
              <a:t>Disclosures  </a:t>
            </a:r>
          </a:p>
          <a:p>
            <a:r>
              <a:rPr lang="en-US" sz="3200" dirty="0" smtClean="0"/>
              <a:t>Phase </a:t>
            </a:r>
            <a:r>
              <a:rPr lang="en-US" sz="3200" dirty="0"/>
              <a:t>2 </a:t>
            </a:r>
            <a:r>
              <a:rPr lang="en-US" sz="3200" dirty="0" smtClean="0"/>
              <a:t>Scope and Timeline: </a:t>
            </a:r>
            <a:endParaRPr lang="en-US" sz="3200" dirty="0"/>
          </a:p>
          <a:p>
            <a:pPr lvl="1"/>
            <a:r>
              <a:rPr lang="en-US" sz="2800" dirty="0"/>
              <a:t>Recognition and measurement </a:t>
            </a:r>
            <a:r>
              <a:rPr lang="en-US" sz="2800" dirty="0" smtClean="0"/>
              <a:t>guidance</a:t>
            </a:r>
          </a:p>
          <a:p>
            <a:pPr lvl="1"/>
            <a:r>
              <a:rPr lang="en-US" sz="2800" dirty="0" smtClean="0"/>
              <a:t>Deferred pending other priorities and results of disclosures</a:t>
            </a:r>
            <a:endParaRPr lang="en-US" sz="2800" dirty="0"/>
          </a:p>
          <a:p>
            <a:endParaRPr lang="en-US" sz="3200" dirty="0">
              <a:latin typeface="Arial" pitchFamily="-64" charset="0"/>
              <a:ea typeface="ＭＳ Ｐゴシック" pitchFamily="-6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4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76544" y="2133600"/>
            <a:ext cx="3519256" cy="37878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Presently…</a:t>
            </a:r>
          </a:p>
          <a:p>
            <a:pPr marL="0" indent="0">
              <a:buNone/>
            </a:pPr>
            <a:endParaRPr lang="en-US" sz="1300" dirty="0" smtClean="0"/>
          </a:p>
          <a:p>
            <a:r>
              <a:rPr lang="en-US" sz="1500" dirty="0" smtClean="0"/>
              <a:t>Financial statements </a:t>
            </a:r>
          </a:p>
          <a:p>
            <a:pPr lvl="1"/>
            <a:r>
              <a:rPr lang="en-US" sz="1500" dirty="0" smtClean="0"/>
              <a:t>highly aggregated</a:t>
            </a:r>
          </a:p>
          <a:p>
            <a:pPr lvl="1"/>
            <a:r>
              <a:rPr lang="en-US" sz="1500" dirty="0" smtClean="0"/>
              <a:t>Static</a:t>
            </a:r>
          </a:p>
          <a:p>
            <a:pPr lvl="1"/>
            <a:r>
              <a:rPr lang="en-US" sz="1500" dirty="0" smtClean="0"/>
              <a:t>Present cost by strategic goals</a:t>
            </a:r>
          </a:p>
          <a:p>
            <a:r>
              <a:rPr lang="en-US" sz="1500" dirty="0" smtClean="0"/>
              <a:t>Multiple sources of information available through websites </a:t>
            </a:r>
          </a:p>
          <a:p>
            <a:pPr lvl="1"/>
            <a:r>
              <a:rPr lang="en-US" sz="1500" dirty="0" smtClean="0"/>
              <a:t>GAAP</a:t>
            </a:r>
          </a:p>
          <a:p>
            <a:pPr lvl="1"/>
            <a:r>
              <a:rPr lang="en-US" sz="1500" dirty="0" smtClean="0"/>
              <a:t>Non-GAAP</a:t>
            </a:r>
          </a:p>
          <a:p>
            <a:r>
              <a:rPr lang="en-US" sz="1500" dirty="0" smtClean="0"/>
              <a:t>Multiple measurement bases</a:t>
            </a:r>
          </a:p>
          <a:p>
            <a:pPr lvl="1"/>
            <a:r>
              <a:rPr lang="en-US" sz="1500" dirty="0" smtClean="0"/>
              <a:t>Accrual, budget, projections</a:t>
            </a:r>
          </a:p>
          <a:p>
            <a:r>
              <a:rPr lang="en-US" sz="1500" dirty="0" smtClean="0"/>
              <a:t>Spending is mostly mandatory not discretionary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800599" y="2150533"/>
            <a:ext cx="3775229" cy="4054958"/>
          </a:xfrm>
          <a:prstGeom prst="rect">
            <a:avLst/>
          </a:prstGeom>
        </p:spPr>
        <p:txBody>
          <a:bodyPr vert="horz" lIns="182880" tIns="91440">
            <a:normAutofit fontScale="700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4400" dirty="0" smtClean="0"/>
              <a:t>However…</a:t>
            </a:r>
          </a:p>
          <a:p>
            <a:pPr marL="0" indent="0">
              <a:buNone/>
            </a:pPr>
            <a:endParaRPr lang="en-US" sz="2900" dirty="0" smtClean="0"/>
          </a:p>
          <a:p>
            <a:r>
              <a:rPr lang="en-US" sz="3600" dirty="0" smtClean="0"/>
              <a:t>Users also looking to </a:t>
            </a:r>
          </a:p>
          <a:p>
            <a:pPr lvl="1"/>
            <a:r>
              <a:rPr lang="en-US" sz="2900" dirty="0" smtClean="0"/>
              <a:t>Review functions or programs</a:t>
            </a:r>
          </a:p>
          <a:p>
            <a:pPr lvl="1"/>
            <a:r>
              <a:rPr lang="en-US" sz="2900" dirty="0" smtClean="0"/>
              <a:t>Make comparisons</a:t>
            </a:r>
          </a:p>
          <a:p>
            <a:pPr lvl="1"/>
            <a:r>
              <a:rPr lang="en-US" sz="2900" dirty="0" smtClean="0"/>
              <a:t>Drill-down</a:t>
            </a:r>
          </a:p>
          <a:p>
            <a:pPr lvl="1"/>
            <a:r>
              <a:rPr lang="en-US" sz="2900" dirty="0" smtClean="0"/>
              <a:t>Access data </a:t>
            </a:r>
          </a:p>
          <a:p>
            <a:pPr lvl="1"/>
            <a:r>
              <a:rPr lang="en-US" sz="2900" dirty="0" smtClean="0"/>
              <a:t>Create their own reports</a:t>
            </a:r>
          </a:p>
          <a:p>
            <a:pPr lvl="1"/>
            <a:r>
              <a:rPr lang="en-US" sz="2900" dirty="0" smtClean="0"/>
              <a:t>Identify trends, patterns</a:t>
            </a:r>
          </a:p>
          <a:p>
            <a:pPr lvl="1"/>
            <a:r>
              <a:rPr lang="en-US" sz="2900" dirty="0" smtClean="0"/>
              <a:t>Analyze performance</a:t>
            </a:r>
          </a:p>
          <a:p>
            <a:pPr lvl="1"/>
            <a:r>
              <a:rPr lang="en-US" sz="2900" dirty="0" smtClean="0"/>
              <a:t>Compare budgeted to actual</a:t>
            </a:r>
          </a:p>
          <a:p>
            <a:pPr lvl="1"/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43467" y="1447800"/>
            <a:ext cx="3852333" cy="457200"/>
          </a:xfrm>
          <a:prstGeom prst="rect">
            <a:avLst/>
          </a:prstGeom>
        </p:spPr>
        <p:txBody>
          <a:bodyPr vert="horz" lIns="182880" tIns="91440">
            <a:normAutofit fontScale="925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dirty="0" smtClean="0"/>
              <a:t>Challenges observed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914399" y="1340528"/>
            <a:ext cx="7772401" cy="479394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3200" dirty="0" smtClean="0"/>
              <a:t>How should financial reporting…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dirty="0" smtClean="0"/>
              <a:t>Relate GAAP and non-GAAP sources</a:t>
            </a:r>
          </a:p>
          <a:p>
            <a:r>
              <a:rPr lang="en-US" dirty="0" smtClean="0"/>
              <a:t>Help users understand </a:t>
            </a:r>
          </a:p>
          <a:p>
            <a:pPr lvl="1"/>
            <a:r>
              <a:rPr lang="en-US" dirty="0" smtClean="0"/>
              <a:t>Differences between government-wide and component financing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relationship among the different measurement bases</a:t>
            </a:r>
          </a:p>
          <a:p>
            <a:pPr lvl="1"/>
            <a:r>
              <a:rPr lang="en-US" dirty="0" smtClean="0"/>
              <a:t>Mandatory vs. discretionary spending</a:t>
            </a:r>
          </a:p>
          <a:p>
            <a:r>
              <a:rPr lang="en-US" dirty="0" smtClean="0"/>
              <a:t>Facilitate multi-dimensional analyses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Given the variety of issues</a:t>
            </a:r>
          </a:p>
          <a:p>
            <a:pPr marL="0" indent="0">
              <a:buNone/>
            </a:pPr>
            <a:r>
              <a:rPr lang="en-US" sz="2800" dirty="0"/>
              <a:t>t</a:t>
            </a:r>
            <a:r>
              <a:rPr lang="en-US" sz="2800" dirty="0" smtClean="0"/>
              <a:t>he model can take different paths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3074" name="Picture 2" descr="C:\Users\simmsr\AppData\Local\Microsoft\Windows\Temporary Internet Files\Content.IE5\07EWLWIZ\decis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61722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0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Tax Expenditures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199"/>
            <a:ext cx="8229600" cy="2465773"/>
          </a:xfrm>
        </p:spPr>
        <p:txBody>
          <a:bodyPr/>
          <a:lstStyle/>
          <a:p>
            <a:r>
              <a:rPr lang="en-US" sz="3600" dirty="0" smtClean="0"/>
              <a:t>What are they?</a:t>
            </a:r>
            <a:endParaRPr lang="en-US" sz="3600" dirty="0"/>
          </a:p>
          <a:p>
            <a:pPr lvl="1"/>
            <a:r>
              <a:rPr lang="en-US" sz="2800" dirty="0" smtClean="0"/>
              <a:t>Income tax code provisions that decrease tax liabilities or direct cash (credits) to taxpayers engaging in desirable activities or facing certain circumstances.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/>
              <a:t>Who gets them?</a:t>
            </a:r>
          </a:p>
          <a:p>
            <a:pPr lvl="1"/>
            <a:r>
              <a:rPr lang="en-US" sz="2800" dirty="0" smtClean="0"/>
              <a:t>What do you think – more tax expenditures for corporations or individuals?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248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Tax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Expenditures</a:t>
            </a:r>
            <a:br>
              <a:rPr lang="en-US" dirty="0" smtClean="0">
                <a:latin typeface="Arial" pitchFamily="-64" charset="0"/>
                <a:ea typeface="ＭＳ Ｐゴシック" pitchFamily="-64" charset="-128"/>
              </a:rPr>
            </a:b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Source: Concord Coalition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2" y="2016919"/>
            <a:ext cx="68103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Views expressed are those of the 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6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Leases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Department of Defense – Implementation Issues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Internal Use Software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Risk Assumed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Public-Private Partnerships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Reporting Model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Tax Expenditures</a:t>
            </a:r>
          </a:p>
          <a:p>
            <a:endParaRPr lang="en-US" dirty="0" smtClean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collaborating </a:t>
            </a:r>
            <a:r>
              <a:rPr lang="en-US" sz="3200" dirty="0"/>
              <a:t>with GASB to develop standards for governmental organizations</a:t>
            </a:r>
            <a:r>
              <a:rPr lang="en-US" sz="32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GASB’s preliminary views document should improve clarity of ultimate exposure draft. 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Each board will issue an exposure draft.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 smtClean="0"/>
              <a:t>Tentative </a:t>
            </a:r>
            <a:r>
              <a:rPr lang="en-US" sz="3200" dirty="0"/>
              <a:t>decision to 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Leases-</a:t>
            </a:r>
            <a:r>
              <a:rPr lang="en-US" dirty="0" err="1" smtClean="0"/>
              <a:t>Intragovernmental</a:t>
            </a:r>
            <a:r>
              <a:rPr lang="en-US" dirty="0" smtClean="0"/>
              <a:t>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r>
              <a:rPr lang="en-US" sz="3200" dirty="0" smtClean="0"/>
              <a:t>Minimal disclosure requirements.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282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Tentative Timelines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en-US" sz="2600" dirty="0" smtClean="0"/>
          </a:p>
          <a:p>
            <a:r>
              <a:rPr lang="en-US" sz="3000" dirty="0"/>
              <a:t>FASB/IASB – Final expected late 2015</a:t>
            </a:r>
          </a:p>
          <a:p>
            <a:endParaRPr lang="en-US" sz="3000" dirty="0" smtClean="0"/>
          </a:p>
          <a:p>
            <a:r>
              <a:rPr lang="en-US" sz="3000" dirty="0" smtClean="0"/>
              <a:t>GASB </a:t>
            </a:r>
            <a:r>
              <a:rPr lang="en-US" sz="3000" dirty="0"/>
              <a:t>– ED </a:t>
            </a:r>
            <a:r>
              <a:rPr lang="en-US" sz="3000" dirty="0" smtClean="0"/>
              <a:t>early </a:t>
            </a:r>
            <a:r>
              <a:rPr lang="en-US" sz="3000" dirty="0"/>
              <a:t>2016 and final </a:t>
            </a:r>
            <a:r>
              <a:rPr lang="en-US" sz="3000" dirty="0" smtClean="0"/>
              <a:t>early 2017</a:t>
            </a:r>
          </a:p>
          <a:p>
            <a:endParaRPr lang="en-US" sz="3000" dirty="0"/>
          </a:p>
          <a:p>
            <a:r>
              <a:rPr lang="en-US" sz="3000" dirty="0"/>
              <a:t>FASAB – ED </a:t>
            </a:r>
            <a:r>
              <a:rPr lang="en-US" sz="3000" dirty="0" smtClean="0"/>
              <a:t>early </a:t>
            </a:r>
            <a:r>
              <a:rPr lang="en-US" sz="3000" dirty="0"/>
              <a:t>2016 and final </a:t>
            </a:r>
            <a:r>
              <a:rPr lang="en-US" sz="3000" dirty="0" smtClean="0"/>
              <a:t>early 2017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/>
          <a:lstStyle/>
          <a:p>
            <a:fld id="{9F066574-9217-4243-96EA-1329F17B025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5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Department of Defense –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/>
            </a:r>
            <a:br>
              <a:rPr lang="en-US" dirty="0" smtClean="0">
                <a:latin typeface="Arial" pitchFamily="-64" charset="0"/>
                <a:ea typeface="ＭＳ Ｐゴシック" pitchFamily="-64" charset="-128"/>
              </a:rPr>
            </a:b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Implementation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Establishing Opening Balances for Inventory, Operating Materials and Supplies, and Stockpile Materials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Should estimates of historical cost be permitted?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Of course, but does that solve the problem?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Deemed Cost Proposal – Finalized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Several valuation bases permitted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Flexible dates to allow components to establish opening balances at different dates</a:t>
            </a:r>
            <a:endParaRPr lang="en-US" dirty="0">
              <a:latin typeface="Arial" pitchFamily="-64" charset="0"/>
              <a:ea typeface="ＭＳ Ｐゴシック" pitchFamily="-64" charset="-128"/>
            </a:endParaRP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Respondents sought clarification but generally supported proposal.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Expect Issuance by March 2016.</a:t>
            </a:r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Department of Defense –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/>
            </a:r>
            <a:br>
              <a:rPr lang="en-US" dirty="0" smtClean="0">
                <a:latin typeface="Arial" pitchFamily="-64" charset="0"/>
                <a:ea typeface="ＭＳ Ｐゴシック" pitchFamily="-64" charset="-128"/>
              </a:rPr>
            </a:b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Implementation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Establishing opening balances for general property, plant, and equipment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DoD sought guidance on detail needed for capital improvements to real property.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Other issues were identified.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Tentative decisions: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Allow deemed cost (estimated historical cost, fair value, replacement cost) for all general PP&amp;E.</a:t>
            </a:r>
          </a:p>
          <a:p>
            <a:pPr lvl="1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Provide prospective treatment for internal use software and land.</a:t>
            </a:r>
          </a:p>
          <a:p>
            <a:pPr lvl="2"/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Acres of land would be disclosed.</a:t>
            </a:r>
          </a:p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Look for an exposure draft by the end of 2015.</a:t>
            </a:r>
          </a:p>
        </p:txBody>
      </p:sp>
    </p:spTree>
    <p:extLst>
      <p:ext uri="{BB962C8B-B14F-4D97-AF65-F5344CB8AC3E}">
        <p14:creationId xmlns:p14="http://schemas.microsoft.com/office/powerpoint/2010/main" val="2245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72</TotalTime>
  <Words>723</Words>
  <Application>Microsoft Office PowerPoint</Application>
  <PresentationFormat>On-screen Show (4:3)</PresentationFormat>
  <Paragraphs>133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FASAB: Deep Dive</vt:lpstr>
      <vt:lpstr>DISCLAIMER</vt:lpstr>
      <vt:lpstr>Overview</vt:lpstr>
      <vt:lpstr>Leases</vt:lpstr>
      <vt:lpstr>Leases</vt:lpstr>
      <vt:lpstr>Leases-Intragovernmental Exceptions</vt:lpstr>
      <vt:lpstr>Leases</vt:lpstr>
      <vt:lpstr>Department of Defense –  Implementation Issues</vt:lpstr>
      <vt:lpstr>Department of Defense –  Implementation Issues</vt:lpstr>
      <vt:lpstr>Internal Use Software</vt:lpstr>
      <vt:lpstr>Risk Assumed – Government Cost of Federal Crop Insurance (Source: CRS R40532)</vt:lpstr>
      <vt:lpstr>Risk Assumed – Insurance Phase</vt:lpstr>
      <vt:lpstr>Public-Private Partnerships</vt:lpstr>
      <vt:lpstr>Public-Private Partnerships, continued</vt:lpstr>
      <vt:lpstr>Reporting Model</vt:lpstr>
      <vt:lpstr>Reporting Model</vt:lpstr>
      <vt:lpstr>Reporting Model</vt:lpstr>
      <vt:lpstr>Tax Expenditures</vt:lpstr>
      <vt:lpstr>Tax Expenditures Source: Concord Coalition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5</cp:revision>
  <cp:lastPrinted>2015-12-07T18:20:49Z</cp:lastPrinted>
  <dcterms:created xsi:type="dcterms:W3CDTF">2015-12-04T16:36:34Z</dcterms:created>
  <dcterms:modified xsi:type="dcterms:W3CDTF">2016-04-13T18:53:51Z</dcterms:modified>
</cp:coreProperties>
</file>