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8" r:id="rId1"/>
  </p:sldMasterIdLst>
  <p:notesMasterIdLst>
    <p:notesMasterId r:id="rId30"/>
  </p:notesMasterIdLst>
  <p:handoutMasterIdLst>
    <p:handoutMasterId r:id="rId31"/>
  </p:handoutMasterIdLst>
  <p:sldIdLst>
    <p:sldId id="256" r:id="rId2"/>
    <p:sldId id="260" r:id="rId3"/>
    <p:sldId id="257" r:id="rId4"/>
    <p:sldId id="367" r:id="rId5"/>
    <p:sldId id="368" r:id="rId6"/>
    <p:sldId id="369" r:id="rId7"/>
    <p:sldId id="370" r:id="rId8"/>
    <p:sldId id="374" r:id="rId9"/>
    <p:sldId id="375" r:id="rId10"/>
    <p:sldId id="376" r:id="rId11"/>
    <p:sldId id="377" r:id="rId12"/>
    <p:sldId id="378" r:id="rId13"/>
    <p:sldId id="379" r:id="rId14"/>
    <p:sldId id="380" r:id="rId15"/>
    <p:sldId id="381" r:id="rId16"/>
    <p:sldId id="382" r:id="rId17"/>
    <p:sldId id="366" r:id="rId18"/>
    <p:sldId id="290" r:id="rId19"/>
    <p:sldId id="350" r:id="rId20"/>
    <p:sldId id="384" r:id="rId21"/>
    <p:sldId id="351" r:id="rId22"/>
    <p:sldId id="352" r:id="rId23"/>
    <p:sldId id="385" r:id="rId24"/>
    <p:sldId id="329" r:id="rId25"/>
    <p:sldId id="336" r:id="rId26"/>
    <p:sldId id="365" r:id="rId27"/>
    <p:sldId id="333" r:id="rId28"/>
    <p:sldId id="307" r:id="rId29"/>
  </p:sldIdLst>
  <p:sldSz cx="9144000" cy="6858000" type="screen4x3"/>
  <p:notesSz cx="6985000" cy="92837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GAO" initials="GAO"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49" autoAdjust="0"/>
    <p:restoredTop sz="84202" autoAdjust="0"/>
  </p:normalViewPr>
  <p:slideViewPr>
    <p:cSldViewPr>
      <p:cViewPr varScale="1">
        <p:scale>
          <a:sx n="91" d="100"/>
          <a:sy n="91" d="100"/>
        </p:scale>
        <p:origin x="-582" y="-114"/>
      </p:cViewPr>
      <p:guideLst>
        <p:guide orient="horz" pos="2160"/>
        <p:guide pos="2880"/>
      </p:guideLst>
    </p:cSldViewPr>
  </p:slideViewPr>
  <p:outlineViewPr>
    <p:cViewPr>
      <p:scale>
        <a:sx n="33" d="100"/>
        <a:sy n="33" d="100"/>
      </p:scale>
      <p:origin x="54" y="2400"/>
    </p:cViewPr>
  </p:outlineViewPr>
  <p:notesTextViewPr>
    <p:cViewPr>
      <p:scale>
        <a:sx n="100" d="100"/>
        <a:sy n="100" d="100"/>
      </p:scale>
      <p:origin x="0" y="0"/>
    </p:cViewPr>
  </p:notesTextViewPr>
  <p:sorterViewPr>
    <p:cViewPr>
      <p:scale>
        <a:sx n="73" d="100"/>
        <a:sy n="73" d="100"/>
      </p:scale>
      <p:origin x="0" y="18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3"/>
            <a:ext cx="3026833" cy="464185"/>
          </a:xfrm>
          <a:prstGeom prst="rect">
            <a:avLst/>
          </a:prstGeom>
        </p:spPr>
        <p:txBody>
          <a:bodyPr vert="horz" lIns="92946" tIns="46472" rIns="92946" bIns="46472" rtlCol="0"/>
          <a:lstStyle>
            <a:lvl1pPr algn="l">
              <a:defRPr sz="1200"/>
            </a:lvl1pPr>
          </a:lstStyle>
          <a:p>
            <a:endParaRPr lang="en-US" dirty="0"/>
          </a:p>
        </p:txBody>
      </p:sp>
      <p:sp>
        <p:nvSpPr>
          <p:cNvPr id="3" name="Date Placeholder 2"/>
          <p:cNvSpPr>
            <a:spLocks noGrp="1"/>
          </p:cNvSpPr>
          <p:nvPr>
            <p:ph type="dt" sz="quarter" idx="1"/>
          </p:nvPr>
        </p:nvSpPr>
        <p:spPr>
          <a:xfrm>
            <a:off x="3956553" y="3"/>
            <a:ext cx="3026833" cy="464185"/>
          </a:xfrm>
          <a:prstGeom prst="rect">
            <a:avLst/>
          </a:prstGeom>
        </p:spPr>
        <p:txBody>
          <a:bodyPr vert="horz" lIns="92946" tIns="46472" rIns="92946" bIns="46472" rtlCol="0"/>
          <a:lstStyle>
            <a:lvl1pPr algn="r">
              <a:defRPr sz="1200"/>
            </a:lvl1pPr>
          </a:lstStyle>
          <a:p>
            <a:fld id="{6C83F639-3DAA-43D4-8B9F-7B65012F35B4}" type="datetimeFigureOut">
              <a:rPr lang="en-US" smtClean="0"/>
              <a:pPr/>
              <a:t>4/13/2016</a:t>
            </a:fld>
            <a:endParaRPr lang="en-US" dirty="0"/>
          </a:p>
        </p:txBody>
      </p:sp>
      <p:sp>
        <p:nvSpPr>
          <p:cNvPr id="4" name="Footer Placeholder 3"/>
          <p:cNvSpPr>
            <a:spLocks noGrp="1"/>
          </p:cNvSpPr>
          <p:nvPr>
            <p:ph type="ftr" sz="quarter" idx="2"/>
          </p:nvPr>
        </p:nvSpPr>
        <p:spPr>
          <a:xfrm>
            <a:off x="2" y="8817907"/>
            <a:ext cx="3026833" cy="464185"/>
          </a:xfrm>
          <a:prstGeom prst="rect">
            <a:avLst/>
          </a:prstGeom>
        </p:spPr>
        <p:txBody>
          <a:bodyPr vert="horz" lIns="92946" tIns="46472" rIns="92946" bIns="46472"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56553" y="8817907"/>
            <a:ext cx="3026833" cy="464185"/>
          </a:xfrm>
          <a:prstGeom prst="rect">
            <a:avLst/>
          </a:prstGeom>
        </p:spPr>
        <p:txBody>
          <a:bodyPr vert="horz" lIns="92946" tIns="46472" rIns="92946" bIns="46472" rtlCol="0" anchor="b"/>
          <a:lstStyle>
            <a:lvl1pPr algn="r">
              <a:defRPr sz="1200"/>
            </a:lvl1pPr>
          </a:lstStyle>
          <a:p>
            <a:fld id="{3CD9AED3-87C4-4F44-A118-AA4C318F61B8}" type="slidenum">
              <a:rPr lang="en-US" smtClean="0"/>
              <a:pPr/>
              <a:t>‹#›</a:t>
            </a:fld>
            <a:endParaRPr lang="en-US" dirty="0"/>
          </a:p>
        </p:txBody>
      </p:sp>
    </p:spTree>
    <p:extLst>
      <p:ext uri="{BB962C8B-B14F-4D97-AF65-F5344CB8AC3E}">
        <p14:creationId xmlns:p14="http://schemas.microsoft.com/office/powerpoint/2010/main" val="8750339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3"/>
            <a:ext cx="3026833" cy="464185"/>
          </a:xfrm>
          <a:prstGeom prst="rect">
            <a:avLst/>
          </a:prstGeom>
        </p:spPr>
        <p:txBody>
          <a:bodyPr vert="horz" lIns="92946" tIns="46472" rIns="92946" bIns="46472" rtlCol="0"/>
          <a:lstStyle>
            <a:lvl1pPr algn="l">
              <a:defRPr sz="1200"/>
            </a:lvl1pPr>
          </a:lstStyle>
          <a:p>
            <a:endParaRPr lang="en-US" dirty="0"/>
          </a:p>
        </p:txBody>
      </p:sp>
      <p:sp>
        <p:nvSpPr>
          <p:cNvPr id="3" name="Date Placeholder 2"/>
          <p:cNvSpPr>
            <a:spLocks noGrp="1"/>
          </p:cNvSpPr>
          <p:nvPr>
            <p:ph type="dt" idx="1"/>
          </p:nvPr>
        </p:nvSpPr>
        <p:spPr>
          <a:xfrm>
            <a:off x="3956553" y="3"/>
            <a:ext cx="3026833" cy="464185"/>
          </a:xfrm>
          <a:prstGeom prst="rect">
            <a:avLst/>
          </a:prstGeom>
        </p:spPr>
        <p:txBody>
          <a:bodyPr vert="horz" lIns="92946" tIns="46472" rIns="92946" bIns="46472" rtlCol="0"/>
          <a:lstStyle>
            <a:lvl1pPr algn="r">
              <a:defRPr sz="1200"/>
            </a:lvl1pPr>
          </a:lstStyle>
          <a:p>
            <a:fld id="{41E855F7-B1A2-46DF-B8CB-3483CFDBFBC4}" type="datetimeFigureOut">
              <a:rPr lang="en-US" smtClean="0"/>
              <a:pPr/>
              <a:t>4/13/2016</a:t>
            </a:fld>
            <a:endParaRPr lang="en-US" dirty="0"/>
          </a:p>
        </p:txBody>
      </p:sp>
      <p:sp>
        <p:nvSpPr>
          <p:cNvPr id="4" name="Slide Image Placeholder 3"/>
          <p:cNvSpPr>
            <a:spLocks noGrp="1" noRot="1" noChangeAspect="1"/>
          </p:cNvSpPr>
          <p:nvPr>
            <p:ph type="sldImg" idx="2"/>
          </p:nvPr>
        </p:nvSpPr>
        <p:spPr>
          <a:xfrm>
            <a:off x="1171575" y="696913"/>
            <a:ext cx="4641850" cy="3481387"/>
          </a:xfrm>
          <a:prstGeom prst="rect">
            <a:avLst/>
          </a:prstGeom>
          <a:noFill/>
          <a:ln w="12700">
            <a:solidFill>
              <a:prstClr val="black"/>
            </a:solidFill>
          </a:ln>
        </p:spPr>
        <p:txBody>
          <a:bodyPr vert="horz" lIns="92946" tIns="46472" rIns="92946" bIns="46472" rtlCol="0" anchor="ctr"/>
          <a:lstStyle/>
          <a:p>
            <a:endParaRPr lang="en-US" dirty="0"/>
          </a:p>
        </p:txBody>
      </p:sp>
      <p:sp>
        <p:nvSpPr>
          <p:cNvPr id="5" name="Notes Placeholder 4"/>
          <p:cNvSpPr>
            <a:spLocks noGrp="1"/>
          </p:cNvSpPr>
          <p:nvPr>
            <p:ph type="body" sz="quarter" idx="3"/>
          </p:nvPr>
        </p:nvSpPr>
        <p:spPr>
          <a:xfrm>
            <a:off x="698500" y="4409760"/>
            <a:ext cx="5588000" cy="4177665"/>
          </a:xfrm>
          <a:prstGeom prst="rect">
            <a:avLst/>
          </a:prstGeom>
        </p:spPr>
        <p:txBody>
          <a:bodyPr vert="horz" lIns="92946" tIns="46472" rIns="92946" bIns="4647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2" y="8817907"/>
            <a:ext cx="3026833" cy="464185"/>
          </a:xfrm>
          <a:prstGeom prst="rect">
            <a:avLst/>
          </a:prstGeom>
        </p:spPr>
        <p:txBody>
          <a:bodyPr vert="horz" lIns="92946" tIns="46472" rIns="92946" bIns="46472"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56553" y="8817907"/>
            <a:ext cx="3026833" cy="464185"/>
          </a:xfrm>
          <a:prstGeom prst="rect">
            <a:avLst/>
          </a:prstGeom>
        </p:spPr>
        <p:txBody>
          <a:bodyPr vert="horz" lIns="92946" tIns="46472" rIns="92946" bIns="46472" rtlCol="0" anchor="b"/>
          <a:lstStyle>
            <a:lvl1pPr algn="r">
              <a:defRPr sz="1200"/>
            </a:lvl1pPr>
          </a:lstStyle>
          <a:p>
            <a:fld id="{C9C73B39-CD00-48A3-A382-1ABE3A8DD4D4}" type="slidenum">
              <a:rPr lang="en-US" smtClean="0"/>
              <a:pPr/>
              <a:t>‹#›</a:t>
            </a:fld>
            <a:endParaRPr lang="en-US" dirty="0"/>
          </a:p>
        </p:txBody>
      </p:sp>
    </p:spTree>
    <p:extLst>
      <p:ext uri="{BB962C8B-B14F-4D97-AF65-F5344CB8AC3E}">
        <p14:creationId xmlns:p14="http://schemas.microsoft.com/office/powerpoint/2010/main" val="1042024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9C73B39-CD00-48A3-A382-1ABE3A8DD4D4}" type="slidenum">
              <a:rPr lang="en-US" smtClean="0"/>
              <a:pPr/>
              <a:t>1</a:t>
            </a:fld>
            <a:endParaRPr lang="en-US" dirty="0"/>
          </a:p>
        </p:txBody>
      </p:sp>
    </p:spTree>
    <p:extLst>
      <p:ext uri="{BB962C8B-B14F-4D97-AF65-F5344CB8AC3E}">
        <p14:creationId xmlns:p14="http://schemas.microsoft.com/office/powerpoint/2010/main" val="4538401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9C73B39-CD00-48A3-A382-1ABE3A8DD4D4}" type="slidenum">
              <a:rPr lang="en-US" smtClean="0"/>
              <a:pPr/>
              <a:t>21</a:t>
            </a:fld>
            <a:endParaRPr lang="en-US" dirty="0"/>
          </a:p>
        </p:txBody>
      </p:sp>
    </p:spTree>
    <p:extLst>
      <p:ext uri="{BB962C8B-B14F-4D97-AF65-F5344CB8AC3E}">
        <p14:creationId xmlns:p14="http://schemas.microsoft.com/office/powerpoint/2010/main" val="181181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9C73B39-CD00-48A3-A382-1ABE3A8DD4D4}" type="slidenum">
              <a:rPr lang="en-US" smtClean="0"/>
              <a:pPr/>
              <a:t>22</a:t>
            </a:fld>
            <a:endParaRPr lang="en-US" dirty="0"/>
          </a:p>
        </p:txBody>
      </p:sp>
    </p:spTree>
    <p:extLst>
      <p:ext uri="{BB962C8B-B14F-4D97-AF65-F5344CB8AC3E}">
        <p14:creationId xmlns:p14="http://schemas.microsoft.com/office/powerpoint/2010/main" val="11233345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DoD Identified areas for the Boards consideration &amp; potential guidance:</a:t>
            </a:r>
          </a:p>
          <a:p>
            <a:endParaRPr lang="en-US" dirty="0" smtClean="0"/>
          </a:p>
          <a:p>
            <a:r>
              <a:rPr lang="en-US" dirty="0" smtClean="0"/>
              <a:t>Valuation of legacy Inventory and Operating Materials &amp; Supplies</a:t>
            </a:r>
          </a:p>
          <a:p>
            <a:r>
              <a:rPr lang="en-US" dirty="0" smtClean="0"/>
              <a:t>Deployed Assets</a:t>
            </a:r>
          </a:p>
          <a:p>
            <a:r>
              <a:rPr lang="en-US" dirty="0" smtClean="0"/>
              <a:t>Research and Development Costs (this has also resulted in DoD participating in the AAPC  IUS Task Force)</a:t>
            </a:r>
          </a:p>
          <a:p>
            <a:r>
              <a:rPr lang="en-US" dirty="0" smtClean="0"/>
              <a:t>FASAB staff is assisting DoD with other FIAR related initiatives as they develop. FIAR DoD’s  plan or methodology for achieving improved financial information and auditability.  FASAB is assisting</a:t>
            </a:r>
            <a:r>
              <a:rPr lang="en-US" baseline="0" dirty="0" smtClean="0"/>
              <a:t> as needed on discrete GAAP guidance issues </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C9C73B39-CD00-48A3-A382-1ABE3A8DD4D4}" type="slidenum">
              <a:rPr lang="en-US" smtClean="0"/>
              <a:pPr/>
              <a:t>24</a:t>
            </a:fld>
            <a:endParaRPr lang="en-US" dirty="0"/>
          </a:p>
        </p:txBody>
      </p:sp>
    </p:spTree>
    <p:extLst>
      <p:ext uri="{BB962C8B-B14F-4D97-AF65-F5344CB8AC3E}">
        <p14:creationId xmlns:p14="http://schemas.microsoft.com/office/powerpoint/2010/main" val="42582423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0755" indent="-170755">
              <a:buFontTx/>
              <a:buChar char="-"/>
            </a:pPr>
            <a:r>
              <a:rPr lang="en-US" dirty="0"/>
              <a:t>Due to rapid new IUS development activities within the agencies, a need to re-look at the IUS standard 10 and its implementation were brought up and agreed on FASAB February 2010  board meeting.</a:t>
            </a:r>
          </a:p>
          <a:p>
            <a:pPr marL="170755" indent="-170755" defTabSz="910697">
              <a:buFontTx/>
              <a:buChar char="-"/>
              <a:defRPr/>
            </a:pPr>
            <a:r>
              <a:rPr lang="en-US" dirty="0"/>
              <a:t>Subsequently, an IUS working group is formed  in June 2013 </a:t>
            </a:r>
            <a:r>
              <a:rPr lang="en-US" dirty="0" smtClean="0"/>
              <a:t> under AAPC to </a:t>
            </a:r>
            <a:r>
              <a:rPr lang="en-US" dirty="0"/>
              <a:t>looked at </a:t>
            </a:r>
            <a:r>
              <a:rPr lang="en-US" dirty="0" smtClean="0"/>
              <a:t>the following issues: 1) Discussion </a:t>
            </a:r>
            <a:r>
              <a:rPr lang="en-US" dirty="0"/>
              <a:t>of current software development </a:t>
            </a:r>
            <a:r>
              <a:rPr lang="en-US" dirty="0" smtClean="0"/>
              <a:t>environment </a:t>
            </a:r>
            <a:r>
              <a:rPr lang="en-US" dirty="0"/>
              <a:t>and </a:t>
            </a:r>
            <a:r>
              <a:rPr lang="en-US" dirty="0" smtClean="0"/>
              <a:t>2) an </a:t>
            </a:r>
            <a:r>
              <a:rPr lang="en-US" dirty="0"/>
              <a:t>assessment on the challenges federal agencies face in complying with SFFAS </a:t>
            </a:r>
            <a:r>
              <a:rPr lang="en-US" dirty="0" smtClean="0"/>
              <a:t>10. </a:t>
            </a:r>
          </a:p>
          <a:p>
            <a:pPr marL="170755" indent="-170755" defTabSz="910697">
              <a:buFontTx/>
              <a:buChar char="-"/>
              <a:defRPr/>
            </a:pPr>
            <a:r>
              <a:rPr lang="en-US" dirty="0" smtClean="0"/>
              <a:t>The WG found that :1) </a:t>
            </a:r>
            <a:r>
              <a:rPr lang="en-US" sz="1200" kern="1200" dirty="0" smtClean="0">
                <a:solidFill>
                  <a:schemeClr val="tx1"/>
                </a:solidFill>
                <a:effectLst/>
                <a:latin typeface="+mn-lt"/>
                <a:ea typeface="+mn-ea"/>
                <a:cs typeface="+mn-cs"/>
              </a:rPr>
              <a:t>the software development model has dramatically changed since the issuance of SFFAS 10 in June 1998. 2)SFFAS 10 does not provide all the necessary information required by current IUS world. Thus, accounting for IUS becomes increasingly challenging as federal agencies move toward nonlinear models to develop software. </a:t>
            </a:r>
            <a:endParaRPr lang="en-US" dirty="0" smtClean="0"/>
          </a:p>
          <a:p>
            <a:pPr marL="170755" indent="-170755" defTabSz="910697">
              <a:buFontTx/>
              <a:buChar char="-"/>
              <a:defRPr/>
            </a:pPr>
            <a:r>
              <a:rPr lang="en-US" sz="1200" kern="1200" dirty="0" smtClean="0">
                <a:solidFill>
                  <a:schemeClr val="tx1"/>
                </a:solidFill>
                <a:effectLst/>
                <a:latin typeface="+mn-lt"/>
                <a:ea typeface="+mn-ea"/>
                <a:cs typeface="+mn-cs"/>
              </a:rPr>
              <a:t>Based on the research performed by the IUS Working Group, the Group believes a Technical Release to SFFAS 10 would be appropriate.</a:t>
            </a:r>
            <a:endParaRPr lang="en-US" dirty="0"/>
          </a:p>
          <a:p>
            <a:pPr marL="170755" indent="-170755" defTabSz="910697">
              <a:buFontTx/>
              <a:buChar char="-"/>
              <a:defRPr/>
            </a:pPr>
            <a:endParaRPr lang="en-US" dirty="0"/>
          </a:p>
          <a:p>
            <a:pPr marL="170755" indent="-170755">
              <a:buFontTx/>
              <a:buChar char="-"/>
            </a:pPr>
            <a:endParaRPr lang="en-US" dirty="0"/>
          </a:p>
          <a:p>
            <a:endParaRPr lang="en-US" dirty="0"/>
          </a:p>
        </p:txBody>
      </p:sp>
      <p:sp>
        <p:nvSpPr>
          <p:cNvPr id="4" name="Slide Number Placeholder 3"/>
          <p:cNvSpPr>
            <a:spLocks noGrp="1"/>
          </p:cNvSpPr>
          <p:nvPr>
            <p:ph type="sldNum" sz="quarter" idx="10"/>
          </p:nvPr>
        </p:nvSpPr>
        <p:spPr/>
        <p:txBody>
          <a:bodyPr/>
          <a:lstStyle/>
          <a:p>
            <a:fld id="{C9C73B39-CD00-48A3-A382-1ABE3A8DD4D4}" type="slidenum">
              <a:rPr lang="en-US" smtClean="0"/>
              <a:pPr/>
              <a:t>25</a:t>
            </a:fld>
            <a:endParaRPr lang="en-US" dirty="0"/>
          </a:p>
        </p:txBody>
      </p:sp>
    </p:spTree>
    <p:extLst>
      <p:ext uri="{BB962C8B-B14F-4D97-AF65-F5344CB8AC3E}">
        <p14:creationId xmlns:p14="http://schemas.microsoft.com/office/powerpoint/2010/main" val="25750950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Objective:</a:t>
            </a:r>
            <a:r>
              <a:rPr lang="en-US" baseline="0" dirty="0" smtClean="0"/>
              <a:t>  E</a:t>
            </a:r>
            <a:r>
              <a:rPr lang="en-US" dirty="0" smtClean="0"/>
              <a:t>xplore what information readers of federal financial reports need regarding tax expenditures to aid in understanding the financial operations of government.</a:t>
            </a:r>
            <a:endParaRPr lang="en-US" dirty="0"/>
          </a:p>
        </p:txBody>
      </p:sp>
      <p:sp>
        <p:nvSpPr>
          <p:cNvPr id="4" name="Slide Number Placeholder 3"/>
          <p:cNvSpPr>
            <a:spLocks noGrp="1"/>
          </p:cNvSpPr>
          <p:nvPr>
            <p:ph type="sldNum" sz="quarter" idx="10"/>
          </p:nvPr>
        </p:nvSpPr>
        <p:spPr/>
        <p:txBody>
          <a:bodyPr/>
          <a:lstStyle/>
          <a:p>
            <a:fld id="{C9C73B39-CD00-48A3-A382-1ABE3A8DD4D4}" type="slidenum">
              <a:rPr lang="en-US" smtClean="0"/>
              <a:pPr/>
              <a:t>26</a:t>
            </a:fld>
            <a:endParaRPr lang="en-US" dirty="0"/>
          </a:p>
        </p:txBody>
      </p:sp>
    </p:spTree>
    <p:extLst>
      <p:ext uri="{BB962C8B-B14F-4D97-AF65-F5344CB8AC3E}">
        <p14:creationId xmlns:p14="http://schemas.microsoft.com/office/powerpoint/2010/main" val="21248427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9C73B39-CD00-48A3-A382-1ABE3A8DD4D4}" type="slidenum">
              <a:rPr lang="en-US" smtClean="0"/>
              <a:pPr/>
              <a:t>27</a:t>
            </a:fld>
            <a:endParaRPr lang="en-US" dirty="0"/>
          </a:p>
        </p:txBody>
      </p:sp>
    </p:spTree>
    <p:extLst>
      <p:ext uri="{BB962C8B-B14F-4D97-AF65-F5344CB8AC3E}">
        <p14:creationId xmlns:p14="http://schemas.microsoft.com/office/powerpoint/2010/main" val="4125529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9C73B39-CD00-48A3-A382-1ABE3A8DD4D4}" type="slidenum">
              <a:rPr lang="en-US" smtClean="0"/>
              <a:pPr/>
              <a:t>28</a:t>
            </a:fld>
            <a:endParaRPr lang="en-US" dirty="0"/>
          </a:p>
        </p:txBody>
      </p:sp>
    </p:spTree>
    <p:extLst>
      <p:ext uri="{BB962C8B-B14F-4D97-AF65-F5344CB8AC3E}">
        <p14:creationId xmlns:p14="http://schemas.microsoft.com/office/powerpoint/2010/main" val="28909933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9C73B39-CD00-48A3-A382-1ABE3A8DD4D4}" type="slidenum">
              <a:rPr lang="en-US" smtClean="0"/>
              <a:pPr/>
              <a:t>2</a:t>
            </a:fld>
            <a:endParaRPr lang="en-US" dirty="0"/>
          </a:p>
        </p:txBody>
      </p:sp>
    </p:spTree>
    <p:extLst>
      <p:ext uri="{BB962C8B-B14F-4D97-AF65-F5344CB8AC3E}">
        <p14:creationId xmlns:p14="http://schemas.microsoft.com/office/powerpoint/2010/main" val="9309485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9C73B39-CD00-48A3-A382-1ABE3A8DD4D4}" type="slidenum">
              <a:rPr lang="en-US" smtClean="0"/>
              <a:pPr/>
              <a:t>3</a:t>
            </a:fld>
            <a:endParaRPr lang="en-US" dirty="0"/>
          </a:p>
        </p:txBody>
      </p:sp>
    </p:spTree>
    <p:extLst>
      <p:ext uri="{BB962C8B-B14F-4D97-AF65-F5344CB8AC3E}">
        <p14:creationId xmlns:p14="http://schemas.microsoft.com/office/powerpoint/2010/main" val="23655042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pPr defTabSz="928017"/>
            <a:fld id="{49AD28E3-581B-468A-BE30-A82FB891498D}" type="slidenum">
              <a:rPr lang="en-US" smtClean="0"/>
              <a:pPr defTabSz="928017"/>
              <a:t>6</a:t>
            </a:fld>
            <a:endParaRPr lang="en-US" dirty="0" smtClean="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eaLnBrk="1" hangingPunct="1"/>
            <a:r>
              <a:rPr lang="en-US" dirty="0" smtClean="0"/>
              <a:t>Australia	Austria</a:t>
            </a:r>
          </a:p>
          <a:p>
            <a:pPr eaLnBrk="1" hangingPunct="1"/>
            <a:r>
              <a:rPr lang="en-US" dirty="0" smtClean="0"/>
              <a:t>Canada 	France</a:t>
            </a:r>
          </a:p>
          <a:p>
            <a:pPr eaLnBrk="1" hangingPunct="1"/>
            <a:r>
              <a:rPr lang="en-US" dirty="0" smtClean="0"/>
              <a:t>Italy 		New Zealand</a:t>
            </a:r>
          </a:p>
          <a:p>
            <a:pPr eaLnBrk="1" hangingPunct="1"/>
            <a:r>
              <a:rPr lang="en-US" dirty="0" smtClean="0"/>
              <a:t>Norway 	Portugal</a:t>
            </a:r>
          </a:p>
          <a:p>
            <a:pPr eaLnBrk="1" hangingPunct="1"/>
            <a:r>
              <a:rPr lang="en-US" dirty="0" smtClean="0"/>
              <a:t>Sweden 	United Kingdom</a:t>
            </a:r>
          </a:p>
          <a:p>
            <a:pPr eaLnBrk="1" hangingPunct="1"/>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Different individuals appeared to seek data from a variety of perspectives, i.e. a Congressional staff member may seek data by function while another staff member may seek the data by program.</a:t>
            </a:r>
          </a:p>
          <a:p>
            <a:pPr lvl="2" eaLnBrk="1" hangingPunct="1">
              <a:lnSpc>
                <a:spcPct val="80000"/>
              </a:lnSpc>
            </a:pPr>
            <a:r>
              <a:rPr lang="en-US" sz="1600" dirty="0"/>
              <a:t>Strategic goals change over time even if programs do not</a:t>
            </a:r>
          </a:p>
          <a:p>
            <a:pPr lvl="2" eaLnBrk="1" hangingPunct="1">
              <a:lnSpc>
                <a:spcPct val="80000"/>
              </a:lnSpc>
            </a:pPr>
            <a:r>
              <a:rPr lang="en-US" sz="1600" dirty="0"/>
              <a:t>Strategic goals are broad and analysis for decision making is not done at that level</a:t>
            </a:r>
          </a:p>
          <a:p>
            <a:pPr lvl="2" eaLnBrk="1" hangingPunct="1">
              <a:lnSpc>
                <a:spcPct val="80000"/>
              </a:lnSpc>
            </a:pPr>
            <a:r>
              <a:rPr lang="en-US" sz="1600" dirty="0"/>
              <a:t>Some programs relate to multiple strategic goals</a:t>
            </a:r>
          </a:p>
          <a:p>
            <a:pPr lvl="1" eaLnBrk="1" hangingPunct="1">
              <a:lnSpc>
                <a:spcPct val="80000"/>
              </a:lnSpc>
            </a:pPr>
            <a:r>
              <a:rPr lang="en-US" sz="2000" dirty="0"/>
              <a:t>Matching cost and output (and eventually outcome) is still quite challenging:</a:t>
            </a:r>
          </a:p>
          <a:p>
            <a:pPr lvl="2" eaLnBrk="1" hangingPunct="1">
              <a:lnSpc>
                <a:spcPct val="80000"/>
              </a:lnSpc>
            </a:pPr>
            <a:r>
              <a:rPr lang="en-US" sz="1600" dirty="0"/>
              <a:t>Costs are reported each period but outputs may not relate to the same period or occur immediately</a:t>
            </a:r>
          </a:p>
          <a:p>
            <a:pPr lvl="2" eaLnBrk="1" hangingPunct="1">
              <a:lnSpc>
                <a:spcPct val="80000"/>
              </a:lnSpc>
            </a:pPr>
            <a:r>
              <a:rPr lang="en-US" sz="1600" dirty="0"/>
              <a:t>Costs are often external to the organization but still contribute to the outcome</a:t>
            </a:r>
          </a:p>
          <a:p>
            <a:pPr lvl="2" eaLnBrk="1" hangingPunct="1">
              <a:lnSpc>
                <a:spcPct val="80000"/>
              </a:lnSpc>
            </a:pPr>
            <a:r>
              <a:rPr lang="en-US" sz="1600" dirty="0"/>
              <a:t>Budgets are not structured with cost accounting in mind</a:t>
            </a:r>
          </a:p>
          <a:p>
            <a:endParaRPr lang="en-US" dirty="0"/>
          </a:p>
        </p:txBody>
      </p:sp>
      <p:sp>
        <p:nvSpPr>
          <p:cNvPr id="4" name="Slide Number Placeholder 3"/>
          <p:cNvSpPr>
            <a:spLocks noGrp="1"/>
          </p:cNvSpPr>
          <p:nvPr>
            <p:ph type="sldNum" sz="quarter" idx="10"/>
          </p:nvPr>
        </p:nvSpPr>
        <p:spPr/>
        <p:txBody>
          <a:bodyPr/>
          <a:lstStyle/>
          <a:p>
            <a:fld id="{C9C73B39-CD00-48A3-A382-1ABE3A8DD4D4}" type="slidenum">
              <a:rPr lang="en-US" smtClean="0"/>
              <a:pPr/>
              <a:t>7</a:t>
            </a:fld>
            <a:endParaRPr lang="en-US" dirty="0"/>
          </a:p>
        </p:txBody>
      </p:sp>
    </p:spTree>
    <p:extLst>
      <p:ext uri="{BB962C8B-B14F-4D97-AF65-F5344CB8AC3E}">
        <p14:creationId xmlns:p14="http://schemas.microsoft.com/office/powerpoint/2010/main" val="5679299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MD&amp;A can</a:t>
            </a:r>
            <a:r>
              <a:rPr lang="en-US" baseline="0" dirty="0" smtClean="0"/>
              <a:t> help provide context and help users focus on the key items</a:t>
            </a:r>
            <a:endParaRPr lang="en-US" dirty="0"/>
          </a:p>
        </p:txBody>
      </p:sp>
      <p:sp>
        <p:nvSpPr>
          <p:cNvPr id="4" name="Slide Number Placeholder 3"/>
          <p:cNvSpPr>
            <a:spLocks noGrp="1"/>
          </p:cNvSpPr>
          <p:nvPr>
            <p:ph type="sldNum" sz="quarter" idx="10"/>
          </p:nvPr>
        </p:nvSpPr>
        <p:spPr/>
        <p:txBody>
          <a:bodyPr/>
          <a:lstStyle/>
          <a:p>
            <a:fld id="{C9C73B39-CD00-48A3-A382-1ABE3A8DD4D4}" type="slidenum">
              <a:rPr lang="en-US" smtClean="0"/>
              <a:pPr/>
              <a:t>12</a:t>
            </a:fld>
            <a:endParaRPr lang="en-US" dirty="0"/>
          </a:p>
        </p:txBody>
      </p:sp>
    </p:spTree>
    <p:extLst>
      <p:ext uri="{BB962C8B-B14F-4D97-AF65-F5344CB8AC3E}">
        <p14:creationId xmlns:p14="http://schemas.microsoft.com/office/powerpoint/2010/main" val="25676563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9C73B39-CD00-48A3-A382-1ABE3A8DD4D4}" type="slidenum">
              <a:rPr lang="en-US" smtClean="0"/>
              <a:pPr/>
              <a:t>18</a:t>
            </a:fld>
            <a:endParaRPr lang="en-US" dirty="0"/>
          </a:p>
        </p:txBody>
      </p:sp>
    </p:spTree>
    <p:extLst>
      <p:ext uri="{BB962C8B-B14F-4D97-AF65-F5344CB8AC3E}">
        <p14:creationId xmlns:p14="http://schemas.microsoft.com/office/powerpoint/2010/main" val="23737791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9C73B39-CD00-48A3-A382-1ABE3A8DD4D4}" type="slidenum">
              <a:rPr lang="en-US" smtClean="0"/>
              <a:pPr/>
              <a:t>19</a:t>
            </a:fld>
            <a:endParaRPr lang="en-US" dirty="0"/>
          </a:p>
        </p:txBody>
      </p:sp>
    </p:spTree>
    <p:extLst>
      <p:ext uri="{BB962C8B-B14F-4D97-AF65-F5344CB8AC3E}">
        <p14:creationId xmlns:p14="http://schemas.microsoft.com/office/powerpoint/2010/main" val="16450884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Board initiated</a:t>
            </a:r>
            <a:r>
              <a:rPr lang="en-US" baseline="0" dirty="0" smtClean="0"/>
              <a:t> project to help inform users on the costs, nature, and risks involved in these arrangements with private entities.  The Board decided to conduct the project in two phases: 1) disclosure of nature and risk exposures; 2) measurement and recognition.  The  </a:t>
            </a:r>
            <a:endParaRPr lang="en-US" dirty="0"/>
          </a:p>
        </p:txBody>
      </p:sp>
      <p:sp>
        <p:nvSpPr>
          <p:cNvPr id="4" name="Slide Number Placeholder 3"/>
          <p:cNvSpPr>
            <a:spLocks noGrp="1"/>
          </p:cNvSpPr>
          <p:nvPr>
            <p:ph type="sldNum" sz="quarter" idx="10"/>
          </p:nvPr>
        </p:nvSpPr>
        <p:spPr/>
        <p:txBody>
          <a:bodyPr/>
          <a:lstStyle/>
          <a:p>
            <a:fld id="{C9C73B39-CD00-48A3-A382-1ABE3A8DD4D4}" type="slidenum">
              <a:rPr lang="en-US" smtClean="0"/>
              <a:pPr/>
              <a:t>20</a:t>
            </a:fld>
            <a:endParaRPr lang="en-US" dirty="0"/>
          </a:p>
        </p:txBody>
      </p:sp>
    </p:spTree>
    <p:extLst>
      <p:ext uri="{BB962C8B-B14F-4D97-AF65-F5344CB8AC3E}">
        <p14:creationId xmlns:p14="http://schemas.microsoft.com/office/powerpoint/2010/main" val="16172902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CCD873A0-7902-455B-A07D-449BB7AE581A}" type="datetime1">
              <a:rPr lang="en-US" smtClean="0"/>
              <a:pPr/>
              <a:t>4/13/2016</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11" name="Slide Number Placeholder 10"/>
          <p:cNvSpPr>
            <a:spLocks noGrp="1"/>
          </p:cNvSpPr>
          <p:nvPr>
            <p:ph type="sldNum" sz="quarter" idx="12"/>
          </p:nvPr>
        </p:nvSpPr>
        <p:spPr/>
        <p:txBody>
          <a:bodyPr/>
          <a:lstStyle>
            <a:extLst/>
          </a:lstStyle>
          <a:p>
            <a:fld id="{9F066574-9217-4243-96EA-1329F17B0250}"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0E6DF9A-26A1-4E47-BC09-C184A804DA8A}" type="datetime1">
              <a:rPr lang="en-US" smtClean="0"/>
              <a:pPr/>
              <a:t>4/13/2016</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9F066574-9217-4243-96EA-1329F17B0250}"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ED984CD-4ACE-4FFA-8CC1-D56FACCCD26D}" type="datetime1">
              <a:rPr lang="en-US" smtClean="0"/>
              <a:pPr/>
              <a:t>4/13/2016</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9F066574-9217-4243-96EA-1329F17B0250}"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fld id="{FD26CFC2-1F1F-46CD-9096-CE4312DEF1C2}" type="datetime1">
              <a:rPr lang="en-US" smtClean="0"/>
              <a:pPr/>
              <a:t>4/13/2016</a:t>
            </a:fld>
            <a:endParaRPr lang="en-US" dirty="0"/>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dirty="0"/>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DBFD09C9-725B-4D62-8DBA-77EA5CA6F4DC}" type="slidenum">
              <a:rPr lang="en-US"/>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938588"/>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846E5772-F63A-4236-BBE4-BF60422BBFE0}" type="datetime1">
              <a:rPr lang="en-US" smtClean="0"/>
              <a:pPr>
                <a:defRPr/>
              </a:pPr>
              <a:t>4/13/2016</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6C81E6E5-1458-43C9-AA72-E14326B41D88}"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A7CA724-360C-4AD3-B14D-B6A6658DA37F}" type="datetime1">
              <a:rPr lang="en-US" smtClean="0"/>
              <a:pPr/>
              <a:t>4/13/2016</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9F066574-9217-4243-96EA-1329F17B0250}"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7253BB78-CFD1-4F09-B959-409B0FA4123A}" type="datetime1">
              <a:rPr lang="en-US" smtClean="0"/>
              <a:pPr/>
              <a:t>4/13/2016</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9F066574-9217-4243-96EA-1329F17B0250}"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0C81B0F-D5E0-4995-904E-2542FFCC6652}" type="datetime1">
              <a:rPr lang="en-US" smtClean="0"/>
              <a:pPr/>
              <a:t>4/13/2016</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9F066574-9217-4243-96EA-1329F17B0250}"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3B53935-A3EB-42FB-B8EC-CD33A680F325}" type="datetime1">
              <a:rPr lang="en-US" smtClean="0"/>
              <a:pPr/>
              <a:t>4/13/2016</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9F066574-9217-4243-96EA-1329F17B0250}"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FE1330C8-6C39-46EF-8353-D7CDCD6D58E9}" type="datetime1">
              <a:rPr lang="en-US" smtClean="0"/>
              <a:pPr/>
              <a:t>4/13/2016</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9F066574-9217-4243-96EA-1329F17B0250}"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Date Placeholder 1"/>
          <p:cNvSpPr>
            <a:spLocks noGrp="1"/>
          </p:cNvSpPr>
          <p:nvPr>
            <p:ph type="dt" sz="half" idx="10"/>
          </p:nvPr>
        </p:nvSpPr>
        <p:spPr/>
        <p:txBody>
          <a:bodyPr/>
          <a:lstStyle>
            <a:extLst/>
          </a:lstStyle>
          <a:p>
            <a:fld id="{097450F2-E7B3-4787-8479-04EE1BDAE57A}" type="datetime1">
              <a:rPr lang="en-US" smtClean="0"/>
              <a:pPr/>
              <a:t>4/13/2016</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9F066574-9217-4243-96EA-1329F17B0250}"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6E64E29-EB7F-417D-9D88-BDB90958AF03}" type="datetime1">
              <a:rPr lang="en-US" smtClean="0"/>
              <a:pPr/>
              <a:t>4/13/2016</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9F066574-9217-4243-96EA-1329F17B0250}"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C83468F-E9D9-47E0-8B30-87C94EF87343}" type="datetime1">
              <a:rPr lang="en-US" smtClean="0"/>
              <a:pPr/>
              <a:t>4/13/2016</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9F066574-9217-4243-96EA-1329F17B0250}" type="slidenum">
              <a:rPr lang="en-US" smtClean="0"/>
              <a:pPr/>
              <a:t>‹#›</a:t>
            </a:fld>
            <a:endParaRPr lang="en-US" dirty="0"/>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dirty="0"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7EE2A949-98C9-418A-A8A1-EE805DC1FA4F}" type="datetime1">
              <a:rPr lang="en-US" smtClean="0"/>
              <a:pPr/>
              <a:t>4/13/2016</a:t>
            </a:fld>
            <a:endParaRPr lang="en-US" dirty="0"/>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dirty="0"/>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9F066574-9217-4243-96EA-1329F17B0250}"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809" r:id="rId1"/>
    <p:sldLayoutId id="2147483810" r:id="rId2"/>
    <p:sldLayoutId id="2147483811" r:id="rId3"/>
    <p:sldLayoutId id="2147483812" r:id="rId4"/>
    <p:sldLayoutId id="2147483813" r:id="rId5"/>
    <p:sldLayoutId id="2147483814" r:id="rId6"/>
    <p:sldLayoutId id="2147483815" r:id="rId7"/>
    <p:sldLayoutId id="2147483816" r:id="rId8"/>
    <p:sldLayoutId id="2147483817" r:id="rId9"/>
    <p:sldLayoutId id="2147483818" r:id="rId10"/>
    <p:sldLayoutId id="2147483819" r:id="rId11"/>
    <p:sldLayoutId id="2147483820" r:id="rId12"/>
    <p:sldLayoutId id="2147483821" r:id="rId13"/>
  </p:sldLayoutIdLst>
  <p:hf hdr="0" ftr="0" dt="0"/>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hyperlink" Target="mailto:fasab@fasab.gov" TargetMode="External"/><Relationship Id="rId2" Type="http://schemas.openxmlformats.org/officeDocument/2006/relationships/notesSlide" Target="../notesSlides/notesSlide16.xml"/><Relationship Id="rId1" Type="http://schemas.openxmlformats.org/officeDocument/2006/relationships/slideLayout" Target="../slideLayouts/slideLayout13.xml"/><Relationship Id="rId5" Type="http://schemas.openxmlformats.org/officeDocument/2006/relationships/hyperlink" Target="mailto:simmsr@fasab.gov" TargetMode="External"/><Relationship Id="rId4" Type="http://schemas.openxmlformats.org/officeDocument/2006/relationships/hyperlink" Target="http://www.fasab.gov/"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22376" y="914400"/>
            <a:ext cx="7772400" cy="2734606"/>
          </a:xfrm>
        </p:spPr>
        <p:txBody>
          <a:bodyPr>
            <a:normAutofit fontScale="90000"/>
          </a:bodyPr>
          <a:lstStyle/>
          <a:p>
            <a:pPr algn="ctr"/>
            <a:r>
              <a:rPr lang="en-US" sz="4800" dirty="0" smtClean="0"/>
              <a:t>FASAB Update: Improving Federal Financial Reporting</a:t>
            </a:r>
            <a:r>
              <a:rPr lang="en-US" sz="4800" dirty="0"/>
              <a:t/>
            </a:r>
            <a:br>
              <a:rPr lang="en-US" sz="4800" dirty="0"/>
            </a:br>
            <a:endParaRPr lang="en-US" dirty="0"/>
          </a:p>
        </p:txBody>
      </p:sp>
      <p:sp>
        <p:nvSpPr>
          <p:cNvPr id="3" name="Subtitle 2"/>
          <p:cNvSpPr>
            <a:spLocks noGrp="1"/>
          </p:cNvSpPr>
          <p:nvPr>
            <p:ph type="subTitle" idx="1"/>
          </p:nvPr>
        </p:nvSpPr>
        <p:spPr>
          <a:xfrm>
            <a:off x="722376" y="3685032"/>
            <a:ext cx="7772400" cy="1115568"/>
          </a:xfrm>
        </p:spPr>
        <p:txBody>
          <a:bodyPr>
            <a:normAutofit/>
          </a:bodyPr>
          <a:lstStyle/>
          <a:p>
            <a:endParaRPr lang="en-US" dirty="0" smtClean="0"/>
          </a:p>
          <a:p>
            <a:endParaRPr lang="en-US" dirty="0"/>
          </a:p>
        </p:txBody>
      </p:sp>
      <p:pic>
        <p:nvPicPr>
          <p:cNvPr id="4" name="Picture 4" descr="FASAB Blue Logo"/>
          <p:cNvPicPr>
            <a:picLocks noChangeAspect="1" noChangeArrowheads="1"/>
          </p:cNvPicPr>
          <p:nvPr/>
        </p:nvPicPr>
        <p:blipFill>
          <a:blip r:embed="rId3" cstate="print"/>
          <a:srcRect/>
          <a:stretch>
            <a:fillRect/>
          </a:stretch>
        </p:blipFill>
        <p:spPr>
          <a:xfrm>
            <a:off x="381000" y="4876800"/>
            <a:ext cx="1905000" cy="1395413"/>
          </a:xfrm>
          <a:prstGeom prst="rect">
            <a:avLst/>
          </a:prstGeom>
          <a:noFill/>
          <a:ln/>
        </p:spPr>
      </p:pic>
      <p:sp>
        <p:nvSpPr>
          <p:cNvPr id="5" name="Slide Number Placeholder 4"/>
          <p:cNvSpPr>
            <a:spLocks noGrp="1"/>
          </p:cNvSpPr>
          <p:nvPr>
            <p:ph type="sldNum" sz="quarter" idx="12"/>
          </p:nvPr>
        </p:nvSpPr>
        <p:spPr/>
        <p:txBody>
          <a:bodyPr/>
          <a:lstStyle/>
          <a:p>
            <a:fld id="{9F066574-9217-4243-96EA-1329F17B0250}" type="slidenum">
              <a:rPr lang="en-US" smtClean="0"/>
              <a:pPr/>
              <a:t>1</a:t>
            </a:fld>
            <a:endParaRPr lang="en-US" dirty="0"/>
          </a:p>
        </p:txBody>
      </p:sp>
      <p:sp>
        <p:nvSpPr>
          <p:cNvPr id="6" name="Rectangle 5"/>
          <p:cNvSpPr/>
          <p:nvPr/>
        </p:nvSpPr>
        <p:spPr>
          <a:xfrm>
            <a:off x="3962400" y="5562600"/>
            <a:ext cx="4114800" cy="400110"/>
          </a:xfrm>
          <a:prstGeom prst="rect">
            <a:avLst/>
          </a:prstGeom>
        </p:spPr>
        <p:txBody>
          <a:bodyPr wrap="square">
            <a:spAutoFit/>
          </a:bodyPr>
          <a:lstStyle/>
          <a:p>
            <a:pPr marL="36576" lvl="0" algn="r">
              <a:buClr>
                <a:srgbClr val="F07F09"/>
              </a:buClr>
              <a:buSzPct val="80000"/>
            </a:pPr>
            <a:r>
              <a:rPr lang="en-US" sz="2000" dirty="0" smtClean="0">
                <a:solidFill>
                  <a:srgbClr val="E3DED1">
                    <a:shade val="25000"/>
                  </a:srgbClr>
                </a:solidFill>
              </a:rPr>
              <a:t>May 13, 2015</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Reporting Model</a:t>
            </a:r>
            <a:endParaRPr lang="en-US" dirty="0"/>
          </a:p>
        </p:txBody>
      </p:sp>
      <p:sp>
        <p:nvSpPr>
          <p:cNvPr id="3" name="Text Placeholder 2"/>
          <p:cNvSpPr>
            <a:spLocks noGrp="1"/>
          </p:cNvSpPr>
          <p:nvPr>
            <p:ph type="body" sz="half" idx="1"/>
          </p:nvPr>
        </p:nvSpPr>
        <p:spPr/>
        <p:txBody>
          <a:bodyPr/>
          <a:lstStyle/>
          <a:p>
            <a:pPr marL="0" indent="0">
              <a:buNone/>
            </a:pPr>
            <a:r>
              <a:rPr lang="en-US" dirty="0" smtClean="0"/>
              <a:t>Given the variety of issues</a:t>
            </a:r>
          </a:p>
          <a:p>
            <a:pPr marL="0" indent="0">
              <a:buNone/>
            </a:pPr>
            <a:r>
              <a:rPr lang="en-US" dirty="0"/>
              <a:t>t</a:t>
            </a:r>
            <a:r>
              <a:rPr lang="en-US" dirty="0" smtClean="0"/>
              <a:t>he model can take different paths </a:t>
            </a:r>
            <a:endParaRPr lang="en-US" dirty="0"/>
          </a:p>
        </p:txBody>
      </p:sp>
      <p:sp>
        <p:nvSpPr>
          <p:cNvPr id="5" name="Slide Number Placeholder 4"/>
          <p:cNvSpPr>
            <a:spLocks noGrp="1"/>
          </p:cNvSpPr>
          <p:nvPr>
            <p:ph type="sldNum" sz="quarter" idx="12"/>
          </p:nvPr>
        </p:nvSpPr>
        <p:spPr/>
        <p:txBody>
          <a:bodyPr/>
          <a:lstStyle/>
          <a:p>
            <a:pPr>
              <a:defRPr/>
            </a:pPr>
            <a:fld id="{6C81E6E5-1458-43C9-AA72-E14326B41D88}" type="slidenum">
              <a:rPr lang="en-US" smtClean="0"/>
              <a:pPr>
                <a:defRPr/>
              </a:pPr>
              <a:t>10</a:t>
            </a:fld>
            <a:endParaRPr lang="en-US" dirty="0"/>
          </a:p>
        </p:txBody>
      </p:sp>
      <p:pic>
        <p:nvPicPr>
          <p:cNvPr id="3074" name="Picture 2" descr="C:\Users\simmsr\AppData\Local\Microsoft\Windows\Temporary Internet Files\Content.IE5\07EWLWIZ\decision[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2971800"/>
            <a:ext cx="6172200" cy="2876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57729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Reporting Model - Example</a:t>
            </a:r>
            <a:endParaRPr lang="en-US" dirty="0"/>
          </a:p>
        </p:txBody>
      </p:sp>
      <p:sp>
        <p:nvSpPr>
          <p:cNvPr id="3" name="Text Placeholder 2"/>
          <p:cNvSpPr>
            <a:spLocks noGrp="1"/>
          </p:cNvSpPr>
          <p:nvPr>
            <p:ph type="body" sz="half" idx="1"/>
          </p:nvPr>
        </p:nvSpPr>
        <p:spPr/>
        <p:txBody>
          <a:bodyPr/>
          <a:lstStyle/>
          <a:p>
            <a:endParaRPr lang="en-US" dirty="0"/>
          </a:p>
        </p:txBody>
      </p:sp>
      <p:sp>
        <p:nvSpPr>
          <p:cNvPr id="4" name="Content Placeholder 3"/>
          <p:cNvSpPr>
            <a:spLocks noGrp="1"/>
          </p:cNvSpPr>
          <p:nvPr>
            <p:ph sz="half" idx="2"/>
          </p:nvPr>
        </p:nvSpPr>
        <p:spPr/>
        <p:txBody>
          <a:bodyPr/>
          <a:lstStyle/>
          <a:p>
            <a:endParaRPr lang="en-US"/>
          </a:p>
        </p:txBody>
      </p:sp>
      <p:sp>
        <p:nvSpPr>
          <p:cNvPr id="5" name="Slide Number Placeholder 4"/>
          <p:cNvSpPr>
            <a:spLocks noGrp="1"/>
          </p:cNvSpPr>
          <p:nvPr>
            <p:ph type="sldNum" sz="quarter" idx="12"/>
          </p:nvPr>
        </p:nvSpPr>
        <p:spPr/>
        <p:txBody>
          <a:bodyPr/>
          <a:lstStyle/>
          <a:p>
            <a:pPr>
              <a:defRPr/>
            </a:pPr>
            <a:fld id="{6C81E6E5-1458-43C9-AA72-E14326B41D88}" type="slidenum">
              <a:rPr lang="en-US" smtClean="0"/>
              <a:pPr>
                <a:defRPr/>
              </a:pPr>
              <a:t>11</a:t>
            </a:fld>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7675" y="1752600"/>
            <a:ext cx="8248650" cy="4362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208875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Reporting Model - Example</a:t>
            </a:r>
            <a:endParaRPr lang="en-US" dirty="0"/>
          </a:p>
        </p:txBody>
      </p:sp>
      <p:sp>
        <p:nvSpPr>
          <p:cNvPr id="3" name="Text Placeholder 2"/>
          <p:cNvSpPr>
            <a:spLocks noGrp="1"/>
          </p:cNvSpPr>
          <p:nvPr>
            <p:ph type="body" sz="half" idx="1"/>
          </p:nvPr>
        </p:nvSpPr>
        <p:spPr>
          <a:xfrm>
            <a:off x="457200" y="1600200"/>
            <a:ext cx="8229600" cy="4648200"/>
          </a:xfrm>
        </p:spPr>
        <p:txBody>
          <a:bodyPr/>
          <a:lstStyle/>
          <a:p>
            <a:endParaRPr lang="en-US" dirty="0"/>
          </a:p>
        </p:txBody>
      </p:sp>
      <p:sp>
        <p:nvSpPr>
          <p:cNvPr id="5" name="Slide Number Placeholder 4"/>
          <p:cNvSpPr>
            <a:spLocks noGrp="1"/>
          </p:cNvSpPr>
          <p:nvPr>
            <p:ph type="sldNum" sz="quarter" idx="12"/>
          </p:nvPr>
        </p:nvSpPr>
        <p:spPr/>
        <p:txBody>
          <a:bodyPr/>
          <a:lstStyle/>
          <a:p>
            <a:pPr>
              <a:defRPr/>
            </a:pPr>
            <a:fld id="{6C81E6E5-1458-43C9-AA72-E14326B41D88}" type="slidenum">
              <a:rPr lang="en-US" smtClean="0"/>
              <a:pPr>
                <a:defRPr/>
              </a:pPr>
              <a:t>12</a:t>
            </a:fld>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600200"/>
            <a:ext cx="8458200" cy="4857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846661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Reporting Model - Example</a:t>
            </a:r>
            <a:endParaRPr lang="en-US" dirty="0"/>
          </a:p>
        </p:txBody>
      </p:sp>
      <p:sp>
        <p:nvSpPr>
          <p:cNvPr id="3" name="Text Placeholder 2"/>
          <p:cNvSpPr>
            <a:spLocks noGrp="1"/>
          </p:cNvSpPr>
          <p:nvPr>
            <p:ph type="body" sz="half" idx="1"/>
          </p:nvPr>
        </p:nvSpPr>
        <p:spPr/>
        <p:txBody>
          <a:bodyPr/>
          <a:lstStyle/>
          <a:p>
            <a:pPr marL="0" indent="0">
              <a:buNone/>
            </a:pPr>
            <a:endParaRPr lang="en-US" dirty="0"/>
          </a:p>
        </p:txBody>
      </p:sp>
      <p:sp>
        <p:nvSpPr>
          <p:cNvPr id="5" name="Slide Number Placeholder 4"/>
          <p:cNvSpPr>
            <a:spLocks noGrp="1"/>
          </p:cNvSpPr>
          <p:nvPr>
            <p:ph type="sldNum" sz="quarter" idx="12"/>
          </p:nvPr>
        </p:nvSpPr>
        <p:spPr/>
        <p:txBody>
          <a:bodyPr/>
          <a:lstStyle/>
          <a:p>
            <a:pPr>
              <a:defRPr/>
            </a:pPr>
            <a:fld id="{6C81E6E5-1458-43C9-AA72-E14326B41D88}" type="slidenum">
              <a:rPr lang="en-US" smtClean="0"/>
              <a:pPr>
                <a:defRPr/>
              </a:pPr>
              <a:t>13</a:t>
            </a:fld>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676401"/>
            <a:ext cx="7848600" cy="42957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417328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Reporting Model – Example</a:t>
            </a:r>
            <a:endParaRPr lang="en-US" dirty="0"/>
          </a:p>
        </p:txBody>
      </p:sp>
      <p:sp>
        <p:nvSpPr>
          <p:cNvPr id="3" name="Text Placeholder 2"/>
          <p:cNvSpPr>
            <a:spLocks noGrp="1"/>
          </p:cNvSpPr>
          <p:nvPr>
            <p:ph type="body" sz="half" idx="1"/>
          </p:nvPr>
        </p:nvSpPr>
        <p:spPr/>
        <p:txBody>
          <a:bodyPr/>
          <a:lstStyle/>
          <a:p>
            <a:pPr marL="0" indent="0">
              <a:buNone/>
            </a:pPr>
            <a:endParaRPr lang="en-US" dirty="0"/>
          </a:p>
        </p:txBody>
      </p:sp>
      <p:sp>
        <p:nvSpPr>
          <p:cNvPr id="5" name="Slide Number Placeholder 4"/>
          <p:cNvSpPr>
            <a:spLocks noGrp="1"/>
          </p:cNvSpPr>
          <p:nvPr>
            <p:ph type="sldNum" sz="quarter" idx="12"/>
          </p:nvPr>
        </p:nvSpPr>
        <p:spPr/>
        <p:txBody>
          <a:bodyPr/>
          <a:lstStyle/>
          <a:p>
            <a:pPr>
              <a:defRPr/>
            </a:pPr>
            <a:fld id="{6C81E6E5-1458-43C9-AA72-E14326B41D88}" type="slidenum">
              <a:rPr lang="en-US" smtClean="0"/>
              <a:pPr>
                <a:defRPr/>
              </a:pPr>
              <a:t>14</a:t>
            </a:fld>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676400"/>
            <a:ext cx="7620000" cy="4467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298481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Reporting Model - Example</a:t>
            </a:r>
            <a:endParaRPr lang="en-US" dirty="0"/>
          </a:p>
        </p:txBody>
      </p:sp>
      <p:sp>
        <p:nvSpPr>
          <p:cNvPr id="3" name="Text Placeholder 2"/>
          <p:cNvSpPr>
            <a:spLocks noGrp="1"/>
          </p:cNvSpPr>
          <p:nvPr>
            <p:ph type="body" sz="half" idx="1"/>
          </p:nvPr>
        </p:nvSpPr>
        <p:spPr/>
        <p:txBody>
          <a:bodyPr/>
          <a:lstStyle/>
          <a:p>
            <a:pPr marL="0" indent="0">
              <a:buNone/>
            </a:pPr>
            <a:endParaRPr lang="en-US" dirty="0"/>
          </a:p>
        </p:txBody>
      </p:sp>
      <p:sp>
        <p:nvSpPr>
          <p:cNvPr id="5" name="Slide Number Placeholder 4"/>
          <p:cNvSpPr>
            <a:spLocks noGrp="1"/>
          </p:cNvSpPr>
          <p:nvPr>
            <p:ph type="sldNum" sz="quarter" idx="12"/>
          </p:nvPr>
        </p:nvSpPr>
        <p:spPr/>
        <p:txBody>
          <a:bodyPr/>
          <a:lstStyle/>
          <a:p>
            <a:pPr>
              <a:defRPr/>
            </a:pPr>
            <a:fld id="{6C81E6E5-1458-43C9-AA72-E14326B41D88}" type="slidenum">
              <a:rPr lang="en-US" smtClean="0"/>
              <a:pPr>
                <a:defRPr/>
              </a:pPr>
              <a:t>15</a:t>
            </a:fld>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2950" y="1752600"/>
            <a:ext cx="7658100" cy="4476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802367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Reporting Model – Example</a:t>
            </a:r>
            <a:endParaRPr lang="en-US" dirty="0"/>
          </a:p>
        </p:txBody>
      </p:sp>
      <p:sp>
        <p:nvSpPr>
          <p:cNvPr id="3" name="Text Placeholder 2"/>
          <p:cNvSpPr>
            <a:spLocks noGrp="1"/>
          </p:cNvSpPr>
          <p:nvPr>
            <p:ph type="body" sz="half" idx="1"/>
          </p:nvPr>
        </p:nvSpPr>
        <p:spPr/>
        <p:txBody>
          <a:bodyPr/>
          <a:lstStyle/>
          <a:p>
            <a:pPr marL="0" indent="0">
              <a:buNone/>
            </a:pPr>
            <a:endParaRPr lang="en-US" dirty="0"/>
          </a:p>
        </p:txBody>
      </p:sp>
      <p:sp>
        <p:nvSpPr>
          <p:cNvPr id="5" name="Slide Number Placeholder 4"/>
          <p:cNvSpPr>
            <a:spLocks noGrp="1"/>
          </p:cNvSpPr>
          <p:nvPr>
            <p:ph type="sldNum" sz="quarter" idx="12"/>
          </p:nvPr>
        </p:nvSpPr>
        <p:spPr/>
        <p:txBody>
          <a:bodyPr/>
          <a:lstStyle/>
          <a:p>
            <a:pPr>
              <a:defRPr/>
            </a:pPr>
            <a:fld id="{6C81E6E5-1458-43C9-AA72-E14326B41D88}" type="slidenum">
              <a:rPr lang="en-US" smtClean="0"/>
              <a:pPr>
                <a:defRPr/>
              </a:pPr>
              <a:t>16</a:t>
            </a:fld>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1" y="1600200"/>
            <a:ext cx="8305798" cy="48625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732998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Reporting Model</a:t>
            </a:r>
            <a:endParaRPr lang="en-US" dirty="0"/>
          </a:p>
        </p:txBody>
      </p:sp>
      <p:sp>
        <p:nvSpPr>
          <p:cNvPr id="3" name="Text Placeholder 2"/>
          <p:cNvSpPr>
            <a:spLocks noGrp="1"/>
          </p:cNvSpPr>
          <p:nvPr>
            <p:ph type="body" sz="half" idx="1"/>
          </p:nvPr>
        </p:nvSpPr>
        <p:spPr/>
        <p:txBody>
          <a:bodyPr/>
          <a:lstStyle/>
          <a:p>
            <a:r>
              <a:rPr lang="en-US" dirty="0" smtClean="0"/>
              <a:t>Project Status</a:t>
            </a:r>
          </a:p>
          <a:p>
            <a:pPr lvl="1"/>
            <a:r>
              <a:rPr lang="en-US" dirty="0" smtClean="0"/>
              <a:t>Board developing concepts statement</a:t>
            </a:r>
          </a:p>
          <a:p>
            <a:pPr lvl="1"/>
            <a:r>
              <a:rPr lang="en-US" dirty="0" smtClean="0"/>
              <a:t>Concepts should guide development of ideal reporting model</a:t>
            </a:r>
            <a:endParaRPr lang="en-US" dirty="0"/>
          </a:p>
        </p:txBody>
      </p:sp>
      <p:sp>
        <p:nvSpPr>
          <p:cNvPr id="5" name="Slide Number Placeholder 4"/>
          <p:cNvSpPr>
            <a:spLocks noGrp="1"/>
          </p:cNvSpPr>
          <p:nvPr>
            <p:ph type="sldNum" sz="quarter" idx="12"/>
          </p:nvPr>
        </p:nvSpPr>
        <p:spPr/>
        <p:txBody>
          <a:bodyPr/>
          <a:lstStyle/>
          <a:p>
            <a:pPr>
              <a:defRPr/>
            </a:pPr>
            <a:fld id="{6C81E6E5-1458-43C9-AA72-E14326B41D88}" type="slidenum">
              <a:rPr lang="en-US" smtClean="0"/>
              <a:pPr>
                <a:defRPr/>
              </a:pPr>
              <a:t>17</a:t>
            </a:fld>
            <a:endParaRPr lang="en-US" dirty="0"/>
          </a:p>
        </p:txBody>
      </p:sp>
      <p:pic>
        <p:nvPicPr>
          <p:cNvPr id="4100" name="Picture 4" descr="C:\Users\simmsr\AppData\Local\Microsoft\Windows\Temporary Internet Files\Content.IE5\AU19EPOV\mapasconceptuales[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05400" y="3606800"/>
            <a:ext cx="3448050" cy="2298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35477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183880" cy="685800"/>
          </a:xfrm>
        </p:spPr>
        <p:txBody>
          <a:bodyPr/>
          <a:lstStyle/>
          <a:p>
            <a:r>
              <a:rPr lang="en-US" dirty="0" smtClean="0"/>
              <a:t>Leases</a:t>
            </a:r>
            <a:endParaRPr lang="en-US" dirty="0"/>
          </a:p>
        </p:txBody>
      </p:sp>
      <p:sp>
        <p:nvSpPr>
          <p:cNvPr id="3" name="Content Placeholder 2"/>
          <p:cNvSpPr>
            <a:spLocks noGrp="1"/>
          </p:cNvSpPr>
          <p:nvPr>
            <p:ph idx="1"/>
          </p:nvPr>
        </p:nvSpPr>
        <p:spPr>
          <a:xfrm>
            <a:off x="457200" y="1524000"/>
            <a:ext cx="8183880" cy="3810000"/>
          </a:xfrm>
        </p:spPr>
        <p:txBody>
          <a:bodyPr>
            <a:normAutofit fontScale="92500" lnSpcReduction="10000"/>
          </a:bodyPr>
          <a:lstStyle/>
          <a:p>
            <a:pPr>
              <a:spcAft>
                <a:spcPts val="600"/>
              </a:spcAft>
            </a:pPr>
            <a:r>
              <a:rPr lang="en-US" sz="2400" dirty="0" smtClean="0"/>
              <a:t>FASAB partnering </a:t>
            </a:r>
            <a:r>
              <a:rPr lang="en-US" sz="2400" dirty="0"/>
              <a:t>with GASB to develop standards for governmental organizations.</a:t>
            </a:r>
          </a:p>
          <a:p>
            <a:pPr>
              <a:spcAft>
                <a:spcPts val="600"/>
              </a:spcAft>
            </a:pPr>
            <a:r>
              <a:rPr lang="en-US" sz="2400" dirty="0"/>
              <a:t>Tentative decision to establish a single model (with exceptions for short-term arrangements).</a:t>
            </a:r>
          </a:p>
          <a:p>
            <a:pPr lvl="1">
              <a:spcAft>
                <a:spcPts val="600"/>
              </a:spcAft>
            </a:pPr>
            <a:r>
              <a:rPr lang="en-US" sz="1800" dirty="0"/>
              <a:t>Leases create assets consisting of the “right to use” a resource.</a:t>
            </a:r>
          </a:p>
          <a:p>
            <a:pPr lvl="1">
              <a:spcAft>
                <a:spcPts val="600"/>
              </a:spcAft>
            </a:pPr>
            <a:r>
              <a:rPr lang="en-US" sz="1800" dirty="0"/>
              <a:t>Leases create liabilities consisting of the obligation to pay for the resource.</a:t>
            </a:r>
          </a:p>
          <a:p>
            <a:pPr>
              <a:spcAft>
                <a:spcPts val="600"/>
              </a:spcAft>
            </a:pPr>
            <a:r>
              <a:rPr lang="en-US" sz="2400" dirty="0"/>
              <a:t>The focus may be on the interest cost associated with leases.</a:t>
            </a:r>
          </a:p>
          <a:p>
            <a:pPr>
              <a:spcAft>
                <a:spcPts val="600"/>
              </a:spcAft>
            </a:pPr>
            <a:r>
              <a:rPr lang="en-US" sz="2400" dirty="0" err="1"/>
              <a:t>Intragovernmental</a:t>
            </a:r>
            <a:r>
              <a:rPr lang="en-US" sz="2400" dirty="0"/>
              <a:t> exceptions.</a:t>
            </a:r>
          </a:p>
          <a:p>
            <a:pPr marL="0" indent="0">
              <a:buNone/>
            </a:pPr>
            <a:endParaRPr lang="en-US" sz="4800" dirty="0"/>
          </a:p>
        </p:txBody>
      </p:sp>
      <p:sp>
        <p:nvSpPr>
          <p:cNvPr id="4" name="Slide Number Placeholder 3"/>
          <p:cNvSpPr>
            <a:spLocks noGrp="1"/>
          </p:cNvSpPr>
          <p:nvPr>
            <p:ph type="sldNum" sz="quarter" idx="12"/>
          </p:nvPr>
        </p:nvSpPr>
        <p:spPr/>
        <p:txBody>
          <a:bodyPr/>
          <a:lstStyle/>
          <a:p>
            <a:fld id="{9F066574-9217-4243-96EA-1329F17B0250}" type="slidenum">
              <a:rPr lang="en-US" smtClean="0"/>
              <a:pPr/>
              <a:t>18</a:t>
            </a:fld>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idx="1"/>
          </p:nvPr>
        </p:nvSpPr>
        <p:spPr>
          <a:xfrm>
            <a:off x="533400" y="1447800"/>
            <a:ext cx="8183563" cy="4187825"/>
          </a:xfrm>
        </p:spPr>
        <p:txBody>
          <a:bodyPr>
            <a:normAutofit fontScale="92500" lnSpcReduction="20000"/>
          </a:bodyPr>
          <a:lstStyle/>
          <a:p>
            <a:pPr marL="0" indent="0" algn="ctr">
              <a:buNone/>
            </a:pPr>
            <a:r>
              <a:rPr lang="en-US" sz="3600" dirty="0"/>
              <a:t>Tentative Timelines</a:t>
            </a:r>
            <a:r>
              <a:rPr lang="en-US" dirty="0" smtClean="0"/>
              <a:t> </a:t>
            </a:r>
          </a:p>
          <a:p>
            <a:pPr marL="0" indent="0" algn="ctr">
              <a:buNone/>
            </a:pPr>
            <a:endParaRPr lang="en-US" sz="2000" dirty="0" smtClean="0"/>
          </a:p>
          <a:p>
            <a:r>
              <a:rPr lang="en-US" dirty="0"/>
              <a:t>GASB – ED expected early 2016 and final standard early </a:t>
            </a:r>
            <a:r>
              <a:rPr lang="en-US" dirty="0" smtClean="0"/>
              <a:t>2017</a:t>
            </a:r>
          </a:p>
          <a:p>
            <a:endParaRPr lang="en-US" dirty="0"/>
          </a:p>
          <a:p>
            <a:r>
              <a:rPr lang="en-US" dirty="0"/>
              <a:t>FASB/IASB – Final standards expected late </a:t>
            </a:r>
            <a:r>
              <a:rPr lang="en-US" dirty="0" smtClean="0"/>
              <a:t>2015</a:t>
            </a:r>
          </a:p>
          <a:p>
            <a:endParaRPr lang="en-US" dirty="0"/>
          </a:p>
          <a:p>
            <a:r>
              <a:rPr lang="en-US" dirty="0"/>
              <a:t>FASAB – ED expected early 2016 and final standard early 2017 </a:t>
            </a:r>
            <a:r>
              <a:rPr lang="en-US" i="1" dirty="0"/>
              <a:t>(to align with GASB’s timeline)</a:t>
            </a:r>
            <a:endParaRPr lang="en-US" dirty="0"/>
          </a:p>
        </p:txBody>
      </p:sp>
      <p:sp>
        <p:nvSpPr>
          <p:cNvPr id="6" name="Title 5"/>
          <p:cNvSpPr>
            <a:spLocks noGrp="1"/>
          </p:cNvSpPr>
          <p:nvPr>
            <p:ph type="title"/>
          </p:nvPr>
        </p:nvSpPr>
        <p:spPr>
          <a:xfrm>
            <a:off x="457200" y="457200"/>
            <a:ext cx="8183880" cy="670560"/>
          </a:xfrm>
        </p:spPr>
        <p:txBody>
          <a:bodyPr/>
          <a:lstStyle/>
          <a:p>
            <a:r>
              <a:rPr lang="en-US" dirty="0" smtClean="0"/>
              <a:t>Leases</a:t>
            </a:r>
            <a:endParaRPr lang="en-US" sz="1800" dirty="0"/>
          </a:p>
        </p:txBody>
      </p:sp>
      <p:sp>
        <p:nvSpPr>
          <p:cNvPr id="7" name="Slide Number Placeholder 6"/>
          <p:cNvSpPr>
            <a:spLocks noGrp="1"/>
          </p:cNvSpPr>
          <p:nvPr>
            <p:ph type="sldNum" sz="quarter" idx="12"/>
          </p:nvPr>
        </p:nvSpPr>
        <p:spPr/>
        <p:txBody>
          <a:bodyPr/>
          <a:lstStyle/>
          <a:p>
            <a:fld id="{9F066574-9217-4243-96EA-1329F17B0250}" type="slidenum">
              <a:rPr lang="en-US" smtClean="0"/>
              <a:pPr/>
              <a:t>19</a:t>
            </a:fld>
            <a:endParaRPr lang="en-US" dirty="0"/>
          </a:p>
        </p:txBody>
      </p:sp>
    </p:spTree>
    <p:extLst>
      <p:ext uri="{BB962C8B-B14F-4D97-AF65-F5344CB8AC3E}">
        <p14:creationId xmlns:p14="http://schemas.microsoft.com/office/powerpoint/2010/main" val="35424337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normAutofit fontScale="90000"/>
          </a:bodyPr>
          <a:lstStyle/>
          <a:p>
            <a:r>
              <a:rPr lang="en-US" sz="4000" dirty="0"/>
              <a:t/>
            </a:r>
            <a:br>
              <a:rPr lang="en-US" sz="4000" dirty="0"/>
            </a:br>
            <a:r>
              <a:rPr lang="en-US" sz="4000" dirty="0"/>
              <a:t/>
            </a:r>
            <a:br>
              <a:rPr lang="en-US" sz="4000" dirty="0"/>
            </a:br>
            <a:r>
              <a:rPr lang="en-US" sz="4000" dirty="0"/>
              <a:t>Disclaimer</a:t>
            </a:r>
          </a:p>
        </p:txBody>
      </p:sp>
      <p:sp>
        <p:nvSpPr>
          <p:cNvPr id="16387" name="Rectangle 3"/>
          <p:cNvSpPr>
            <a:spLocks noGrp="1" noChangeArrowheads="1"/>
          </p:cNvSpPr>
          <p:nvPr>
            <p:ph type="body" sz="half" idx="1"/>
          </p:nvPr>
        </p:nvSpPr>
        <p:spPr>
          <a:xfrm>
            <a:off x="457200" y="2057400"/>
            <a:ext cx="8305800" cy="4068763"/>
          </a:xfrm>
        </p:spPr>
        <p:txBody>
          <a:bodyPr/>
          <a:lstStyle/>
          <a:p>
            <a:endParaRPr lang="en-US" sz="2800" dirty="0"/>
          </a:p>
          <a:p>
            <a:r>
              <a:rPr lang="en-US" sz="2800" dirty="0"/>
              <a:t>Views expressed are those of the </a:t>
            </a:r>
            <a:r>
              <a:rPr lang="en-US" sz="2800" dirty="0" smtClean="0"/>
              <a:t>speaker.</a:t>
            </a:r>
          </a:p>
          <a:p>
            <a:endParaRPr lang="en-US" sz="2800" dirty="0" smtClean="0"/>
          </a:p>
          <a:p>
            <a:r>
              <a:rPr lang="en-US" sz="2800" dirty="0" smtClean="0"/>
              <a:t>The Board </a:t>
            </a:r>
            <a:r>
              <a:rPr lang="en-US" sz="2800" dirty="0"/>
              <a:t>expresses its views in </a:t>
            </a:r>
            <a:r>
              <a:rPr lang="en-US" sz="2800" dirty="0" smtClean="0"/>
              <a:t>official publications.</a:t>
            </a:r>
          </a:p>
          <a:p>
            <a:endParaRPr lang="en-US" dirty="0" smtClean="0"/>
          </a:p>
        </p:txBody>
      </p:sp>
      <p:sp>
        <p:nvSpPr>
          <p:cNvPr id="5" name="Slide Number Placeholder 4"/>
          <p:cNvSpPr>
            <a:spLocks noGrp="1"/>
          </p:cNvSpPr>
          <p:nvPr>
            <p:ph type="sldNum" sz="quarter" idx="12"/>
          </p:nvPr>
        </p:nvSpPr>
        <p:spPr>
          <a:xfrm>
            <a:off x="6705600" y="6019800"/>
            <a:ext cx="2133600" cy="476250"/>
          </a:xfrm>
        </p:spPr>
        <p:txBody>
          <a:bodyPr/>
          <a:lstStyle/>
          <a:p>
            <a:fld id="{DBFD09C9-725B-4D62-8DBA-77EA5CA6F4DC}" type="slidenum">
              <a:rPr lang="en-US" smtClean="0"/>
              <a:pPr/>
              <a:t>2</a:t>
            </a:fld>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183880" cy="1051560"/>
          </a:xfrm>
        </p:spPr>
        <p:txBody>
          <a:bodyPr/>
          <a:lstStyle/>
          <a:p>
            <a:r>
              <a:rPr lang="en-US" dirty="0"/>
              <a:t>Public-Private Partnerships</a:t>
            </a:r>
          </a:p>
        </p:txBody>
      </p:sp>
      <p:sp>
        <p:nvSpPr>
          <p:cNvPr id="3" name="Content Placeholder 2"/>
          <p:cNvSpPr>
            <a:spLocks noGrp="1"/>
          </p:cNvSpPr>
          <p:nvPr>
            <p:ph idx="1"/>
          </p:nvPr>
        </p:nvSpPr>
        <p:spPr>
          <a:xfrm>
            <a:off x="533400" y="1676400"/>
            <a:ext cx="8183880" cy="4187952"/>
          </a:xfrm>
        </p:spPr>
        <p:txBody>
          <a:bodyPr>
            <a:normAutofit fontScale="92500" lnSpcReduction="20000"/>
          </a:bodyPr>
          <a:lstStyle/>
          <a:p>
            <a:r>
              <a:rPr lang="en-US" sz="2400" dirty="0"/>
              <a:t>Due to budget pressures, federal agencies have increasingly turned to public-private partnerships  (e.g., PPPs, P3s) to accomplish goals.</a:t>
            </a:r>
          </a:p>
          <a:p>
            <a:pPr lvl="1"/>
            <a:r>
              <a:rPr lang="en-US" sz="2000" dirty="0"/>
              <a:t>In some cases P3s are off-budget and off-balance sheet.</a:t>
            </a:r>
          </a:p>
          <a:p>
            <a:pPr>
              <a:spcAft>
                <a:spcPts val="600"/>
              </a:spcAft>
            </a:pPr>
            <a:r>
              <a:rPr lang="en-US" sz="2400" dirty="0"/>
              <a:t>Overall objective - </a:t>
            </a:r>
            <a:r>
              <a:rPr lang="en-US" sz="2000" dirty="0"/>
              <a:t>Transparency of the full costs and disclosure of risks.</a:t>
            </a:r>
          </a:p>
          <a:p>
            <a:r>
              <a:rPr lang="en-US" sz="2400" dirty="0"/>
              <a:t>Specific objectives include: </a:t>
            </a:r>
          </a:p>
          <a:p>
            <a:pPr lvl="1"/>
            <a:r>
              <a:rPr lang="en-US" sz="2000" dirty="0"/>
              <a:t>Phase 1 - Establishing a P3 definition, exclusions, risk-based characteristics and disclosures. </a:t>
            </a:r>
          </a:p>
          <a:p>
            <a:pPr lvl="1"/>
            <a:r>
              <a:rPr lang="en-US" sz="2000" dirty="0"/>
              <a:t>Phase 2 - Providing guidance for the recognition and measurement of: </a:t>
            </a:r>
          </a:p>
          <a:p>
            <a:pPr lvl="2"/>
            <a:r>
              <a:rPr lang="en-US" sz="1600" dirty="0"/>
              <a:t>assets and liabilities, </a:t>
            </a:r>
          </a:p>
          <a:p>
            <a:pPr lvl="2"/>
            <a:r>
              <a:rPr lang="en-US" sz="1600" dirty="0"/>
              <a:t>revenues and expenses, and risks.</a:t>
            </a:r>
          </a:p>
          <a:p>
            <a:r>
              <a:rPr lang="en-US" sz="2400" dirty="0"/>
              <a:t>Current status – Phase 1 ED comments are in &amp; Board is re-deliberating.</a:t>
            </a:r>
          </a:p>
          <a:p>
            <a:pPr algn="ctr">
              <a:buNone/>
            </a:pPr>
            <a:endParaRPr lang="en-US" sz="2400" dirty="0"/>
          </a:p>
          <a:p>
            <a:endParaRPr lang="en-US" dirty="0"/>
          </a:p>
        </p:txBody>
      </p:sp>
      <p:sp>
        <p:nvSpPr>
          <p:cNvPr id="4" name="Slide Number Placeholder 3"/>
          <p:cNvSpPr>
            <a:spLocks noGrp="1"/>
          </p:cNvSpPr>
          <p:nvPr>
            <p:ph type="sldNum" sz="quarter" idx="12"/>
          </p:nvPr>
        </p:nvSpPr>
        <p:spPr/>
        <p:txBody>
          <a:bodyPr/>
          <a:lstStyle/>
          <a:p>
            <a:fld id="{9F066574-9217-4243-96EA-1329F17B0250}" type="slidenum">
              <a:rPr lang="en-US" smtClean="0"/>
              <a:pPr/>
              <a:t>20</a:t>
            </a:fld>
            <a:endParaRPr lang="en-US" dirty="0"/>
          </a:p>
        </p:txBody>
      </p:sp>
    </p:spTree>
    <p:extLst>
      <p:ext uri="{BB962C8B-B14F-4D97-AF65-F5344CB8AC3E}">
        <p14:creationId xmlns:p14="http://schemas.microsoft.com/office/powerpoint/2010/main" val="7110881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183880" cy="624840"/>
          </a:xfrm>
        </p:spPr>
        <p:txBody>
          <a:bodyPr>
            <a:normAutofit fontScale="90000"/>
          </a:bodyPr>
          <a:lstStyle/>
          <a:p>
            <a:pPr algn="ctr"/>
            <a:r>
              <a:rPr lang="en-US" dirty="0" smtClean="0"/>
              <a:t>RISK ASSUMED (RA)</a:t>
            </a:r>
            <a:endParaRPr lang="en-US" dirty="0"/>
          </a:p>
        </p:txBody>
      </p:sp>
      <p:sp>
        <p:nvSpPr>
          <p:cNvPr id="3" name="Content Placeholder 2"/>
          <p:cNvSpPr>
            <a:spLocks noGrp="1"/>
          </p:cNvSpPr>
          <p:nvPr>
            <p:ph idx="1"/>
          </p:nvPr>
        </p:nvSpPr>
        <p:spPr>
          <a:xfrm>
            <a:off x="457200" y="1143000"/>
            <a:ext cx="8183880" cy="4724400"/>
          </a:xfrm>
        </p:spPr>
        <p:txBody>
          <a:bodyPr>
            <a:noAutofit/>
          </a:bodyPr>
          <a:lstStyle/>
          <a:p>
            <a:pPr>
              <a:buNone/>
            </a:pPr>
            <a:r>
              <a:rPr lang="en-US" sz="2800" dirty="0" smtClean="0"/>
              <a:t>Project objectives are to:</a:t>
            </a:r>
          </a:p>
          <a:p>
            <a:r>
              <a:rPr lang="en-US" sz="2200" dirty="0" smtClean="0"/>
              <a:t>Determine what risks the federal government assumes when implementing policy initiatives to provide safety and stabilize financial markets and the economy. </a:t>
            </a:r>
          </a:p>
          <a:p>
            <a:pPr marL="82296" indent="0">
              <a:buNone/>
            </a:pPr>
            <a:endParaRPr lang="en-US" sz="2200" dirty="0" smtClean="0"/>
          </a:p>
          <a:p>
            <a:r>
              <a:rPr lang="en-US" sz="2200" dirty="0" smtClean="0"/>
              <a:t>Update current standards that are limited to insurance contracts and explicit guarantees </a:t>
            </a:r>
            <a:r>
              <a:rPr lang="en-US" sz="2000" dirty="0" smtClean="0"/>
              <a:t>(other than loan guarantees)</a:t>
            </a:r>
            <a:r>
              <a:rPr lang="en-US" sz="2200" dirty="0" smtClean="0"/>
              <a:t>.</a:t>
            </a:r>
          </a:p>
          <a:p>
            <a:pPr lvl="1"/>
            <a:endParaRPr lang="en-US" sz="1800" dirty="0" smtClean="0"/>
          </a:p>
          <a:p>
            <a:pPr marL="365760" lvl="1" indent="-283464">
              <a:spcBef>
                <a:spcPts val="600"/>
              </a:spcBef>
              <a:buSzPct val="80000"/>
              <a:buFont typeface="Wingdings 2"/>
              <a:buChar char=""/>
            </a:pPr>
            <a:r>
              <a:rPr lang="en-US" sz="2200" dirty="0" smtClean="0"/>
              <a:t>Account for and report all significant risks assumed in order to meet the stewardship and operating performance objectives of federal financial reporting.</a:t>
            </a:r>
          </a:p>
        </p:txBody>
      </p:sp>
      <p:sp>
        <p:nvSpPr>
          <p:cNvPr id="4" name="Slide Number Placeholder 3"/>
          <p:cNvSpPr>
            <a:spLocks noGrp="1"/>
          </p:cNvSpPr>
          <p:nvPr>
            <p:ph type="sldNum" sz="quarter" idx="12"/>
          </p:nvPr>
        </p:nvSpPr>
        <p:spPr/>
        <p:txBody>
          <a:bodyPr/>
          <a:lstStyle/>
          <a:p>
            <a:fld id="{9F066574-9217-4243-96EA-1329F17B0250}" type="slidenum">
              <a:rPr lang="en-US" smtClean="0"/>
              <a:pPr/>
              <a:t>21</a:t>
            </a:fld>
            <a:endParaRPr lang="en-US" dirty="0"/>
          </a:p>
        </p:txBody>
      </p:sp>
    </p:spTree>
    <p:extLst>
      <p:ext uri="{BB962C8B-B14F-4D97-AF65-F5344CB8AC3E}">
        <p14:creationId xmlns:p14="http://schemas.microsoft.com/office/powerpoint/2010/main" val="349260211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52400"/>
            <a:ext cx="8183880" cy="1371600"/>
          </a:xfrm>
        </p:spPr>
        <p:txBody>
          <a:bodyPr>
            <a:normAutofit/>
          </a:bodyPr>
          <a:lstStyle/>
          <a:p>
            <a:pPr algn="ctr"/>
            <a:r>
              <a:rPr lang="en-US" dirty="0" smtClean="0"/>
              <a:t>RISK ASSUMED </a:t>
            </a:r>
            <a:r>
              <a:rPr lang="en-US" sz="2000" dirty="0" smtClean="0"/>
              <a:t>(cont) </a:t>
            </a:r>
            <a:r>
              <a:rPr lang="en-US" dirty="0" smtClean="0"/>
              <a:t/>
            </a:r>
            <a:br>
              <a:rPr lang="en-US" dirty="0" smtClean="0"/>
            </a:br>
            <a:r>
              <a:rPr lang="en-US" sz="3600" dirty="0" smtClean="0"/>
              <a:t>-Three Phases-</a:t>
            </a:r>
            <a:endParaRPr lang="en-US" sz="3600" dirty="0"/>
          </a:p>
        </p:txBody>
      </p:sp>
      <p:sp>
        <p:nvSpPr>
          <p:cNvPr id="3" name="Content Placeholder 2"/>
          <p:cNvSpPr>
            <a:spLocks noGrp="1"/>
          </p:cNvSpPr>
          <p:nvPr>
            <p:ph idx="1"/>
          </p:nvPr>
        </p:nvSpPr>
        <p:spPr>
          <a:xfrm>
            <a:off x="960120" y="1447800"/>
            <a:ext cx="8183880" cy="4800600"/>
          </a:xfrm>
        </p:spPr>
        <p:txBody>
          <a:bodyPr>
            <a:noAutofit/>
          </a:bodyPr>
          <a:lstStyle/>
          <a:p>
            <a:r>
              <a:rPr lang="en-US" sz="2400" dirty="0" smtClean="0"/>
              <a:t>Phase I: Insurance Programs</a:t>
            </a:r>
            <a:endParaRPr lang="en-US" sz="2000" dirty="0" smtClean="0"/>
          </a:p>
          <a:p>
            <a:r>
              <a:rPr lang="en-US" sz="2400" dirty="0" smtClean="0"/>
              <a:t>Phase II: Entitlement Programs, including: </a:t>
            </a:r>
          </a:p>
          <a:p>
            <a:pPr lvl="2"/>
            <a:r>
              <a:rPr lang="en-US" sz="2000" dirty="0" smtClean="0"/>
              <a:t>National Defense, </a:t>
            </a:r>
          </a:p>
          <a:p>
            <a:pPr lvl="2"/>
            <a:r>
              <a:rPr lang="en-US" sz="2000" dirty="0" smtClean="0"/>
              <a:t>Security and Disaster response</a:t>
            </a:r>
          </a:p>
          <a:p>
            <a:pPr lvl="2"/>
            <a:r>
              <a:rPr lang="en-US" sz="2000" dirty="0" smtClean="0"/>
              <a:t>Other potential effects on future outflows: </a:t>
            </a:r>
          </a:p>
          <a:p>
            <a:pPr lvl="3"/>
            <a:r>
              <a:rPr lang="en-US" dirty="0" smtClean="0"/>
              <a:t>regulatory actions, </a:t>
            </a:r>
          </a:p>
          <a:p>
            <a:pPr lvl="3"/>
            <a:r>
              <a:rPr lang="en-US" dirty="0" smtClean="0"/>
              <a:t>Government Sponsored Enterprises (GSEs), etc.</a:t>
            </a:r>
          </a:p>
          <a:p>
            <a:r>
              <a:rPr lang="en-US" sz="2400" dirty="0" smtClean="0"/>
              <a:t>Phase III: </a:t>
            </a:r>
          </a:p>
          <a:p>
            <a:pPr lvl="2"/>
            <a:r>
              <a:rPr lang="en-US" sz="2000" dirty="0" smtClean="0"/>
              <a:t>Commitments</a:t>
            </a:r>
          </a:p>
          <a:p>
            <a:pPr lvl="2"/>
            <a:r>
              <a:rPr lang="en-US" sz="2000" dirty="0" smtClean="0"/>
              <a:t>Obligations</a:t>
            </a:r>
          </a:p>
          <a:p>
            <a:pPr lvl="2"/>
            <a:r>
              <a:rPr lang="en-US" sz="2000" dirty="0" smtClean="0"/>
              <a:t>Other risk areas</a:t>
            </a:r>
          </a:p>
          <a:p>
            <a:endParaRPr lang="en-US" sz="2200" dirty="0"/>
          </a:p>
        </p:txBody>
      </p:sp>
      <p:sp>
        <p:nvSpPr>
          <p:cNvPr id="4" name="Slide Number Placeholder 3"/>
          <p:cNvSpPr>
            <a:spLocks noGrp="1"/>
          </p:cNvSpPr>
          <p:nvPr>
            <p:ph type="sldNum" sz="quarter" idx="12"/>
          </p:nvPr>
        </p:nvSpPr>
        <p:spPr/>
        <p:txBody>
          <a:bodyPr/>
          <a:lstStyle/>
          <a:p>
            <a:fld id="{9F066574-9217-4243-96EA-1329F17B0250}" type="slidenum">
              <a:rPr lang="en-US" smtClean="0"/>
              <a:pPr/>
              <a:t>22</a:t>
            </a:fld>
            <a:endParaRPr lang="en-US" dirty="0"/>
          </a:p>
        </p:txBody>
      </p:sp>
    </p:spTree>
    <p:extLst>
      <p:ext uri="{BB962C8B-B14F-4D97-AF65-F5344CB8AC3E}">
        <p14:creationId xmlns:p14="http://schemas.microsoft.com/office/powerpoint/2010/main" val="165172410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83880" cy="685800"/>
          </a:xfrm>
        </p:spPr>
        <p:txBody>
          <a:bodyPr/>
          <a:lstStyle/>
          <a:p>
            <a:r>
              <a:rPr lang="en-US" dirty="0" smtClean="0"/>
              <a:t>Risk Assumed</a:t>
            </a:r>
            <a:endParaRPr lang="en-US" dirty="0"/>
          </a:p>
        </p:txBody>
      </p:sp>
      <p:sp>
        <p:nvSpPr>
          <p:cNvPr id="3" name="Content Placeholder 2"/>
          <p:cNvSpPr>
            <a:spLocks noGrp="1"/>
          </p:cNvSpPr>
          <p:nvPr>
            <p:ph idx="1"/>
          </p:nvPr>
        </p:nvSpPr>
        <p:spPr>
          <a:xfrm>
            <a:off x="533400" y="1447800"/>
            <a:ext cx="8183880" cy="4416552"/>
          </a:xfrm>
        </p:spPr>
        <p:txBody>
          <a:bodyPr/>
          <a:lstStyle/>
          <a:p>
            <a:pPr marL="365760" lvl="1" indent="-283464">
              <a:spcBef>
                <a:spcPts val="600"/>
              </a:spcBef>
              <a:buSzPct val="80000"/>
              <a:buNone/>
            </a:pPr>
            <a:r>
              <a:rPr lang="en-US" dirty="0"/>
              <a:t>Developing exposure draft to:</a:t>
            </a:r>
          </a:p>
          <a:p>
            <a:r>
              <a:rPr lang="en-US" sz="2400" dirty="0"/>
              <a:t>Define federal Insurance programs</a:t>
            </a:r>
          </a:p>
          <a:p>
            <a:r>
              <a:rPr lang="en-US" sz="2400" dirty="0"/>
              <a:t>Improve terminology </a:t>
            </a:r>
          </a:p>
          <a:p>
            <a:r>
              <a:rPr lang="en-US" sz="2400" dirty="0"/>
              <a:t>Address measurement uncertainty regarding estimated losses on open contracts</a:t>
            </a:r>
          </a:p>
          <a:p>
            <a:pPr lvl="1"/>
            <a:r>
              <a:rPr lang="en-US" sz="2000" dirty="0"/>
              <a:t>Potentially use expected value </a:t>
            </a:r>
          </a:p>
          <a:p>
            <a:pPr lvl="1"/>
            <a:r>
              <a:rPr lang="en-US" sz="2000" dirty="0"/>
              <a:t>Improve disclosures</a:t>
            </a:r>
          </a:p>
          <a:p>
            <a:r>
              <a:rPr lang="en-US" sz="2400" dirty="0"/>
              <a:t>Disclose risk assumed for insurance programs with:</a:t>
            </a:r>
          </a:p>
          <a:p>
            <a:pPr lvl="1"/>
            <a:r>
              <a:rPr lang="en-US" sz="2000" dirty="0"/>
              <a:t>Narrative including risk factors</a:t>
            </a:r>
          </a:p>
          <a:p>
            <a:pPr lvl="1"/>
            <a:r>
              <a:rPr lang="en-US" sz="2000" dirty="0"/>
              <a:t>Coverage in force (maximum loss)</a:t>
            </a:r>
          </a:p>
          <a:p>
            <a:endParaRPr lang="en-US" dirty="0"/>
          </a:p>
        </p:txBody>
      </p:sp>
      <p:sp>
        <p:nvSpPr>
          <p:cNvPr id="4" name="Slide Number Placeholder 3"/>
          <p:cNvSpPr>
            <a:spLocks noGrp="1"/>
          </p:cNvSpPr>
          <p:nvPr>
            <p:ph type="sldNum" sz="quarter" idx="12"/>
          </p:nvPr>
        </p:nvSpPr>
        <p:spPr/>
        <p:txBody>
          <a:bodyPr/>
          <a:lstStyle/>
          <a:p>
            <a:fld id="{9F066574-9217-4243-96EA-1329F17B0250}" type="slidenum">
              <a:rPr lang="en-US" smtClean="0"/>
              <a:pPr/>
              <a:t>23</a:t>
            </a:fld>
            <a:endParaRPr lang="en-US" dirty="0"/>
          </a:p>
        </p:txBody>
      </p:sp>
    </p:spTree>
    <p:extLst>
      <p:ext uri="{BB962C8B-B14F-4D97-AF65-F5344CB8AC3E}">
        <p14:creationId xmlns:p14="http://schemas.microsoft.com/office/powerpoint/2010/main" val="35461325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183880" cy="1158240"/>
          </a:xfrm>
        </p:spPr>
        <p:txBody>
          <a:bodyPr/>
          <a:lstStyle/>
          <a:p>
            <a:r>
              <a:rPr lang="en-US" dirty="0" smtClean="0"/>
              <a:t>DoD Implementation Guidance</a:t>
            </a:r>
            <a:endParaRPr lang="en-US" dirty="0"/>
          </a:p>
        </p:txBody>
      </p:sp>
      <p:sp>
        <p:nvSpPr>
          <p:cNvPr id="3" name="Content Placeholder 2"/>
          <p:cNvSpPr>
            <a:spLocks noGrp="1"/>
          </p:cNvSpPr>
          <p:nvPr>
            <p:ph idx="1"/>
          </p:nvPr>
        </p:nvSpPr>
        <p:spPr>
          <a:xfrm>
            <a:off x="502920" y="1676400"/>
            <a:ext cx="8183880" cy="3581400"/>
          </a:xfrm>
        </p:spPr>
        <p:txBody>
          <a:bodyPr>
            <a:normAutofit fontScale="92500" lnSpcReduction="10000"/>
          </a:bodyPr>
          <a:lstStyle/>
          <a:p>
            <a:endParaRPr lang="en-US" dirty="0" smtClean="0"/>
          </a:p>
          <a:p>
            <a:r>
              <a:rPr lang="en-US" dirty="0" smtClean="0"/>
              <a:t>Assisting DoD</a:t>
            </a:r>
          </a:p>
          <a:p>
            <a:pPr lvl="1"/>
            <a:r>
              <a:rPr lang="en-US" dirty="0" smtClean="0"/>
              <a:t>Valuation of legacy inventory and operating material &amp; supplies</a:t>
            </a:r>
          </a:p>
          <a:p>
            <a:pPr lvl="1"/>
            <a:r>
              <a:rPr lang="en-US" dirty="0" smtClean="0"/>
              <a:t>Research &amp; Development Costs (now focus w/AAPC Internal Use Software)</a:t>
            </a:r>
          </a:p>
          <a:p>
            <a:pPr lvl="1"/>
            <a:r>
              <a:rPr lang="en-US" dirty="0"/>
              <a:t>As needed with DoD FIAR (Financial Improvement and Audit Readiness) </a:t>
            </a:r>
            <a:endParaRPr lang="en-US" dirty="0" smtClean="0"/>
          </a:p>
          <a:p>
            <a:r>
              <a:rPr lang="en-US" dirty="0"/>
              <a:t>Deployed Assets- closed with no need for FASAB </a:t>
            </a:r>
            <a:r>
              <a:rPr lang="en-US" dirty="0" smtClean="0"/>
              <a:t>action</a:t>
            </a:r>
          </a:p>
          <a:p>
            <a:pPr marL="0" indent="0">
              <a:buNone/>
            </a:pPr>
            <a:endParaRPr lang="en-US" dirty="0" smtClean="0"/>
          </a:p>
        </p:txBody>
      </p:sp>
      <p:sp>
        <p:nvSpPr>
          <p:cNvPr id="4" name="Slide Number Placeholder 3"/>
          <p:cNvSpPr>
            <a:spLocks noGrp="1"/>
          </p:cNvSpPr>
          <p:nvPr>
            <p:ph type="sldNum" sz="quarter" idx="12"/>
          </p:nvPr>
        </p:nvSpPr>
        <p:spPr/>
        <p:txBody>
          <a:bodyPr/>
          <a:lstStyle/>
          <a:p>
            <a:fld id="{9F066574-9217-4243-96EA-1329F17B0250}" type="slidenum">
              <a:rPr lang="en-US" smtClean="0"/>
              <a:pPr/>
              <a:t>24</a:t>
            </a:fld>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idx="1"/>
          </p:nvPr>
        </p:nvSpPr>
        <p:spPr>
          <a:xfrm>
            <a:off x="533400" y="1447800"/>
            <a:ext cx="8183563" cy="4187825"/>
          </a:xfrm>
        </p:spPr>
        <p:txBody>
          <a:bodyPr>
            <a:normAutofit/>
          </a:bodyPr>
          <a:lstStyle/>
          <a:p>
            <a:r>
              <a:rPr lang="en-US" dirty="0" smtClean="0"/>
              <a:t>Drafting </a:t>
            </a:r>
            <a:r>
              <a:rPr lang="en-US" dirty="0"/>
              <a:t>implementation guidance </a:t>
            </a:r>
            <a:r>
              <a:rPr lang="en-US" dirty="0" smtClean="0"/>
              <a:t>to:</a:t>
            </a:r>
            <a:endParaRPr lang="en-US" dirty="0"/>
          </a:p>
          <a:p>
            <a:pPr lvl="1"/>
            <a:r>
              <a:rPr lang="en-US" sz="2200" dirty="0" smtClean="0"/>
              <a:t>Clarify </a:t>
            </a:r>
            <a:r>
              <a:rPr lang="en-US" sz="2200" dirty="0"/>
              <a:t>standards</a:t>
            </a:r>
          </a:p>
          <a:p>
            <a:pPr lvl="1"/>
            <a:r>
              <a:rPr lang="en-US" sz="2200" dirty="0" smtClean="0"/>
              <a:t>Provide practical </a:t>
            </a:r>
            <a:r>
              <a:rPr lang="en-US" sz="2200" dirty="0"/>
              <a:t>examples of implementation</a:t>
            </a:r>
          </a:p>
          <a:p>
            <a:r>
              <a:rPr lang="en-US" dirty="0"/>
              <a:t>Requires input </a:t>
            </a:r>
            <a:endParaRPr lang="en-US" dirty="0" smtClean="0"/>
          </a:p>
          <a:p>
            <a:pPr lvl="1"/>
            <a:r>
              <a:rPr lang="en-US" dirty="0" smtClean="0"/>
              <a:t>Agencies </a:t>
            </a:r>
            <a:r>
              <a:rPr lang="en-US" dirty="0"/>
              <a:t>who have successfully undergone an audit of their IUS balances</a:t>
            </a:r>
          </a:p>
          <a:p>
            <a:pPr>
              <a:spcAft>
                <a:spcPts val="600"/>
              </a:spcAft>
            </a:pPr>
            <a:endParaRPr lang="en-US" sz="1800" dirty="0"/>
          </a:p>
        </p:txBody>
      </p:sp>
      <p:sp>
        <p:nvSpPr>
          <p:cNvPr id="6" name="Title 5"/>
          <p:cNvSpPr>
            <a:spLocks noGrp="1"/>
          </p:cNvSpPr>
          <p:nvPr>
            <p:ph type="title"/>
          </p:nvPr>
        </p:nvSpPr>
        <p:spPr>
          <a:xfrm>
            <a:off x="457200" y="457200"/>
            <a:ext cx="8183880" cy="670560"/>
          </a:xfrm>
        </p:spPr>
        <p:txBody>
          <a:bodyPr/>
          <a:lstStyle/>
          <a:p>
            <a:r>
              <a:rPr lang="en-US" dirty="0" smtClean="0"/>
              <a:t>Internal Use Software</a:t>
            </a:r>
            <a:endParaRPr lang="en-US" sz="1800" dirty="0"/>
          </a:p>
        </p:txBody>
      </p:sp>
      <p:sp>
        <p:nvSpPr>
          <p:cNvPr id="7" name="Slide Number Placeholder 6"/>
          <p:cNvSpPr>
            <a:spLocks noGrp="1"/>
          </p:cNvSpPr>
          <p:nvPr>
            <p:ph type="sldNum" sz="quarter" idx="12"/>
          </p:nvPr>
        </p:nvSpPr>
        <p:spPr/>
        <p:txBody>
          <a:bodyPr/>
          <a:lstStyle/>
          <a:p>
            <a:fld id="{9F066574-9217-4243-96EA-1329F17B0250}" type="slidenum">
              <a:rPr lang="en-US" smtClean="0"/>
              <a:pPr/>
              <a:t>25</a:t>
            </a:fld>
            <a:endParaRPr lang="en-US" dirty="0"/>
          </a:p>
        </p:txBody>
      </p:sp>
    </p:spTree>
    <p:extLst>
      <p:ext uri="{BB962C8B-B14F-4D97-AF65-F5344CB8AC3E}">
        <p14:creationId xmlns:p14="http://schemas.microsoft.com/office/powerpoint/2010/main" val="74847200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183880" cy="1051560"/>
          </a:xfrm>
        </p:spPr>
        <p:txBody>
          <a:bodyPr/>
          <a:lstStyle/>
          <a:p>
            <a:r>
              <a:rPr lang="en-US" dirty="0" smtClean="0"/>
              <a:t>Tax Expenditures</a:t>
            </a:r>
            <a:endParaRPr lang="en-US" dirty="0"/>
          </a:p>
        </p:txBody>
      </p:sp>
      <p:sp>
        <p:nvSpPr>
          <p:cNvPr id="3" name="Content Placeholder 2"/>
          <p:cNvSpPr>
            <a:spLocks noGrp="1"/>
          </p:cNvSpPr>
          <p:nvPr>
            <p:ph idx="1"/>
          </p:nvPr>
        </p:nvSpPr>
        <p:spPr>
          <a:xfrm>
            <a:off x="381000" y="1752600"/>
            <a:ext cx="8183880" cy="4187952"/>
          </a:xfrm>
        </p:spPr>
        <p:txBody>
          <a:bodyPr>
            <a:normAutofit lnSpcReduction="10000"/>
          </a:bodyPr>
          <a:lstStyle/>
          <a:p>
            <a:r>
              <a:rPr lang="en-US" dirty="0" smtClean="0"/>
              <a:t>Objective</a:t>
            </a:r>
          </a:p>
          <a:p>
            <a:pPr lvl="1"/>
            <a:r>
              <a:rPr lang="en-US" dirty="0" smtClean="0"/>
              <a:t>Explore what </a:t>
            </a:r>
            <a:r>
              <a:rPr lang="en-US" dirty="0"/>
              <a:t>information </a:t>
            </a:r>
            <a:r>
              <a:rPr lang="en-US" dirty="0" smtClean="0"/>
              <a:t>users need to help them understand government financial operations</a:t>
            </a:r>
          </a:p>
          <a:p>
            <a:r>
              <a:rPr lang="en-US" dirty="0" smtClean="0"/>
              <a:t>What are tax expenditures</a:t>
            </a:r>
          </a:p>
          <a:p>
            <a:pPr lvl="1"/>
            <a:r>
              <a:rPr lang="en-US" dirty="0" smtClean="0"/>
              <a:t>Revenue </a:t>
            </a:r>
            <a:r>
              <a:rPr lang="en-US" dirty="0"/>
              <a:t>losses attributable to provisions of Federal income tax laws which allow a special exclusion, exemption, or deduction from gross income or which provide a special credit, a preferential rate of tax, or a deferral of tax liability. (Section 3(3) of Public Law 93-344)</a:t>
            </a:r>
          </a:p>
          <a:p>
            <a:endParaRPr lang="en-US" dirty="0"/>
          </a:p>
        </p:txBody>
      </p:sp>
      <p:sp>
        <p:nvSpPr>
          <p:cNvPr id="4" name="Slide Number Placeholder 3"/>
          <p:cNvSpPr>
            <a:spLocks noGrp="1"/>
          </p:cNvSpPr>
          <p:nvPr>
            <p:ph type="sldNum" sz="quarter" idx="12"/>
          </p:nvPr>
        </p:nvSpPr>
        <p:spPr/>
        <p:txBody>
          <a:bodyPr/>
          <a:lstStyle/>
          <a:p>
            <a:fld id="{9F066574-9217-4243-96EA-1329F17B0250}" type="slidenum">
              <a:rPr lang="en-US" smtClean="0"/>
              <a:pPr/>
              <a:t>26</a:t>
            </a:fld>
            <a:endParaRPr lang="en-US" dirty="0"/>
          </a:p>
        </p:txBody>
      </p:sp>
    </p:spTree>
    <p:extLst>
      <p:ext uri="{BB962C8B-B14F-4D97-AF65-F5344CB8AC3E}">
        <p14:creationId xmlns:p14="http://schemas.microsoft.com/office/powerpoint/2010/main" val="342448538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
            </a:r>
            <a:br>
              <a:rPr lang="en-US" dirty="0" smtClean="0"/>
            </a:br>
            <a:r>
              <a:rPr lang="en-US" dirty="0"/>
              <a:t/>
            </a:r>
            <a:br>
              <a:rPr lang="en-US" dirty="0"/>
            </a:br>
            <a:r>
              <a:rPr lang="en-US" dirty="0" smtClean="0"/>
              <a:t/>
            </a:r>
            <a:br>
              <a:rPr lang="en-US" dirty="0" smtClean="0"/>
            </a:br>
            <a:r>
              <a:rPr lang="en-US" sz="4400" dirty="0" smtClean="0"/>
              <a:t>Questions</a:t>
            </a:r>
            <a:r>
              <a:rPr lang="en-US" sz="4400" dirty="0"/>
              <a:t>?</a:t>
            </a:r>
          </a:p>
        </p:txBody>
      </p:sp>
      <p:sp>
        <p:nvSpPr>
          <p:cNvPr id="5" name="Slide Number Placeholder 4"/>
          <p:cNvSpPr>
            <a:spLocks noGrp="1"/>
          </p:cNvSpPr>
          <p:nvPr>
            <p:ph type="sldNum" sz="quarter" idx="12"/>
          </p:nvPr>
        </p:nvSpPr>
        <p:spPr/>
        <p:txBody>
          <a:bodyPr/>
          <a:lstStyle/>
          <a:p>
            <a:pPr>
              <a:defRPr/>
            </a:pPr>
            <a:fld id="{6C81E6E5-1458-43C9-AA72-E14326B41D88}" type="slidenum">
              <a:rPr lang="en-US" smtClean="0"/>
              <a:pPr>
                <a:defRPr/>
              </a:pPr>
              <a:t>27</a:t>
            </a:fld>
            <a:endParaRPr lang="en-US" dirty="0"/>
          </a:p>
        </p:txBody>
      </p:sp>
      <p:pic>
        <p:nvPicPr>
          <p:cNvPr id="2050" name="Picture 2" descr="C:\Users\simmsr\AppData\Local\Microsoft\Windows\Temporary Internet Files\Content.IE5\49QIJDPL\questions-2[1].jpg"/>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3009900" y="2667000"/>
            <a:ext cx="3124200" cy="3124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034493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457200" y="381000"/>
            <a:ext cx="8229600" cy="884238"/>
          </a:xfrm>
        </p:spPr>
        <p:txBody>
          <a:bodyPr>
            <a:normAutofit/>
          </a:bodyPr>
          <a:lstStyle/>
          <a:p>
            <a:r>
              <a:rPr lang="en-US" sz="3200" dirty="0"/>
              <a:t>Contact and Website Information</a:t>
            </a:r>
          </a:p>
        </p:txBody>
      </p:sp>
      <p:sp>
        <p:nvSpPr>
          <p:cNvPr id="65539" name="Rectangle 3"/>
          <p:cNvSpPr>
            <a:spLocks noGrp="1" noChangeArrowheads="1"/>
          </p:cNvSpPr>
          <p:nvPr>
            <p:ph type="body" sz="half" idx="1"/>
          </p:nvPr>
        </p:nvSpPr>
        <p:spPr>
          <a:xfrm>
            <a:off x="609600" y="1600200"/>
            <a:ext cx="8229600" cy="4038600"/>
          </a:xfrm>
        </p:spPr>
        <p:txBody>
          <a:bodyPr>
            <a:normAutofit/>
          </a:bodyPr>
          <a:lstStyle/>
          <a:p>
            <a:pPr>
              <a:lnSpc>
                <a:spcPct val="90000"/>
              </a:lnSpc>
            </a:pPr>
            <a:r>
              <a:rPr lang="en-US" sz="2800" dirty="0"/>
              <a:t>General inquiries can be directed to </a:t>
            </a:r>
            <a:r>
              <a:rPr lang="en-US" sz="2800" dirty="0">
                <a:hlinkClick r:id="rId3"/>
              </a:rPr>
              <a:t>fasab@fasab.gov</a:t>
            </a:r>
            <a:endParaRPr lang="en-US" sz="2800" dirty="0"/>
          </a:p>
          <a:p>
            <a:pPr>
              <a:lnSpc>
                <a:spcPct val="90000"/>
              </a:lnSpc>
            </a:pPr>
            <a:r>
              <a:rPr lang="en-US" sz="2800" dirty="0"/>
              <a:t>Phone: 202 512-7350</a:t>
            </a:r>
          </a:p>
          <a:p>
            <a:pPr>
              <a:lnSpc>
                <a:spcPct val="90000"/>
              </a:lnSpc>
            </a:pPr>
            <a:r>
              <a:rPr lang="en-US" sz="2800" dirty="0">
                <a:hlinkClick r:id="rId4"/>
              </a:rPr>
              <a:t>www.FASAB.gov</a:t>
            </a:r>
            <a:endParaRPr lang="en-US" sz="2800" dirty="0"/>
          </a:p>
          <a:p>
            <a:pPr lvl="1">
              <a:lnSpc>
                <a:spcPct val="90000"/>
              </a:lnSpc>
            </a:pPr>
            <a:r>
              <a:rPr lang="en-US" sz="2400" dirty="0" smtClean="0"/>
              <a:t>Listserv (sign up for emails)</a:t>
            </a:r>
            <a:endParaRPr lang="en-US" sz="2400" dirty="0"/>
          </a:p>
          <a:p>
            <a:pPr lvl="1">
              <a:lnSpc>
                <a:spcPct val="90000"/>
              </a:lnSpc>
            </a:pPr>
            <a:r>
              <a:rPr lang="en-US" sz="2400" dirty="0"/>
              <a:t>Exposure Drafts</a:t>
            </a:r>
          </a:p>
          <a:p>
            <a:pPr lvl="1">
              <a:lnSpc>
                <a:spcPct val="90000"/>
              </a:lnSpc>
            </a:pPr>
            <a:r>
              <a:rPr lang="en-US" sz="2400" dirty="0"/>
              <a:t>Active Projects </a:t>
            </a:r>
            <a:r>
              <a:rPr lang="en-US" dirty="0" smtClean="0"/>
              <a:t>– assigned staff</a:t>
            </a:r>
          </a:p>
          <a:p>
            <a:pPr>
              <a:lnSpc>
                <a:spcPct val="90000"/>
              </a:lnSpc>
            </a:pPr>
            <a:r>
              <a:rPr lang="en-US" sz="2800" dirty="0" smtClean="0"/>
              <a:t>Presenter’s Contact info:</a:t>
            </a:r>
          </a:p>
          <a:p>
            <a:pPr lvl="1">
              <a:lnSpc>
                <a:spcPct val="90000"/>
              </a:lnSpc>
            </a:pPr>
            <a:r>
              <a:rPr lang="en-US" dirty="0" smtClean="0">
                <a:hlinkClick r:id="rId5"/>
              </a:rPr>
              <a:t>simmsr@fasab.gov</a:t>
            </a:r>
            <a:r>
              <a:rPr lang="en-US" dirty="0" smtClean="0"/>
              <a:t>   (202) 512-2512</a:t>
            </a:r>
            <a:endParaRPr lang="en-US" sz="2400" dirty="0"/>
          </a:p>
          <a:p>
            <a:pPr lvl="1">
              <a:lnSpc>
                <a:spcPct val="90000"/>
              </a:lnSpc>
              <a:buFontTx/>
              <a:buNone/>
            </a:pPr>
            <a:endParaRPr lang="en-US" sz="2400" dirty="0"/>
          </a:p>
        </p:txBody>
      </p:sp>
      <p:sp>
        <p:nvSpPr>
          <p:cNvPr id="6" name="Slide Number Placeholder 5"/>
          <p:cNvSpPr>
            <a:spLocks noGrp="1"/>
          </p:cNvSpPr>
          <p:nvPr>
            <p:ph type="sldNum" sz="quarter" idx="12"/>
          </p:nvPr>
        </p:nvSpPr>
        <p:spPr/>
        <p:txBody>
          <a:bodyPr/>
          <a:lstStyle/>
          <a:p>
            <a:fld id="{ACEBE99F-F20B-488C-A58E-35C928D16FC9}" type="slidenum">
              <a:rPr lang="en-US" smtClean="0"/>
              <a:pPr/>
              <a:t>28</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183880" cy="1051560"/>
          </a:xfrm>
        </p:spPr>
        <p:txBody>
          <a:bodyPr/>
          <a:lstStyle/>
          <a:p>
            <a:r>
              <a:rPr lang="en-US" dirty="0" smtClean="0"/>
              <a:t>OVERVIEW</a:t>
            </a:r>
            <a:endParaRPr lang="en-US" dirty="0"/>
          </a:p>
        </p:txBody>
      </p:sp>
      <p:sp>
        <p:nvSpPr>
          <p:cNvPr id="3" name="Content Placeholder 2"/>
          <p:cNvSpPr>
            <a:spLocks noGrp="1"/>
          </p:cNvSpPr>
          <p:nvPr>
            <p:ph idx="1"/>
          </p:nvPr>
        </p:nvSpPr>
        <p:spPr>
          <a:xfrm>
            <a:off x="533400" y="1600200"/>
            <a:ext cx="8183880" cy="4187952"/>
          </a:xfrm>
        </p:spPr>
        <p:txBody>
          <a:bodyPr>
            <a:normAutofit/>
          </a:bodyPr>
          <a:lstStyle/>
          <a:p>
            <a:r>
              <a:rPr lang="en-US" dirty="0" smtClean="0"/>
              <a:t>Review of Current Projects</a:t>
            </a:r>
          </a:p>
          <a:p>
            <a:pPr lvl="1"/>
            <a:r>
              <a:rPr lang="en-US" dirty="0" smtClean="0"/>
              <a:t>Reporting Model </a:t>
            </a:r>
          </a:p>
          <a:p>
            <a:pPr lvl="1"/>
            <a:r>
              <a:rPr lang="en-US" dirty="0" smtClean="0"/>
              <a:t>Leases</a:t>
            </a:r>
          </a:p>
          <a:p>
            <a:pPr lvl="1"/>
            <a:r>
              <a:rPr lang="en-US" dirty="0" smtClean="0"/>
              <a:t>Public-Private Partnerships </a:t>
            </a:r>
          </a:p>
          <a:p>
            <a:pPr lvl="1"/>
            <a:r>
              <a:rPr lang="en-US" dirty="0" smtClean="0"/>
              <a:t>Risk Assumed </a:t>
            </a:r>
          </a:p>
          <a:p>
            <a:pPr lvl="1"/>
            <a:r>
              <a:rPr lang="en-US" dirty="0" smtClean="0"/>
              <a:t>Implementation Guidance</a:t>
            </a:r>
          </a:p>
          <a:p>
            <a:pPr lvl="1"/>
            <a:r>
              <a:rPr lang="en-US" dirty="0" smtClean="0"/>
              <a:t>Tax Expenditures</a:t>
            </a:r>
          </a:p>
          <a:p>
            <a:endParaRPr lang="en-US" dirty="0" smtClean="0"/>
          </a:p>
          <a:p>
            <a:endParaRPr lang="en-US" dirty="0"/>
          </a:p>
        </p:txBody>
      </p:sp>
      <p:sp>
        <p:nvSpPr>
          <p:cNvPr id="4" name="Slide Number Placeholder 3"/>
          <p:cNvSpPr>
            <a:spLocks noGrp="1"/>
          </p:cNvSpPr>
          <p:nvPr>
            <p:ph type="sldNum" sz="quarter" idx="12"/>
          </p:nvPr>
        </p:nvSpPr>
        <p:spPr/>
        <p:txBody>
          <a:bodyPr/>
          <a:lstStyle/>
          <a:p>
            <a:fld id="{9F066574-9217-4243-96EA-1329F17B0250}" type="slidenum">
              <a:rPr lang="en-US" smtClean="0"/>
              <a:pPr/>
              <a:t>3</a:t>
            </a:fld>
            <a:endParaRPr lang="en-US" dirty="0"/>
          </a:p>
        </p:txBody>
      </p:sp>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3600894"/>
            <a:ext cx="2143125" cy="22760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Reporting Model</a:t>
            </a:r>
            <a:endParaRPr lang="en-US" dirty="0"/>
          </a:p>
        </p:txBody>
      </p:sp>
      <p:sp>
        <p:nvSpPr>
          <p:cNvPr id="3" name="Text Placeholder 2"/>
          <p:cNvSpPr>
            <a:spLocks noGrp="1"/>
          </p:cNvSpPr>
          <p:nvPr>
            <p:ph type="body" sz="half" idx="1"/>
          </p:nvPr>
        </p:nvSpPr>
        <p:spPr/>
        <p:txBody>
          <a:bodyPr/>
          <a:lstStyle/>
          <a:p>
            <a:r>
              <a:rPr lang="en-US" dirty="0" smtClean="0"/>
              <a:t>Which is Better?</a:t>
            </a:r>
          </a:p>
          <a:p>
            <a:endParaRPr lang="en-US" dirty="0"/>
          </a:p>
          <a:p>
            <a:endParaRPr lang="en-US" dirty="0"/>
          </a:p>
        </p:txBody>
      </p:sp>
      <p:sp>
        <p:nvSpPr>
          <p:cNvPr id="5" name="Slide Number Placeholder 4"/>
          <p:cNvSpPr>
            <a:spLocks noGrp="1"/>
          </p:cNvSpPr>
          <p:nvPr>
            <p:ph type="sldNum" sz="quarter" idx="12"/>
          </p:nvPr>
        </p:nvSpPr>
        <p:spPr/>
        <p:txBody>
          <a:bodyPr/>
          <a:lstStyle/>
          <a:p>
            <a:pPr>
              <a:defRPr/>
            </a:pPr>
            <a:fld id="{6C81E6E5-1458-43C9-AA72-E14326B41D88}" type="slidenum">
              <a:rPr lang="en-US" smtClean="0"/>
              <a:pPr>
                <a:defRPr/>
              </a:pPr>
              <a:t>4</a:t>
            </a:fld>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2307165"/>
            <a:ext cx="3857625" cy="304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2307165"/>
            <a:ext cx="3524250" cy="304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261013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Reporting Model</a:t>
            </a:r>
            <a:endParaRPr lang="en-US" dirty="0"/>
          </a:p>
        </p:txBody>
      </p:sp>
      <p:sp>
        <p:nvSpPr>
          <p:cNvPr id="3" name="Text Placeholder 2"/>
          <p:cNvSpPr>
            <a:spLocks noGrp="1"/>
          </p:cNvSpPr>
          <p:nvPr>
            <p:ph type="body" sz="half" idx="1"/>
          </p:nvPr>
        </p:nvSpPr>
        <p:spPr/>
        <p:txBody>
          <a:bodyPr/>
          <a:lstStyle/>
          <a:p>
            <a:r>
              <a:rPr lang="en-US" dirty="0" smtClean="0"/>
              <a:t>Objective</a:t>
            </a:r>
          </a:p>
          <a:p>
            <a:pPr lvl="1"/>
            <a:r>
              <a:rPr lang="en-US" dirty="0" smtClean="0"/>
              <a:t>Better achieve </a:t>
            </a:r>
          </a:p>
          <a:p>
            <a:pPr lvl="2"/>
            <a:r>
              <a:rPr lang="en-US" dirty="0"/>
              <a:t>U</a:t>
            </a:r>
            <a:r>
              <a:rPr lang="en-US" dirty="0" smtClean="0"/>
              <a:t>sers’ needs</a:t>
            </a:r>
          </a:p>
          <a:p>
            <a:pPr lvl="2"/>
            <a:r>
              <a:rPr lang="en-US" dirty="0" smtClean="0"/>
              <a:t>Reporting objectives </a:t>
            </a:r>
          </a:p>
        </p:txBody>
      </p:sp>
      <p:sp>
        <p:nvSpPr>
          <p:cNvPr id="5" name="Slide Number Placeholder 4"/>
          <p:cNvSpPr>
            <a:spLocks noGrp="1"/>
          </p:cNvSpPr>
          <p:nvPr>
            <p:ph type="sldNum" sz="quarter" idx="12"/>
          </p:nvPr>
        </p:nvSpPr>
        <p:spPr/>
        <p:txBody>
          <a:bodyPr/>
          <a:lstStyle/>
          <a:p>
            <a:pPr>
              <a:defRPr/>
            </a:pPr>
            <a:fld id="{6C81E6E5-1458-43C9-AA72-E14326B41D88}" type="slidenum">
              <a:rPr lang="en-US" smtClean="0"/>
              <a:pPr>
                <a:defRPr/>
              </a:pPr>
              <a:t>5</a:t>
            </a:fld>
            <a:endParaRPr lang="en-US" dirty="0"/>
          </a:p>
        </p:txBody>
      </p:sp>
      <p:pic>
        <p:nvPicPr>
          <p:cNvPr id="1039" name="Picture 15" descr="C:\Users\simmsr\AppData\Local\Microsoft\Windows\Temporary Internet Files\Content.IE5\AU19EPOV\la-competitividad[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91000" y="3429000"/>
            <a:ext cx="4069756" cy="24698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23329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381000"/>
            <a:ext cx="8229600" cy="731838"/>
          </a:xfrm>
        </p:spPr>
        <p:txBody>
          <a:bodyPr>
            <a:normAutofit/>
          </a:bodyPr>
          <a:lstStyle/>
          <a:p>
            <a:pPr eaLnBrk="1" hangingPunct="1"/>
            <a:r>
              <a:rPr lang="en-US" dirty="0" smtClean="0"/>
              <a:t>Reporting Model</a:t>
            </a:r>
          </a:p>
        </p:txBody>
      </p:sp>
      <p:sp>
        <p:nvSpPr>
          <p:cNvPr id="7171" name="Rectangle 3"/>
          <p:cNvSpPr>
            <a:spLocks noGrp="1" noChangeArrowheads="1"/>
          </p:cNvSpPr>
          <p:nvPr>
            <p:ph type="body" sz="half" idx="1"/>
          </p:nvPr>
        </p:nvSpPr>
        <p:spPr>
          <a:xfrm>
            <a:off x="381000" y="1600200"/>
            <a:ext cx="8534400" cy="4038600"/>
          </a:xfrm>
        </p:spPr>
        <p:txBody>
          <a:bodyPr>
            <a:normAutofit/>
          </a:bodyPr>
          <a:lstStyle/>
          <a:p>
            <a:pPr eaLnBrk="1" hangingPunct="1"/>
            <a:r>
              <a:rPr lang="en-US" sz="2400" dirty="0" smtClean="0"/>
              <a:t>Input to the Board:</a:t>
            </a:r>
          </a:p>
          <a:p>
            <a:pPr lvl="1"/>
            <a:r>
              <a:rPr lang="en-US" sz="1800" dirty="0" smtClean="0"/>
              <a:t>User needs surveys, focus groups, and roundtables</a:t>
            </a:r>
          </a:p>
          <a:p>
            <a:pPr lvl="1"/>
            <a:r>
              <a:rPr lang="en-US" sz="1800" dirty="0" smtClean="0"/>
              <a:t>FASAB Task Force on Government-wide Financial Reports </a:t>
            </a:r>
            <a:r>
              <a:rPr lang="en-US" sz="1400" dirty="0" smtClean="0"/>
              <a:t>(Dec 2010)</a:t>
            </a:r>
          </a:p>
          <a:p>
            <a:pPr lvl="1"/>
            <a:r>
              <a:rPr lang="en-US" sz="1800" dirty="0" smtClean="0"/>
              <a:t>CFO Act 20-Year Report</a:t>
            </a:r>
          </a:p>
          <a:p>
            <a:pPr lvl="1"/>
            <a:r>
              <a:rPr lang="en-US" sz="1800" dirty="0" smtClean="0"/>
              <a:t>Input from task forces focusing on agency level reporting on cost, budget and performance</a:t>
            </a:r>
          </a:p>
          <a:p>
            <a:pPr lvl="1"/>
            <a:r>
              <a:rPr lang="en-US" sz="1800" dirty="0" smtClean="0"/>
              <a:t>Statement of spending pilots</a:t>
            </a:r>
          </a:p>
          <a:p>
            <a:pPr lvl="1"/>
            <a:r>
              <a:rPr lang="en-US" sz="1800" dirty="0" smtClean="0"/>
              <a:t>Study of other sovereign government practices</a:t>
            </a:r>
          </a:p>
          <a:p>
            <a:pPr lvl="1"/>
            <a:r>
              <a:rPr lang="en-US" sz="1800" dirty="0" smtClean="0"/>
              <a:t>NAPA Study</a:t>
            </a:r>
          </a:p>
          <a:p>
            <a:pPr lvl="1"/>
            <a:r>
              <a:rPr lang="en-US" sz="1800" dirty="0" smtClean="0"/>
              <a:t>Expert presentations</a:t>
            </a:r>
          </a:p>
          <a:p>
            <a:pPr lvl="2"/>
            <a:r>
              <a:rPr lang="en-US" sz="1600" dirty="0" smtClean="0"/>
              <a:t>Budget</a:t>
            </a:r>
          </a:p>
          <a:p>
            <a:pPr lvl="2"/>
            <a:r>
              <a:rPr lang="en-US" sz="1600" dirty="0" smtClean="0"/>
              <a:t>Component Level Reporting </a:t>
            </a:r>
          </a:p>
          <a:p>
            <a:pPr eaLnBrk="1" hangingPunct="1"/>
            <a:endParaRPr lang="en-US" sz="2400" dirty="0" smtClean="0"/>
          </a:p>
        </p:txBody>
      </p:sp>
      <p:sp>
        <p:nvSpPr>
          <p:cNvPr id="7174" name="Slide Number Placeholder 5"/>
          <p:cNvSpPr>
            <a:spLocks noGrp="1"/>
          </p:cNvSpPr>
          <p:nvPr>
            <p:ph type="sldNum" sz="quarter" idx="12"/>
          </p:nvPr>
        </p:nvSpPr>
        <p:spPr>
          <a:noFill/>
        </p:spPr>
        <p:txBody>
          <a:bodyPr/>
          <a:lstStyle/>
          <a:p>
            <a:fld id="{CF0999D1-64BB-4828-8497-96EA6F585CE9}" type="slidenum">
              <a:rPr lang="en-US" smtClean="0"/>
              <a:pPr/>
              <a:t>6</a:t>
            </a:fld>
            <a:endParaRPr lang="en-US" dirty="0" smtClean="0"/>
          </a:p>
        </p:txBody>
      </p:sp>
    </p:spTree>
    <p:extLst>
      <p:ext uri="{BB962C8B-B14F-4D97-AF65-F5344CB8AC3E}">
        <p14:creationId xmlns:p14="http://schemas.microsoft.com/office/powerpoint/2010/main" val="31791395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731838"/>
          </a:xfrm>
        </p:spPr>
        <p:txBody>
          <a:bodyPr/>
          <a:lstStyle/>
          <a:p>
            <a:r>
              <a:rPr lang="en-US" dirty="0" smtClean="0"/>
              <a:t>Reporting Model</a:t>
            </a:r>
            <a:endParaRPr lang="en-US" dirty="0"/>
          </a:p>
        </p:txBody>
      </p:sp>
      <p:sp>
        <p:nvSpPr>
          <p:cNvPr id="3" name="Text Placeholder 2"/>
          <p:cNvSpPr>
            <a:spLocks noGrp="1"/>
          </p:cNvSpPr>
          <p:nvPr>
            <p:ph type="body" sz="half" idx="1"/>
          </p:nvPr>
        </p:nvSpPr>
        <p:spPr>
          <a:xfrm>
            <a:off x="457200" y="2057401"/>
            <a:ext cx="8229600" cy="3728976"/>
          </a:xfrm>
        </p:spPr>
        <p:txBody>
          <a:bodyPr>
            <a:normAutofit/>
          </a:bodyPr>
          <a:lstStyle/>
          <a:p>
            <a:pPr lvl="1"/>
            <a:r>
              <a:rPr lang="en-US" dirty="0" smtClean="0"/>
              <a:t>Cost Information</a:t>
            </a:r>
          </a:p>
          <a:p>
            <a:pPr lvl="2"/>
            <a:r>
              <a:rPr lang="en-US" dirty="0" smtClean="0"/>
              <a:t>Cost of programs or functions</a:t>
            </a:r>
          </a:p>
          <a:p>
            <a:pPr lvl="1"/>
            <a:r>
              <a:rPr lang="en-US" dirty="0" smtClean="0"/>
              <a:t>Budget Information</a:t>
            </a:r>
          </a:p>
          <a:p>
            <a:pPr lvl="2"/>
            <a:r>
              <a:rPr lang="en-US" dirty="0" smtClean="0"/>
              <a:t>More understandable </a:t>
            </a:r>
          </a:p>
          <a:p>
            <a:pPr lvl="2"/>
            <a:r>
              <a:rPr lang="en-US" dirty="0" smtClean="0"/>
              <a:t>Budget to Actual Comparison</a:t>
            </a:r>
          </a:p>
          <a:p>
            <a:pPr lvl="1"/>
            <a:r>
              <a:rPr lang="en-US" dirty="0" smtClean="0"/>
              <a:t>Performance Information</a:t>
            </a:r>
          </a:p>
          <a:p>
            <a:pPr lvl="2"/>
            <a:r>
              <a:rPr lang="en-US" dirty="0" smtClean="0"/>
              <a:t>What were the results? </a:t>
            </a:r>
          </a:p>
          <a:p>
            <a:pPr lvl="1"/>
            <a:r>
              <a:rPr lang="en-US" dirty="0" smtClean="0"/>
              <a:t>Integration</a:t>
            </a:r>
          </a:p>
          <a:p>
            <a:pPr lvl="2"/>
            <a:r>
              <a:rPr lang="en-US" dirty="0" smtClean="0"/>
              <a:t>Cost, Budget, and Performance</a:t>
            </a:r>
          </a:p>
        </p:txBody>
      </p:sp>
      <p:sp>
        <p:nvSpPr>
          <p:cNvPr id="5" name="Slide Number Placeholder 4"/>
          <p:cNvSpPr>
            <a:spLocks noGrp="1"/>
          </p:cNvSpPr>
          <p:nvPr>
            <p:ph type="sldNum" sz="quarter" idx="12"/>
          </p:nvPr>
        </p:nvSpPr>
        <p:spPr/>
        <p:txBody>
          <a:bodyPr/>
          <a:lstStyle/>
          <a:p>
            <a:pPr>
              <a:defRPr/>
            </a:pPr>
            <a:fld id="{6C81E6E5-1458-43C9-AA72-E14326B41D88}" type="slidenum">
              <a:rPr lang="en-US" smtClean="0"/>
              <a:pPr>
                <a:defRPr/>
              </a:pPr>
              <a:t>7</a:t>
            </a:fld>
            <a:endParaRPr lang="en-US" dirty="0"/>
          </a:p>
        </p:txBody>
      </p:sp>
      <p:pic>
        <p:nvPicPr>
          <p:cNvPr id="3075" name="Picture 3" descr="C:\Users\simmsr\AppData\Local\Microsoft\Windows\Temporary Internet Files\Content.IE5\O8IY63WI\139460275[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9800" y="2362200"/>
            <a:ext cx="2438400" cy="3271777"/>
          </a:xfrm>
          <a:prstGeom prst="rect">
            <a:avLst/>
          </a:prstGeom>
          <a:noFill/>
          <a:extLst>
            <a:ext uri="{909E8E84-426E-40DD-AFC4-6F175D3DCCD1}">
              <a14:hiddenFill xmlns:a14="http://schemas.microsoft.com/office/drawing/2010/main">
                <a:solidFill>
                  <a:srgbClr val="FFFFFF"/>
                </a:solidFill>
              </a14:hiddenFill>
            </a:ext>
          </a:extLst>
        </p:spPr>
      </p:pic>
      <p:sp>
        <p:nvSpPr>
          <p:cNvPr id="7" name="Text Placeholder 2"/>
          <p:cNvSpPr txBox="1">
            <a:spLocks/>
          </p:cNvSpPr>
          <p:nvPr/>
        </p:nvSpPr>
        <p:spPr>
          <a:xfrm>
            <a:off x="609600" y="1371600"/>
            <a:ext cx="8229600" cy="533400"/>
          </a:xfrm>
          <a:prstGeom prst="rect">
            <a:avLst/>
          </a:prstGeom>
        </p:spPr>
        <p:txBody>
          <a:bodyPr vert="horz" lIns="182880" tIns="91440">
            <a:normAutofit lnSpcReduction="10000"/>
          </a:bodyPr>
          <a:lst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a:lstStyle>
          <a:p>
            <a:pPr marL="64008" indent="0">
              <a:buNone/>
            </a:pPr>
            <a:r>
              <a:rPr lang="en-US" dirty="0" smtClean="0"/>
              <a:t>Users sought</a:t>
            </a:r>
            <a:endParaRPr lang="en-US" dirty="0"/>
          </a:p>
        </p:txBody>
      </p:sp>
    </p:spTree>
    <p:extLst>
      <p:ext uri="{BB962C8B-B14F-4D97-AF65-F5344CB8AC3E}">
        <p14:creationId xmlns:p14="http://schemas.microsoft.com/office/powerpoint/2010/main" val="14703696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731838"/>
          </a:xfrm>
        </p:spPr>
        <p:txBody>
          <a:bodyPr/>
          <a:lstStyle/>
          <a:p>
            <a:r>
              <a:rPr lang="en-US" dirty="0" smtClean="0"/>
              <a:t>Reporting Model</a:t>
            </a:r>
            <a:endParaRPr lang="en-US" dirty="0"/>
          </a:p>
        </p:txBody>
      </p:sp>
      <p:sp>
        <p:nvSpPr>
          <p:cNvPr id="3" name="Text Placeholder 2"/>
          <p:cNvSpPr>
            <a:spLocks noGrp="1"/>
          </p:cNvSpPr>
          <p:nvPr>
            <p:ph type="body" sz="half" idx="1"/>
          </p:nvPr>
        </p:nvSpPr>
        <p:spPr>
          <a:xfrm>
            <a:off x="1066800" y="2133600"/>
            <a:ext cx="3200400" cy="3200400"/>
          </a:xfrm>
        </p:spPr>
        <p:txBody>
          <a:bodyPr>
            <a:normAutofit fontScale="92500" lnSpcReduction="20000"/>
          </a:bodyPr>
          <a:lstStyle/>
          <a:p>
            <a:pPr marL="0" indent="0">
              <a:buNone/>
            </a:pPr>
            <a:r>
              <a:rPr lang="en-US" sz="1900" dirty="0" smtClean="0"/>
              <a:t>Presently…</a:t>
            </a:r>
          </a:p>
          <a:p>
            <a:pPr marL="0" indent="0">
              <a:buNone/>
            </a:pPr>
            <a:endParaRPr lang="en-US" sz="1200" dirty="0" smtClean="0"/>
          </a:p>
          <a:p>
            <a:r>
              <a:rPr lang="en-US" sz="1400" dirty="0" smtClean="0"/>
              <a:t>Financial statements </a:t>
            </a:r>
          </a:p>
          <a:p>
            <a:pPr lvl="1"/>
            <a:r>
              <a:rPr lang="en-US" sz="1400" dirty="0" smtClean="0"/>
              <a:t>highly aggregated</a:t>
            </a:r>
          </a:p>
          <a:p>
            <a:pPr lvl="1"/>
            <a:r>
              <a:rPr lang="en-US" sz="1400" dirty="0" smtClean="0"/>
              <a:t>Static</a:t>
            </a:r>
          </a:p>
          <a:p>
            <a:pPr lvl="1"/>
            <a:r>
              <a:rPr lang="en-US" sz="1400" dirty="0" smtClean="0"/>
              <a:t>Present cost by strategic goals</a:t>
            </a:r>
          </a:p>
          <a:p>
            <a:r>
              <a:rPr lang="en-US" sz="1400" dirty="0" smtClean="0"/>
              <a:t>Multiple sources of information available through websites </a:t>
            </a:r>
          </a:p>
          <a:p>
            <a:pPr lvl="1"/>
            <a:r>
              <a:rPr lang="en-US" sz="1400" dirty="0" smtClean="0"/>
              <a:t>GAAP</a:t>
            </a:r>
          </a:p>
          <a:p>
            <a:pPr lvl="1"/>
            <a:r>
              <a:rPr lang="en-US" sz="1400" dirty="0" smtClean="0"/>
              <a:t>Non-GAAP</a:t>
            </a:r>
          </a:p>
          <a:p>
            <a:r>
              <a:rPr lang="en-US" sz="1400" dirty="0" smtClean="0"/>
              <a:t>Multiple measurement bases</a:t>
            </a:r>
          </a:p>
          <a:p>
            <a:pPr lvl="1"/>
            <a:r>
              <a:rPr lang="en-US" sz="1400" dirty="0" smtClean="0"/>
              <a:t>Accrual, budget, projections</a:t>
            </a:r>
          </a:p>
          <a:p>
            <a:r>
              <a:rPr lang="en-US" sz="1400" dirty="0" smtClean="0"/>
              <a:t>Spending is mostly mandatory not discretionary</a:t>
            </a:r>
          </a:p>
          <a:p>
            <a:pPr lvl="1"/>
            <a:endParaRPr lang="en-US" dirty="0"/>
          </a:p>
        </p:txBody>
      </p:sp>
      <p:sp>
        <p:nvSpPr>
          <p:cNvPr id="5" name="Slide Number Placeholder 4"/>
          <p:cNvSpPr>
            <a:spLocks noGrp="1"/>
          </p:cNvSpPr>
          <p:nvPr>
            <p:ph type="sldNum" sz="quarter" idx="12"/>
          </p:nvPr>
        </p:nvSpPr>
        <p:spPr/>
        <p:txBody>
          <a:bodyPr/>
          <a:lstStyle/>
          <a:p>
            <a:pPr>
              <a:defRPr/>
            </a:pPr>
            <a:fld id="{6C81E6E5-1458-43C9-AA72-E14326B41D88}" type="slidenum">
              <a:rPr lang="en-US" smtClean="0"/>
              <a:pPr>
                <a:defRPr/>
              </a:pPr>
              <a:t>8</a:t>
            </a:fld>
            <a:endParaRPr lang="en-US" dirty="0"/>
          </a:p>
        </p:txBody>
      </p:sp>
      <p:sp>
        <p:nvSpPr>
          <p:cNvPr id="6" name="Text Placeholder 2"/>
          <p:cNvSpPr txBox="1">
            <a:spLocks/>
          </p:cNvSpPr>
          <p:nvPr/>
        </p:nvSpPr>
        <p:spPr>
          <a:xfrm>
            <a:off x="4800600" y="2150533"/>
            <a:ext cx="3200400" cy="2971800"/>
          </a:xfrm>
          <a:prstGeom prst="rect">
            <a:avLst/>
          </a:prstGeom>
        </p:spPr>
        <p:txBody>
          <a:bodyPr vert="horz" lIns="182880" tIns="91440">
            <a:normAutofit fontScale="55000" lnSpcReduction="20000"/>
          </a:bodyPr>
          <a:lst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a:lstStyle>
          <a:p>
            <a:pPr marL="0" indent="0">
              <a:buNone/>
            </a:pPr>
            <a:r>
              <a:rPr lang="en-US" sz="3200" dirty="0" smtClean="0"/>
              <a:t>However…</a:t>
            </a:r>
          </a:p>
          <a:p>
            <a:pPr marL="0" indent="0">
              <a:buNone/>
            </a:pPr>
            <a:endParaRPr lang="en-US" sz="2200" dirty="0" smtClean="0"/>
          </a:p>
          <a:p>
            <a:r>
              <a:rPr lang="en-US" dirty="0" smtClean="0"/>
              <a:t>Users also looking to </a:t>
            </a:r>
          </a:p>
          <a:p>
            <a:pPr lvl="1"/>
            <a:r>
              <a:rPr lang="en-US" dirty="0" smtClean="0"/>
              <a:t>Review functions or programs</a:t>
            </a:r>
          </a:p>
          <a:p>
            <a:pPr lvl="1"/>
            <a:r>
              <a:rPr lang="en-US" dirty="0" smtClean="0"/>
              <a:t>Make comparisons</a:t>
            </a:r>
          </a:p>
          <a:p>
            <a:pPr lvl="1"/>
            <a:r>
              <a:rPr lang="en-US" dirty="0" smtClean="0"/>
              <a:t>Drill-down</a:t>
            </a:r>
          </a:p>
          <a:p>
            <a:pPr lvl="1"/>
            <a:r>
              <a:rPr lang="en-US" dirty="0" smtClean="0"/>
              <a:t>Access data </a:t>
            </a:r>
          </a:p>
          <a:p>
            <a:pPr lvl="1"/>
            <a:r>
              <a:rPr lang="en-US" dirty="0" smtClean="0"/>
              <a:t>Create their own reports</a:t>
            </a:r>
          </a:p>
          <a:p>
            <a:pPr lvl="1"/>
            <a:r>
              <a:rPr lang="en-US" dirty="0" smtClean="0"/>
              <a:t>Identify trends, patterns</a:t>
            </a:r>
          </a:p>
          <a:p>
            <a:pPr lvl="1"/>
            <a:r>
              <a:rPr lang="en-US" dirty="0" smtClean="0"/>
              <a:t>Analyze performance</a:t>
            </a:r>
          </a:p>
          <a:p>
            <a:pPr lvl="1"/>
            <a:r>
              <a:rPr lang="en-US" dirty="0" smtClean="0"/>
              <a:t>Compare budgeted to actual</a:t>
            </a:r>
          </a:p>
          <a:p>
            <a:pPr lvl="1"/>
            <a:endParaRPr lang="en-US" dirty="0"/>
          </a:p>
        </p:txBody>
      </p:sp>
      <p:sp>
        <p:nvSpPr>
          <p:cNvPr id="7" name="Text Placeholder 2"/>
          <p:cNvSpPr txBox="1">
            <a:spLocks/>
          </p:cNvSpPr>
          <p:nvPr/>
        </p:nvSpPr>
        <p:spPr>
          <a:xfrm>
            <a:off x="643467" y="1447800"/>
            <a:ext cx="3852333" cy="457200"/>
          </a:xfrm>
          <a:prstGeom prst="rect">
            <a:avLst/>
          </a:prstGeom>
        </p:spPr>
        <p:txBody>
          <a:bodyPr vert="horz" lIns="182880" tIns="91440">
            <a:normAutofit fontScale="92500" lnSpcReduction="20000"/>
          </a:bodyPr>
          <a:lst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a:lstStyle>
          <a:p>
            <a:pPr marL="82296" indent="0">
              <a:buNone/>
            </a:pPr>
            <a:r>
              <a:rPr lang="en-US" dirty="0" smtClean="0"/>
              <a:t>Challenges observed</a:t>
            </a:r>
          </a:p>
          <a:p>
            <a:pPr lvl="1"/>
            <a:endParaRPr lang="en-US" dirty="0"/>
          </a:p>
        </p:txBody>
      </p:sp>
    </p:spTree>
    <p:extLst>
      <p:ext uri="{BB962C8B-B14F-4D97-AF65-F5344CB8AC3E}">
        <p14:creationId xmlns:p14="http://schemas.microsoft.com/office/powerpoint/2010/main" val="4928743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Reporting Model</a:t>
            </a:r>
            <a:endParaRPr lang="en-US" dirty="0"/>
          </a:p>
        </p:txBody>
      </p:sp>
      <p:sp>
        <p:nvSpPr>
          <p:cNvPr id="5" name="Slide Number Placeholder 4"/>
          <p:cNvSpPr>
            <a:spLocks noGrp="1"/>
          </p:cNvSpPr>
          <p:nvPr>
            <p:ph type="sldNum" sz="quarter" idx="12"/>
          </p:nvPr>
        </p:nvSpPr>
        <p:spPr/>
        <p:txBody>
          <a:bodyPr/>
          <a:lstStyle/>
          <a:p>
            <a:pPr>
              <a:defRPr/>
            </a:pPr>
            <a:fld id="{6C81E6E5-1458-43C9-AA72-E14326B41D88}" type="slidenum">
              <a:rPr lang="en-US" smtClean="0"/>
              <a:pPr>
                <a:defRPr/>
              </a:pPr>
              <a:t>9</a:t>
            </a:fld>
            <a:endParaRPr lang="en-US" dirty="0"/>
          </a:p>
        </p:txBody>
      </p:sp>
      <p:sp>
        <p:nvSpPr>
          <p:cNvPr id="6" name="Text Placeholder 2"/>
          <p:cNvSpPr txBox="1">
            <a:spLocks/>
          </p:cNvSpPr>
          <p:nvPr/>
        </p:nvSpPr>
        <p:spPr>
          <a:xfrm>
            <a:off x="914400" y="2286000"/>
            <a:ext cx="6705600" cy="3505200"/>
          </a:xfrm>
          <a:prstGeom prst="rect">
            <a:avLst/>
          </a:prstGeom>
        </p:spPr>
        <p:txBody>
          <a:bodyPr vert="horz" lIns="182880" tIns="91440">
            <a:normAutofit fontScale="92500" lnSpcReduction="20000"/>
          </a:bodyPr>
          <a:lst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a:lstStyle>
          <a:p>
            <a:pPr marL="0" indent="0">
              <a:buNone/>
            </a:pPr>
            <a:r>
              <a:rPr lang="en-US" sz="3200" dirty="0" smtClean="0"/>
              <a:t>How should financial reporting…</a:t>
            </a:r>
          </a:p>
          <a:p>
            <a:pPr marL="0" indent="0">
              <a:buNone/>
            </a:pPr>
            <a:endParaRPr lang="en-US" sz="2200" dirty="0" smtClean="0"/>
          </a:p>
          <a:p>
            <a:r>
              <a:rPr lang="en-US" dirty="0" smtClean="0"/>
              <a:t>Relate GAAP and non-GAAP sources</a:t>
            </a:r>
          </a:p>
          <a:p>
            <a:r>
              <a:rPr lang="en-US" dirty="0" smtClean="0"/>
              <a:t>Help users understand </a:t>
            </a:r>
          </a:p>
          <a:p>
            <a:pPr lvl="1"/>
            <a:r>
              <a:rPr lang="en-US" dirty="0" smtClean="0"/>
              <a:t>Differences between government-wide and component financing</a:t>
            </a:r>
          </a:p>
          <a:p>
            <a:pPr lvl="1"/>
            <a:r>
              <a:rPr lang="en-US" dirty="0"/>
              <a:t>T</a:t>
            </a:r>
            <a:r>
              <a:rPr lang="en-US" dirty="0" smtClean="0"/>
              <a:t>he relationship among the different measurement bases</a:t>
            </a:r>
          </a:p>
          <a:p>
            <a:pPr lvl="1"/>
            <a:r>
              <a:rPr lang="en-US" dirty="0" smtClean="0"/>
              <a:t>Mandatory vs. discretionary spending</a:t>
            </a:r>
          </a:p>
          <a:p>
            <a:r>
              <a:rPr lang="en-US" dirty="0" smtClean="0"/>
              <a:t>Facilitate multi-dimensional analyses</a:t>
            </a:r>
          </a:p>
          <a:p>
            <a:pPr lvl="1"/>
            <a:endParaRPr lang="en-US" dirty="0" smtClean="0"/>
          </a:p>
          <a:p>
            <a:pPr lvl="1"/>
            <a:endParaRPr lang="en-US" dirty="0"/>
          </a:p>
        </p:txBody>
      </p:sp>
    </p:spTree>
    <p:extLst>
      <p:ext uri="{BB962C8B-B14F-4D97-AF65-F5344CB8AC3E}">
        <p14:creationId xmlns:p14="http://schemas.microsoft.com/office/powerpoint/2010/main" val="209755461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2337</TotalTime>
  <Words>1374</Words>
  <Application>Microsoft Office PowerPoint</Application>
  <PresentationFormat>On-screen Show (4:3)</PresentationFormat>
  <Paragraphs>245</Paragraphs>
  <Slides>28</Slides>
  <Notes>16</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Aspect</vt:lpstr>
      <vt:lpstr>FASAB Update: Improving Federal Financial Reporting </vt:lpstr>
      <vt:lpstr>  Disclaimer</vt:lpstr>
      <vt:lpstr>OVERVIEW</vt:lpstr>
      <vt:lpstr>Reporting Model</vt:lpstr>
      <vt:lpstr>Reporting Model</vt:lpstr>
      <vt:lpstr>Reporting Model</vt:lpstr>
      <vt:lpstr>Reporting Model</vt:lpstr>
      <vt:lpstr>Reporting Model</vt:lpstr>
      <vt:lpstr>Reporting Model</vt:lpstr>
      <vt:lpstr>Reporting Model</vt:lpstr>
      <vt:lpstr>Reporting Model - Example</vt:lpstr>
      <vt:lpstr>Reporting Model - Example</vt:lpstr>
      <vt:lpstr>Reporting Model - Example</vt:lpstr>
      <vt:lpstr>Reporting Model – Example</vt:lpstr>
      <vt:lpstr>Reporting Model - Example</vt:lpstr>
      <vt:lpstr>Reporting Model – Example</vt:lpstr>
      <vt:lpstr>Reporting Model</vt:lpstr>
      <vt:lpstr>Leases</vt:lpstr>
      <vt:lpstr>Leases</vt:lpstr>
      <vt:lpstr>Public-Private Partnerships</vt:lpstr>
      <vt:lpstr>RISK ASSUMED (RA)</vt:lpstr>
      <vt:lpstr>RISK ASSUMED (cont)  -Three Phases-</vt:lpstr>
      <vt:lpstr>Risk Assumed</vt:lpstr>
      <vt:lpstr>DoD Implementation Guidance</vt:lpstr>
      <vt:lpstr>Internal Use Software</vt:lpstr>
      <vt:lpstr>Tax Expenditures</vt:lpstr>
      <vt:lpstr>   Questions?</vt:lpstr>
      <vt:lpstr>Contact and Website Information</vt:lpstr>
    </vt:vector>
  </TitlesOfParts>
  <Company>GAO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Baltimore Chapter of the Association of Government Accountants</dc:title>
  <dc:creator>Wendy Payne</dc:creator>
  <cp:lastModifiedBy>Wendy Payne</cp:lastModifiedBy>
  <cp:revision>299</cp:revision>
  <cp:lastPrinted>2015-04-20T21:04:06Z</cp:lastPrinted>
  <dcterms:created xsi:type="dcterms:W3CDTF">2014-01-08T21:02:55Z</dcterms:created>
  <dcterms:modified xsi:type="dcterms:W3CDTF">2016-04-13T18:51:57Z</dcterms:modified>
</cp:coreProperties>
</file>