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8" r:id="rId1"/>
  </p:sldMasterIdLst>
  <p:notesMasterIdLst>
    <p:notesMasterId r:id="rId27"/>
  </p:notesMasterIdLst>
  <p:handoutMasterIdLst>
    <p:handoutMasterId r:id="rId28"/>
  </p:handoutMasterIdLst>
  <p:sldIdLst>
    <p:sldId id="256" r:id="rId2"/>
    <p:sldId id="260" r:id="rId3"/>
    <p:sldId id="257" r:id="rId4"/>
    <p:sldId id="330" r:id="rId5"/>
    <p:sldId id="327" r:id="rId6"/>
    <p:sldId id="328" r:id="rId7"/>
    <p:sldId id="299" r:id="rId8"/>
    <p:sldId id="331" r:id="rId9"/>
    <p:sldId id="292" r:id="rId10"/>
    <p:sldId id="293" r:id="rId11"/>
    <p:sldId id="326" r:id="rId12"/>
    <p:sldId id="294" r:id="rId13"/>
    <p:sldId id="304" r:id="rId14"/>
    <p:sldId id="284" r:id="rId15"/>
    <p:sldId id="286" r:id="rId16"/>
    <p:sldId id="282" r:id="rId17"/>
    <p:sldId id="310" r:id="rId18"/>
    <p:sldId id="311" r:id="rId19"/>
    <p:sldId id="290" r:id="rId20"/>
    <p:sldId id="308" r:id="rId21"/>
    <p:sldId id="295" r:id="rId22"/>
    <p:sldId id="329" r:id="rId23"/>
    <p:sldId id="279" r:id="rId24"/>
    <p:sldId id="305" r:id="rId25"/>
    <p:sldId id="307" r:id="rId26"/>
  </p:sldIdLst>
  <p:sldSz cx="9144000" cy="6858000" type="screen4x3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GAO" initials="GAO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49" autoAdjust="0"/>
    <p:restoredTop sz="84272" autoAdjust="0"/>
  </p:normalViewPr>
  <p:slideViewPr>
    <p:cSldViewPr>
      <p:cViewPr varScale="1">
        <p:scale>
          <a:sx n="91" d="100"/>
          <a:sy n="91" d="100"/>
        </p:scale>
        <p:origin x="-582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1201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3" d="100"/>
        <a:sy n="73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43343" cy="465455"/>
          </a:xfrm>
          <a:prstGeom prst="rect">
            <a:avLst/>
          </a:prstGeom>
        </p:spPr>
        <p:txBody>
          <a:bodyPr vert="horz" lIns="93323" tIns="46661" rIns="93323" bIns="46661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133" y="1"/>
            <a:ext cx="3043343" cy="465455"/>
          </a:xfrm>
          <a:prstGeom prst="rect">
            <a:avLst/>
          </a:prstGeom>
        </p:spPr>
        <p:txBody>
          <a:bodyPr vert="horz" lIns="93323" tIns="46661" rIns="93323" bIns="46661" rtlCol="0"/>
          <a:lstStyle>
            <a:lvl1pPr algn="r">
              <a:defRPr sz="1200"/>
            </a:lvl1pPr>
          </a:lstStyle>
          <a:p>
            <a:fld id="{6C83F639-3DAA-43D4-8B9F-7B65012F35B4}" type="datetimeFigureOut">
              <a:rPr lang="en-US" smtClean="0"/>
              <a:pPr/>
              <a:t>4/13/2016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42030"/>
            <a:ext cx="3043343" cy="465455"/>
          </a:xfrm>
          <a:prstGeom prst="rect">
            <a:avLst/>
          </a:prstGeom>
        </p:spPr>
        <p:txBody>
          <a:bodyPr vert="horz" lIns="93323" tIns="46661" rIns="93323" bIns="46661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133" y="8842030"/>
            <a:ext cx="3043343" cy="465455"/>
          </a:xfrm>
          <a:prstGeom prst="rect">
            <a:avLst/>
          </a:prstGeom>
        </p:spPr>
        <p:txBody>
          <a:bodyPr vert="horz" lIns="93323" tIns="46661" rIns="93323" bIns="46661" rtlCol="0" anchor="b"/>
          <a:lstStyle>
            <a:lvl1pPr algn="r">
              <a:defRPr sz="1200"/>
            </a:lvl1pPr>
          </a:lstStyle>
          <a:p>
            <a:fld id="{3CD9AED3-87C4-4F44-A118-AA4C318F61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60110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43343" cy="465455"/>
          </a:xfrm>
          <a:prstGeom prst="rect">
            <a:avLst/>
          </a:prstGeom>
        </p:spPr>
        <p:txBody>
          <a:bodyPr vert="horz" lIns="93323" tIns="46661" rIns="93323" bIns="46661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3" y="1"/>
            <a:ext cx="3043343" cy="465455"/>
          </a:xfrm>
          <a:prstGeom prst="rect">
            <a:avLst/>
          </a:prstGeom>
        </p:spPr>
        <p:txBody>
          <a:bodyPr vert="horz" lIns="93323" tIns="46661" rIns="93323" bIns="46661" rtlCol="0"/>
          <a:lstStyle>
            <a:lvl1pPr algn="r">
              <a:defRPr sz="1200"/>
            </a:lvl1pPr>
          </a:lstStyle>
          <a:p>
            <a:fld id="{41E855F7-B1A2-46DF-B8CB-3483CFDBFBC4}" type="datetimeFigureOut">
              <a:rPr lang="en-US" smtClean="0"/>
              <a:pPr/>
              <a:t>4/13/2016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3" tIns="46661" rIns="93323" bIns="46661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21824"/>
            <a:ext cx="5618480" cy="4189095"/>
          </a:xfrm>
          <a:prstGeom prst="rect">
            <a:avLst/>
          </a:prstGeom>
        </p:spPr>
        <p:txBody>
          <a:bodyPr vert="horz" lIns="93323" tIns="46661" rIns="93323" bIns="4666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42030"/>
            <a:ext cx="3043343" cy="465455"/>
          </a:xfrm>
          <a:prstGeom prst="rect">
            <a:avLst/>
          </a:prstGeom>
        </p:spPr>
        <p:txBody>
          <a:bodyPr vert="horz" lIns="93323" tIns="46661" rIns="93323" bIns="46661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3" y="8842030"/>
            <a:ext cx="3043343" cy="465455"/>
          </a:xfrm>
          <a:prstGeom prst="rect">
            <a:avLst/>
          </a:prstGeom>
        </p:spPr>
        <p:txBody>
          <a:bodyPr vert="horz" lIns="93323" tIns="46661" rIns="93323" bIns="46661" rtlCol="0" anchor="b"/>
          <a:lstStyle>
            <a:lvl1pPr algn="r">
              <a:defRPr sz="1200"/>
            </a:lvl1pPr>
          </a:lstStyle>
          <a:p>
            <a:fld id="{C9C73B39-CD00-48A3-A382-1ABE3A8DD4D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54362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1776"/>
            <a:fld id="{C9FA1E61-14A1-448C-A676-433F40603E49}" type="slidenum">
              <a:rPr lang="en-US" smtClean="0"/>
              <a:pPr defTabSz="931776"/>
              <a:t>9</a:t>
            </a:fld>
            <a:endParaRPr lang="en-US" dirty="0" smtClean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1776"/>
            <a:fld id="{D1FB941F-42B8-42FA-9CE4-CF0494F9BDDD}" type="slidenum">
              <a:rPr lang="en-US" smtClean="0"/>
              <a:pPr defTabSz="931776"/>
              <a:t>10</a:t>
            </a:fld>
            <a:endParaRPr lang="en-US" dirty="0" smtClean="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1776"/>
            <a:fld id="{D1FB941F-42B8-42FA-9CE4-CF0494F9BDDD}" type="slidenum">
              <a:rPr lang="en-US" smtClean="0"/>
              <a:pPr defTabSz="931776"/>
              <a:t>11</a:t>
            </a:fld>
            <a:endParaRPr lang="en-US" dirty="0" smtClean="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1776"/>
            <a:fld id="{32252409-09A0-450B-90B6-DCB1F82C4D84}" type="slidenum">
              <a:rPr lang="en-US" smtClean="0"/>
              <a:pPr defTabSz="931776"/>
              <a:t>12</a:t>
            </a:fld>
            <a:endParaRPr lang="en-US" dirty="0" smtClean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1776"/>
            <a:fld id="{49AD28E3-581B-468A-BE30-A82FB891498D}" type="slidenum">
              <a:rPr lang="en-US" smtClean="0"/>
              <a:pPr defTabSz="931776"/>
              <a:t>14</a:t>
            </a:fld>
            <a:endParaRPr lang="en-US" dirty="0" smtClean="0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 smtClean="0"/>
              <a:t>Australia	Austria</a:t>
            </a:r>
          </a:p>
          <a:p>
            <a:pPr eaLnBrk="1" hangingPunct="1"/>
            <a:r>
              <a:rPr lang="en-US" dirty="0" smtClean="0"/>
              <a:t>Canada 	France</a:t>
            </a:r>
          </a:p>
          <a:p>
            <a:pPr eaLnBrk="1" hangingPunct="1"/>
            <a:r>
              <a:rPr lang="en-US" dirty="0" smtClean="0"/>
              <a:t>Italy 		New Zealand</a:t>
            </a:r>
          </a:p>
          <a:p>
            <a:pPr eaLnBrk="1" hangingPunct="1"/>
            <a:r>
              <a:rPr lang="en-US" dirty="0" smtClean="0"/>
              <a:t>Norway 	Portugal</a:t>
            </a:r>
          </a:p>
          <a:p>
            <a:pPr eaLnBrk="1" hangingPunct="1"/>
            <a:r>
              <a:rPr lang="en-US" dirty="0" smtClean="0"/>
              <a:t>Sweden 	United Kingdom</a:t>
            </a:r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smtClean="0"/>
              <a:t>Different individuals appeared to seek data from a variety of perspectives, i.e. a Congressional staff member may seek data by function while another staff member may seek the data by program.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600" dirty="0" smtClean="0"/>
              <a:t>Strategic goals change over time even if programs do not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600" dirty="0" smtClean="0"/>
              <a:t>Strategic goals are broad and analysis for decision making is not done at that level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600" dirty="0" smtClean="0"/>
              <a:t>Some programs relate to multiple strategic goals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 smtClean="0"/>
              <a:t>Matching cost and output (and eventually outcome) is still quite challenging: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600" dirty="0" smtClean="0"/>
              <a:t>Costs are reported each period but outputs may not relate to the same period or occur immediately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600" dirty="0" smtClean="0"/>
              <a:t>Costs are often external to the organization but still contribute to the outcome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600" dirty="0" smtClean="0"/>
              <a:t>Budgets are not structured with cost accounting in mind</a:t>
            </a:r>
          </a:p>
          <a:p>
            <a:pPr lvl="2" eaLnBrk="1" hangingPunct="1">
              <a:lnSpc>
                <a:spcPct val="80000"/>
              </a:lnSpc>
            </a:pPr>
            <a:endParaRPr lang="en-US" sz="1600" dirty="0" smtClean="0"/>
          </a:p>
          <a:p>
            <a:endParaRPr lang="en-US" dirty="0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1776"/>
            <a:fld id="{398BC925-499C-421C-BE4E-BAD322205096}" type="slidenum">
              <a:rPr lang="en-US" smtClean="0"/>
              <a:pPr defTabSz="931776"/>
              <a:t>15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C73B39-CD00-48A3-A382-1ABE3A8DD4D4}" type="slidenum">
              <a:rPr lang="en-US" smtClean="0"/>
              <a:pPr/>
              <a:t>18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D873A0-7902-455B-A07D-449BB7AE581A}" type="datetime1">
              <a:rPr lang="en-US" smtClean="0"/>
              <a:pPr/>
              <a:t>4/13/2016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066574-9217-4243-96EA-1329F17B025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E6DF9A-26A1-4E47-BC09-C184A804DA8A}" type="datetime1">
              <a:rPr lang="en-US" smtClean="0"/>
              <a:pPr/>
              <a:t>4/13/2016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066574-9217-4243-96EA-1329F17B025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D984CD-4ACE-4FFA-8CC1-D56FACCCD26D}" type="datetime1">
              <a:rPr lang="en-US" smtClean="0"/>
              <a:pPr/>
              <a:t>4/13/2016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066574-9217-4243-96EA-1329F17B025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D26CFC2-1F1F-46CD-9096-CE4312DEF1C2}" type="datetime1">
              <a:rPr lang="en-US" smtClean="0"/>
              <a:pPr/>
              <a:t>4/13/2016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BFD09C9-725B-4D62-8DBA-77EA5CA6F4DC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6E5772-F63A-4236-BBE4-BF60422BBFE0}" type="datetime1">
              <a:rPr lang="en-US" smtClean="0"/>
              <a:pPr>
                <a:defRPr/>
              </a:pPr>
              <a:t>4/13/2016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81E6E5-1458-43C9-AA72-E14326B41D8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7CA724-360C-4AD3-B14D-B6A6658DA37F}" type="datetime1">
              <a:rPr lang="en-US" smtClean="0"/>
              <a:pPr/>
              <a:t>4/13/2016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066574-9217-4243-96EA-1329F17B025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53BB78-CFD1-4F09-B959-409B0FA4123A}" type="datetime1">
              <a:rPr lang="en-US" smtClean="0"/>
              <a:pPr/>
              <a:t>4/13/2016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066574-9217-4243-96EA-1329F17B025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C81B0F-D5E0-4995-904E-2542FFCC6652}" type="datetime1">
              <a:rPr lang="en-US" smtClean="0"/>
              <a:pPr/>
              <a:t>4/13/2016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066574-9217-4243-96EA-1329F17B025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B53935-A3EB-42FB-B8EC-CD33A680F325}" type="datetime1">
              <a:rPr lang="en-US" smtClean="0"/>
              <a:pPr/>
              <a:t>4/13/2016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066574-9217-4243-96EA-1329F17B025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1330C8-6C39-46EF-8353-D7CDCD6D58E9}" type="datetime1">
              <a:rPr lang="en-US" smtClean="0"/>
              <a:pPr/>
              <a:t>4/13/2016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066574-9217-4243-96EA-1329F17B025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7450F2-E7B3-4787-8479-04EE1BDAE57A}" type="datetime1">
              <a:rPr lang="en-US" smtClean="0"/>
              <a:pPr/>
              <a:t>4/13/2016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066574-9217-4243-96EA-1329F17B025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E64E29-EB7F-417D-9D88-BDB90958AF03}" type="datetime1">
              <a:rPr lang="en-US" smtClean="0"/>
              <a:pPr/>
              <a:t>4/13/2016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066574-9217-4243-96EA-1329F17B025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83468F-E9D9-47E0-8B30-87C94EF87343}" type="datetime1">
              <a:rPr lang="en-US" smtClean="0"/>
              <a:pPr/>
              <a:t>4/13/2016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066574-9217-4243-96EA-1329F17B025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EE2A949-98C9-418A-A8A1-EE805DC1FA4F}" type="datetime1">
              <a:rPr lang="en-US" smtClean="0"/>
              <a:pPr/>
              <a:t>4/13/2016</a:t>
            </a:fld>
            <a:endParaRPr lang="en-US" dirty="0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9F066574-9217-4243-96EA-1329F17B025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9" r:id="rId1"/>
    <p:sldLayoutId id="2147483810" r:id="rId2"/>
    <p:sldLayoutId id="2147483811" r:id="rId3"/>
    <p:sldLayoutId id="2147483812" r:id="rId4"/>
    <p:sldLayoutId id="2147483813" r:id="rId5"/>
    <p:sldLayoutId id="2147483814" r:id="rId6"/>
    <p:sldLayoutId id="2147483815" r:id="rId7"/>
    <p:sldLayoutId id="2147483816" r:id="rId8"/>
    <p:sldLayoutId id="2147483817" r:id="rId9"/>
    <p:sldLayoutId id="2147483818" r:id="rId10"/>
    <p:sldLayoutId id="2147483819" r:id="rId11"/>
    <p:sldLayoutId id="2147483820" r:id="rId12"/>
    <p:sldLayoutId id="2147483821" r:id="rId13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asab.gov/" TargetMode="External"/><Relationship Id="rId2" Type="http://schemas.openxmlformats.org/officeDocument/2006/relationships/hyperlink" Target="mailto:fasab@fasab.gov" TargetMode="External"/><Relationship Id="rId1" Type="http://schemas.openxmlformats.org/officeDocument/2006/relationships/slideLayout" Target="../slideLayouts/slideLayout13.xml"/><Relationship Id="rId4" Type="http://schemas.openxmlformats.org/officeDocument/2006/relationships/hyperlink" Target="mailto:paynew@fasab.gov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Staying Current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1115568"/>
          </a:xfrm>
        </p:spPr>
        <p:txBody>
          <a:bodyPr>
            <a:normAutofit/>
          </a:bodyPr>
          <a:lstStyle/>
          <a:p>
            <a:r>
              <a:rPr lang="en-US" sz="3000" b="1" dirty="0" smtClean="0"/>
              <a:t>FASAB Update</a:t>
            </a:r>
          </a:p>
          <a:p>
            <a:r>
              <a:rPr lang="en-US" dirty="0" smtClean="0"/>
              <a:t>Wendy Payne, CPA, CGFM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4" descr="FASAB Blue 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381000" y="4876800"/>
            <a:ext cx="1905000" cy="1395413"/>
          </a:xfrm>
          <a:prstGeom prst="rect">
            <a:avLst/>
          </a:prstGeom>
          <a:noFill/>
          <a:ln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66574-9217-4243-96EA-1329F17B0250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962400" y="5562600"/>
            <a:ext cx="41148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lvl="0" algn="r">
              <a:buClr>
                <a:srgbClr val="F07F09"/>
              </a:buClr>
              <a:buSzPct val="80000"/>
            </a:pPr>
            <a:r>
              <a:rPr lang="en-US" sz="2000" dirty="0" smtClean="0">
                <a:solidFill>
                  <a:srgbClr val="E3DED1">
                    <a:shade val="25000"/>
                  </a:srgbClr>
                </a:solidFill>
              </a:rPr>
              <a:t>AGA Northern Virginia Chapter</a:t>
            </a:r>
          </a:p>
          <a:p>
            <a:pPr marL="36576" lvl="0" algn="r">
              <a:buClr>
                <a:srgbClr val="F07F09"/>
              </a:buClr>
              <a:buSzPct val="80000"/>
            </a:pPr>
            <a:r>
              <a:rPr lang="en-US" sz="2000" dirty="0" smtClean="0">
                <a:solidFill>
                  <a:srgbClr val="E3DED1">
                    <a:shade val="25000"/>
                  </a:srgbClr>
                </a:solidFill>
              </a:rPr>
              <a:t>Tuesday, March 24, 2015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1600200"/>
            <a:ext cx="8229600" cy="4038600"/>
          </a:xfrm>
        </p:spPr>
        <p:txBody>
          <a:bodyPr>
            <a:normAutofit/>
          </a:bodyPr>
          <a:lstStyle/>
          <a:p>
            <a:pPr algn="ctr" eaLnBrk="1" hangingPunct="1">
              <a:buNone/>
            </a:pPr>
            <a:r>
              <a:rPr lang="en-US" sz="2800" dirty="0" smtClean="0"/>
              <a:t>Distinguish between consolidation entities </a:t>
            </a:r>
          </a:p>
          <a:p>
            <a:pPr algn="ctr" eaLnBrk="1" hangingPunct="1">
              <a:buNone/>
            </a:pPr>
            <a:r>
              <a:rPr lang="en-US" sz="2800" dirty="0" smtClean="0"/>
              <a:t>and disclosure organizations</a:t>
            </a:r>
          </a:p>
          <a:p>
            <a:pPr eaLnBrk="1" hangingPunct="1">
              <a:buNone/>
            </a:pPr>
            <a:endParaRPr lang="en-US" sz="2800" dirty="0" smtClean="0"/>
          </a:p>
          <a:p>
            <a:r>
              <a:rPr lang="en-US" u="sng" dirty="0" smtClean="0"/>
              <a:t>Consolidation entities </a:t>
            </a:r>
            <a:r>
              <a:rPr lang="en-US" dirty="0" smtClean="0"/>
              <a:t>are:</a:t>
            </a:r>
          </a:p>
          <a:p>
            <a:pPr lvl="2"/>
            <a:r>
              <a:rPr lang="en-US" sz="1800" dirty="0" smtClean="0"/>
              <a:t>supported by general taxes and </a:t>
            </a:r>
          </a:p>
          <a:p>
            <a:pPr lvl="2"/>
            <a:r>
              <a:rPr lang="en-US" sz="1800" dirty="0" smtClean="0"/>
              <a:t>on-going decision making is more clearly linked to elected officials. </a:t>
            </a:r>
          </a:p>
          <a:p>
            <a:r>
              <a:rPr lang="en-US" dirty="0" smtClean="0"/>
              <a:t>Information for consolidation entities is to be consolidated in financial statements.</a:t>
            </a:r>
          </a:p>
          <a:p>
            <a:pPr lvl="1"/>
            <a:endParaRPr lang="en-US" dirty="0" smtClean="0"/>
          </a:p>
        </p:txBody>
      </p:sp>
      <p:sp>
        <p:nvSpPr>
          <p:cNvPr id="1331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A862DF7-0815-4F9C-B066-3C858A059A54}" type="slidenum">
              <a:rPr lang="en-US" smtClean="0"/>
              <a:pPr/>
              <a:t>10</a:t>
            </a:fld>
            <a:endParaRPr lang="en-US" dirty="0" smtClean="0"/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457200" y="381000"/>
            <a:ext cx="83820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3200" b="1" dirty="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Federal Reporting Entity </a:t>
            </a:r>
            <a:r>
              <a:rPr lang="en-US" b="1" dirty="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(CONT.) </a:t>
            </a:r>
            <a:r>
              <a:rPr lang="en-US" sz="3600" dirty="0" smtClean="0"/>
              <a:t/>
            </a:r>
            <a:br>
              <a:rPr lang="en-US" sz="3600" dirty="0" smtClean="0"/>
            </a:br>
            <a:endParaRPr lang="en-US" sz="3200" b="1" dirty="0" smtClean="0">
              <a:solidFill>
                <a:schemeClr val="accent1">
                  <a:tint val="88000"/>
                  <a:satMod val="150000"/>
                </a:schemeClr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1600200"/>
            <a:ext cx="8229600" cy="4038600"/>
          </a:xfrm>
        </p:spPr>
        <p:txBody>
          <a:bodyPr>
            <a:normAutofit/>
          </a:bodyPr>
          <a:lstStyle/>
          <a:p>
            <a:pPr lvl="1"/>
            <a:endParaRPr lang="en-US" dirty="0" smtClean="0"/>
          </a:p>
          <a:p>
            <a:r>
              <a:rPr lang="en-US" u="sng" dirty="0" smtClean="0"/>
              <a:t>Disclosure organizations </a:t>
            </a:r>
            <a:r>
              <a:rPr lang="en-US" dirty="0" smtClean="0"/>
              <a:t>are:</a:t>
            </a:r>
          </a:p>
          <a:p>
            <a:pPr lvl="2"/>
            <a:r>
              <a:rPr lang="en-US" dirty="0" smtClean="0"/>
              <a:t>somewhat independent from elected officials, and </a:t>
            </a:r>
          </a:p>
          <a:p>
            <a:pPr lvl="2"/>
            <a:r>
              <a:rPr lang="en-US" dirty="0" smtClean="0"/>
              <a:t>may be financially self-sustaining. </a:t>
            </a:r>
          </a:p>
          <a:p>
            <a:endParaRPr lang="en-US" dirty="0" smtClean="0"/>
          </a:p>
          <a:p>
            <a:r>
              <a:rPr lang="en-US" dirty="0" smtClean="0"/>
              <a:t>Information regarding such organizations is to be disclosed in notes with an emphasis on risk.</a:t>
            </a:r>
          </a:p>
        </p:txBody>
      </p:sp>
      <p:sp>
        <p:nvSpPr>
          <p:cNvPr id="1331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A862DF7-0815-4F9C-B066-3C858A059A54}" type="slidenum">
              <a:rPr lang="en-US" smtClean="0"/>
              <a:pPr/>
              <a:t>11</a:t>
            </a:fld>
            <a:endParaRPr lang="en-US" dirty="0" smtClean="0"/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457200" y="381000"/>
            <a:ext cx="83820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3200" b="1" dirty="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Federal Reporting Entity </a:t>
            </a:r>
            <a:r>
              <a:rPr lang="en-US" b="1" dirty="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(CONT.) </a:t>
            </a:r>
            <a:r>
              <a:rPr lang="en-US" sz="3600" dirty="0" smtClean="0"/>
              <a:t/>
            </a:r>
            <a:br>
              <a:rPr lang="en-US" sz="3600" dirty="0" smtClean="0"/>
            </a:br>
            <a:endParaRPr lang="en-US" sz="3200" b="1" dirty="0" smtClean="0">
              <a:solidFill>
                <a:schemeClr val="accent1">
                  <a:tint val="88000"/>
                  <a:satMod val="150000"/>
                </a:schemeClr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/>
          </a:bodyPr>
          <a:lstStyle/>
          <a:p>
            <a:r>
              <a:rPr lang="en-US" sz="3400" dirty="0" smtClean="0"/>
              <a:t>Federal Reporting Entity </a:t>
            </a:r>
            <a:r>
              <a:rPr lang="en-US" sz="1800" dirty="0" smtClean="0"/>
              <a:t>(CONT.) </a:t>
            </a:r>
            <a:r>
              <a:rPr lang="en-US" sz="4000" dirty="0" smtClean="0"/>
              <a:t/>
            </a:r>
            <a:br>
              <a:rPr lang="en-US" sz="4000" dirty="0" smtClean="0"/>
            </a:br>
            <a:endParaRPr lang="en-US" sz="1000" dirty="0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1600200"/>
            <a:ext cx="7772400" cy="40386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800" dirty="0" smtClean="0"/>
              <a:t>Also addresses:</a:t>
            </a:r>
          </a:p>
          <a:p>
            <a:pPr lvl="1" eaLnBrk="1" hangingPunct="1"/>
            <a:r>
              <a:rPr lang="en-US" sz="1800" dirty="0" smtClean="0"/>
              <a:t>What entities are subject to SFFAS 34 – the GAAP hierarchy for federal entities</a:t>
            </a:r>
          </a:p>
          <a:p>
            <a:pPr lvl="1" eaLnBrk="1" hangingPunct="1"/>
            <a:r>
              <a:rPr lang="en-US" sz="1800" dirty="0" smtClean="0"/>
              <a:t>What organizations to include in component reporting entity GPFFR</a:t>
            </a:r>
          </a:p>
          <a:p>
            <a:pPr lvl="1" eaLnBrk="1" hangingPunct="1"/>
            <a:r>
              <a:rPr lang="en-US" sz="1800" dirty="0" smtClean="0"/>
              <a:t>How to deal with:</a:t>
            </a:r>
          </a:p>
          <a:p>
            <a:pPr lvl="2" eaLnBrk="1" hangingPunct="1"/>
            <a:r>
              <a:rPr lang="en-US" sz="1400" dirty="0" smtClean="0"/>
              <a:t> FASB-basis information for consolidation entities</a:t>
            </a:r>
          </a:p>
          <a:p>
            <a:pPr lvl="2" eaLnBrk="1" hangingPunct="1"/>
            <a:r>
              <a:rPr lang="en-US" sz="1400" dirty="0" smtClean="0"/>
              <a:t>Different year ends for disclosure organizations</a:t>
            </a:r>
          </a:p>
          <a:p>
            <a:pPr lvl="1" eaLnBrk="1" hangingPunct="1"/>
            <a:r>
              <a:rPr lang="en-US" sz="1800" dirty="0" smtClean="0"/>
              <a:t>Related parties</a:t>
            </a:r>
          </a:p>
          <a:p>
            <a:pPr lvl="1" eaLnBrk="1" hangingPunct="1"/>
            <a:r>
              <a:rPr lang="en-US" sz="1800" dirty="0" smtClean="0"/>
              <a:t>Amendments to SFFAC 2, </a:t>
            </a:r>
            <a:r>
              <a:rPr lang="en-US" sz="1800" i="1" dirty="0" smtClean="0"/>
              <a:t>Entity and Display</a:t>
            </a:r>
          </a:p>
          <a:p>
            <a:pPr lvl="1" eaLnBrk="1" hangingPunct="1">
              <a:buNone/>
            </a:pPr>
            <a:endParaRPr lang="en-US" sz="1800" i="1" dirty="0" smtClean="0"/>
          </a:p>
          <a:p>
            <a:pPr lvl="2" eaLnBrk="1" hangingPunct="1"/>
            <a:endParaRPr lang="en-US" sz="1400" dirty="0" smtClean="0"/>
          </a:p>
        </p:txBody>
      </p:sp>
      <p:sp>
        <p:nvSpPr>
          <p:cNvPr id="1434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01CF4A4-46B5-40A5-8EA6-FAA7D8C610C5}" type="slidenum">
              <a:rPr lang="en-US" smtClean="0"/>
              <a:pPr/>
              <a:t>12</a:t>
            </a:fld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828800"/>
            <a:ext cx="7772400" cy="1058206"/>
          </a:xfrm>
        </p:spPr>
        <p:txBody>
          <a:bodyPr>
            <a:normAutofit/>
          </a:bodyPr>
          <a:lstStyle/>
          <a:p>
            <a:pPr algn="ctr"/>
            <a:r>
              <a:rPr lang="en-US" sz="6000" dirty="0" smtClean="0"/>
              <a:t>Current Projects</a:t>
            </a:r>
            <a:endParaRPr lang="en-US" sz="6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66574-9217-4243-96EA-1329F17B0250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731838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 smtClean="0"/>
              <a:t>Reporting Model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1600200"/>
            <a:ext cx="8534400" cy="40386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400" dirty="0" smtClean="0"/>
              <a:t>Seeking to enhance the benefits of accrual basis financial statements</a:t>
            </a:r>
          </a:p>
          <a:p>
            <a:pPr eaLnBrk="1" hangingPunct="1"/>
            <a:endParaRPr lang="en-US" sz="2400" dirty="0" smtClean="0"/>
          </a:p>
          <a:p>
            <a:pPr eaLnBrk="1" hangingPunct="1"/>
            <a:r>
              <a:rPr lang="en-US" sz="2400" dirty="0" smtClean="0"/>
              <a:t>Input to the Board:</a:t>
            </a:r>
          </a:p>
          <a:p>
            <a:pPr lvl="1"/>
            <a:r>
              <a:rPr lang="en-US" sz="1800" dirty="0" smtClean="0"/>
              <a:t>User needs surveys, focus groups, and roundtables</a:t>
            </a:r>
          </a:p>
          <a:p>
            <a:pPr lvl="1"/>
            <a:r>
              <a:rPr lang="en-US" sz="1800" dirty="0" smtClean="0"/>
              <a:t>FASAB Task Force on Government-wide Financial Reports </a:t>
            </a:r>
            <a:r>
              <a:rPr lang="en-US" sz="1400" dirty="0" smtClean="0"/>
              <a:t>(Dec 2010)</a:t>
            </a:r>
          </a:p>
          <a:p>
            <a:pPr lvl="1"/>
            <a:r>
              <a:rPr lang="en-US" sz="1800" dirty="0" smtClean="0"/>
              <a:t>CFO Act 20-Year Report</a:t>
            </a:r>
          </a:p>
          <a:p>
            <a:pPr lvl="1"/>
            <a:r>
              <a:rPr lang="en-US" sz="1800" dirty="0" smtClean="0"/>
              <a:t>Input from task forces focusing on agency level reporting on cost, budget and performance</a:t>
            </a:r>
          </a:p>
          <a:p>
            <a:pPr lvl="1"/>
            <a:r>
              <a:rPr lang="en-US" sz="1800" dirty="0" smtClean="0"/>
              <a:t>Statement of spending pilots</a:t>
            </a:r>
          </a:p>
          <a:p>
            <a:pPr lvl="1"/>
            <a:r>
              <a:rPr lang="en-US" sz="1800" dirty="0" smtClean="0"/>
              <a:t>Study of other sovereign government practices</a:t>
            </a:r>
          </a:p>
          <a:p>
            <a:pPr eaLnBrk="1" hangingPunct="1"/>
            <a:endParaRPr lang="en-US" sz="2400" dirty="0" smtClean="0"/>
          </a:p>
        </p:txBody>
      </p:sp>
      <p:sp>
        <p:nvSpPr>
          <p:cNvPr id="717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F0999D1-64BB-4828-8497-96EA6F585CE9}" type="slidenum">
              <a:rPr lang="en-US" smtClean="0"/>
              <a:pPr/>
              <a:t>14</a:t>
            </a:fld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 Placeholder 2"/>
          <p:cNvSpPr>
            <a:spLocks noGrp="1"/>
          </p:cNvSpPr>
          <p:nvPr>
            <p:ph idx="1"/>
          </p:nvPr>
        </p:nvSpPr>
        <p:spPr>
          <a:xfrm>
            <a:off x="381000" y="1295400"/>
            <a:ext cx="8382000" cy="42672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2600" dirty="0" smtClean="0"/>
              <a:t>Improvement Needed in the </a:t>
            </a:r>
            <a:r>
              <a:rPr lang="en-US" sz="2400" b="1" dirty="0" smtClean="0"/>
              <a:t>Statement of Net Cost:</a:t>
            </a:r>
          </a:p>
          <a:p>
            <a:endParaRPr lang="en-US" sz="2400" b="1" dirty="0" smtClean="0"/>
          </a:p>
          <a:p>
            <a:pPr lvl="1" eaLnBrk="1" hangingPunct="1">
              <a:lnSpc>
                <a:spcPct val="80000"/>
              </a:lnSpc>
            </a:pPr>
            <a:r>
              <a:rPr lang="en-US" sz="2200" dirty="0" smtClean="0"/>
              <a:t>Now - cost by strategic goal</a:t>
            </a:r>
          </a:p>
          <a:p>
            <a:pPr lvl="1" eaLnBrk="1" hangingPunct="1">
              <a:lnSpc>
                <a:spcPct val="80000"/>
              </a:lnSpc>
            </a:pPr>
            <a:endParaRPr lang="en-US" sz="2200" dirty="0" smtClean="0"/>
          </a:p>
          <a:p>
            <a:pPr lvl="1" eaLnBrk="1" hangingPunct="1">
              <a:lnSpc>
                <a:spcPct val="80000"/>
              </a:lnSpc>
            </a:pPr>
            <a:r>
              <a:rPr lang="en-US" sz="2200" dirty="0" smtClean="0"/>
              <a:t>Some prefer to focus on “cost” by organizations, programs, or projects</a:t>
            </a:r>
          </a:p>
          <a:p>
            <a:pPr lvl="1" eaLnBrk="1" hangingPunct="1">
              <a:lnSpc>
                <a:spcPct val="80000"/>
              </a:lnSpc>
            </a:pPr>
            <a:endParaRPr lang="en-US" sz="2200" dirty="0" smtClean="0"/>
          </a:p>
          <a:p>
            <a:pPr lvl="1" eaLnBrk="1" hangingPunct="1">
              <a:lnSpc>
                <a:spcPct val="80000"/>
              </a:lnSpc>
            </a:pPr>
            <a:r>
              <a:rPr lang="en-US" sz="2200" dirty="0" smtClean="0"/>
              <a:t>Matching cost and output (and eventually outcome) is not so easy!</a:t>
            </a:r>
          </a:p>
          <a:p>
            <a:pPr lvl="1" eaLnBrk="1" hangingPunct="1">
              <a:lnSpc>
                <a:spcPct val="80000"/>
              </a:lnSpc>
            </a:pPr>
            <a:endParaRPr lang="en-US" sz="2200" dirty="0" smtClean="0"/>
          </a:p>
          <a:p>
            <a:pPr lvl="1" eaLnBrk="1" hangingPunct="1">
              <a:lnSpc>
                <a:spcPct val="80000"/>
              </a:lnSpc>
            </a:pPr>
            <a:r>
              <a:rPr lang="en-US" sz="2200" dirty="0" smtClean="0"/>
              <a:t>Same terms used differently by different disciplines (cost per the budget versus cost per accrual principles versus cost per program evaluators)</a:t>
            </a:r>
          </a:p>
          <a:p>
            <a:pPr lvl="2" eaLnBrk="1" hangingPunct="1">
              <a:lnSpc>
                <a:spcPct val="80000"/>
              </a:lnSpc>
            </a:pPr>
            <a:endParaRPr lang="en-US" sz="1600" dirty="0" smtClean="0"/>
          </a:p>
          <a:p>
            <a:pPr lvl="1" eaLnBrk="1" hangingPunct="1">
              <a:lnSpc>
                <a:spcPct val="80000"/>
              </a:lnSpc>
            </a:pPr>
            <a:endParaRPr lang="en-US" sz="2000" dirty="0" smtClean="0"/>
          </a:p>
          <a:p>
            <a:endParaRPr lang="en-US" dirty="0" smtClean="0"/>
          </a:p>
        </p:txBody>
      </p:sp>
      <p:sp>
        <p:nvSpPr>
          <p:cNvPr id="922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29400" y="5867400"/>
            <a:ext cx="2133600" cy="476250"/>
          </a:xfrm>
          <a:noFill/>
        </p:spPr>
        <p:txBody>
          <a:bodyPr/>
          <a:lstStyle/>
          <a:p>
            <a:fld id="{BE6201F0-B0E9-414A-B382-DEC256C1C2B3}" type="slidenum">
              <a:rPr lang="en-US" smtClean="0"/>
              <a:pPr/>
              <a:t>15</a:t>
            </a:fld>
            <a:endParaRPr lang="en-US" dirty="0" smtClean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457200" y="381000"/>
            <a:ext cx="8229600" cy="914400"/>
          </a:xfrm>
          <a:prstGeom prst="rect">
            <a:avLst/>
          </a:prstGeom>
        </p:spPr>
        <p:txBody>
          <a:bodyPr vert="horz" anchor="b">
            <a:normAutofit fontScale="55000" lnSpcReduction="20000"/>
          </a:bodyPr>
          <a:lstStyle/>
          <a:p>
            <a:pPr lvl="0">
              <a:spcBef>
                <a:spcPct val="0"/>
              </a:spcBef>
              <a:defRPr/>
            </a:pPr>
            <a:r>
              <a:rPr kumimoji="0" lang="en-US" sz="5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Reporting Model </a:t>
            </a:r>
            <a:r>
              <a:rPr lang="en-US" sz="2900" b="1" dirty="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(cont.)</a:t>
            </a: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</a:p>
          <a:p>
            <a:pPr lvl="0">
              <a:spcBef>
                <a:spcPct val="0"/>
              </a:spcBef>
              <a:defRPr/>
            </a:pPr>
            <a:r>
              <a:rPr kumimoji="0" lang="en-US" sz="5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– Research</a:t>
            </a:r>
            <a:r>
              <a:rPr kumimoji="0" lang="en-US" sz="5800" b="1" i="0" u="none" strike="noStrike" kern="1200" cap="none" spc="0" normalizeH="0" noProof="0" dirty="0" smtClean="0">
                <a:ln>
                  <a:noFill/>
                </a:ln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Results </a:t>
            </a:r>
            <a:r>
              <a:rPr lang="en-US" sz="6000" b="1" dirty="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–</a:t>
            </a:r>
            <a:endParaRPr kumimoji="0" lang="en-US" sz="5800" b="1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tint val="88000"/>
                  <a:satMod val="150000"/>
                </a:schemeClr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880" cy="62484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RISK ASSUMED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183880" cy="4343400"/>
          </a:xfrm>
        </p:spPr>
        <p:txBody>
          <a:bodyPr>
            <a:noAutofit/>
          </a:bodyPr>
          <a:lstStyle/>
          <a:p>
            <a:r>
              <a:rPr lang="en-US" sz="2200" dirty="0" smtClean="0"/>
              <a:t>Current Standards are </a:t>
            </a:r>
            <a:r>
              <a:rPr lang="en-US" sz="2200" b="1" dirty="0" smtClean="0"/>
              <a:t>limited to insurance contracts and explicit guarantees (other than loan guarantees).</a:t>
            </a:r>
          </a:p>
          <a:p>
            <a:pPr lvl="1"/>
            <a:r>
              <a:rPr lang="en-US" sz="1800" dirty="0" smtClean="0"/>
              <a:t>When implementing policy initiatives to stabilize financial markets and the economy, the federal government explicitly assumed risks previously considered by some to have implied backing of the federal government.</a:t>
            </a:r>
          </a:p>
          <a:p>
            <a:pPr lvl="1"/>
            <a:r>
              <a:rPr lang="en-US" sz="1800" dirty="0" smtClean="0"/>
              <a:t>In order to meet the stewardship and operating performance objectives of federal financial reporting</a:t>
            </a:r>
          </a:p>
          <a:p>
            <a:pPr lvl="1"/>
            <a:endParaRPr lang="en-US" sz="1800" dirty="0" smtClean="0"/>
          </a:p>
          <a:p>
            <a:r>
              <a:rPr lang="en-US" sz="2200" dirty="0" smtClean="0"/>
              <a:t>It is important that the federal government </a:t>
            </a:r>
            <a:r>
              <a:rPr lang="en-US" sz="2200" b="1" dirty="0" smtClean="0"/>
              <a:t>report all significant risks assumed</a:t>
            </a:r>
            <a:r>
              <a:rPr lang="en-US" sz="2200" dirty="0" smtClean="0"/>
              <a:t>, not just risks related to insurance contracts and explicit guarantees.</a:t>
            </a:r>
            <a:endParaRPr 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66574-9217-4243-96EA-1329F17B0250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183880" cy="1371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RISK ASSUMED (cont.) </a:t>
            </a:r>
            <a:br>
              <a:rPr lang="en-US" dirty="0" smtClean="0"/>
            </a:br>
            <a:r>
              <a:rPr lang="en-US" dirty="0" smtClean="0"/>
              <a:t>- Three Phases -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183880" cy="4187952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Phase I: </a:t>
            </a:r>
            <a:r>
              <a:rPr lang="en-US" sz="2400" dirty="0" smtClean="0"/>
              <a:t>Insurance and [Non-Loan] Guarantees</a:t>
            </a:r>
          </a:p>
          <a:p>
            <a:endParaRPr lang="en-US" sz="2400" dirty="0" smtClean="0"/>
          </a:p>
          <a:p>
            <a:r>
              <a:rPr lang="en-US" dirty="0" smtClean="0"/>
              <a:t>Phase II: </a:t>
            </a:r>
            <a:r>
              <a:rPr lang="en-US" sz="2200" dirty="0" smtClean="0"/>
              <a:t>Entitlement Programs, including: </a:t>
            </a:r>
          </a:p>
          <a:p>
            <a:pPr lvl="2"/>
            <a:r>
              <a:rPr lang="en-US" dirty="0" smtClean="0"/>
              <a:t>National Defense, </a:t>
            </a:r>
          </a:p>
          <a:p>
            <a:pPr lvl="2"/>
            <a:r>
              <a:rPr lang="en-US" dirty="0" smtClean="0"/>
              <a:t>Security and Disaster response</a:t>
            </a:r>
          </a:p>
          <a:p>
            <a:pPr lvl="2"/>
            <a:r>
              <a:rPr lang="en-US" dirty="0" smtClean="0"/>
              <a:t>Other potential effects on future outflows: </a:t>
            </a:r>
          </a:p>
          <a:p>
            <a:pPr lvl="3"/>
            <a:r>
              <a:rPr lang="en-US" dirty="0" smtClean="0"/>
              <a:t>regulatory actions, </a:t>
            </a:r>
          </a:p>
          <a:p>
            <a:pPr lvl="3"/>
            <a:r>
              <a:rPr lang="en-US" dirty="0" smtClean="0"/>
              <a:t>Government Sponsored Enterprises (GSEs), etc.</a:t>
            </a:r>
          </a:p>
          <a:p>
            <a:pPr lvl="3"/>
            <a:endParaRPr lang="en-US" dirty="0" smtClean="0"/>
          </a:p>
          <a:p>
            <a:r>
              <a:rPr lang="en-US" dirty="0" smtClean="0"/>
              <a:t>Phase III: </a:t>
            </a:r>
          </a:p>
          <a:p>
            <a:pPr lvl="2"/>
            <a:r>
              <a:rPr lang="en-US" dirty="0" smtClean="0"/>
              <a:t>Commitments</a:t>
            </a:r>
          </a:p>
          <a:p>
            <a:pPr lvl="2"/>
            <a:r>
              <a:rPr lang="en-US" dirty="0" smtClean="0"/>
              <a:t>Obligations</a:t>
            </a:r>
          </a:p>
          <a:p>
            <a:pPr lvl="2"/>
            <a:r>
              <a:rPr lang="en-US" dirty="0" smtClean="0"/>
              <a:t>Other risk areas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66574-9217-4243-96EA-1329F17B0250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88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RISK ASSUMED </a:t>
            </a:r>
            <a:r>
              <a:rPr lang="en-US" sz="2000" dirty="0" smtClean="0"/>
              <a:t>(cont.)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- Insurance &amp; Guarantee Phase -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183880" cy="4267200"/>
          </a:xfrm>
        </p:spPr>
        <p:txBody>
          <a:bodyPr>
            <a:noAutofit/>
          </a:bodyPr>
          <a:lstStyle/>
          <a:p>
            <a:r>
              <a:rPr lang="en-US" sz="2000" dirty="0" smtClean="0"/>
              <a:t>Define federal Insurance and </a:t>
            </a:r>
            <a:r>
              <a:rPr lang="en-US" sz="1400" dirty="0" smtClean="0"/>
              <a:t>[Non-Loan] </a:t>
            </a:r>
            <a:r>
              <a:rPr lang="en-US" sz="2000" dirty="0" smtClean="0"/>
              <a:t>Guarantee programs</a:t>
            </a:r>
          </a:p>
          <a:p>
            <a:pPr lvl="1"/>
            <a:endParaRPr lang="en-US" sz="1800" dirty="0" smtClean="0"/>
          </a:p>
          <a:p>
            <a:r>
              <a:rPr lang="en-US" sz="2000" dirty="0" smtClean="0"/>
              <a:t>Improve terminology </a:t>
            </a:r>
          </a:p>
          <a:p>
            <a:endParaRPr lang="en-US" sz="2000" dirty="0" smtClean="0"/>
          </a:p>
          <a:p>
            <a:r>
              <a:rPr lang="en-US" sz="2000" dirty="0" smtClean="0"/>
              <a:t>Address measurement uncertainty regarding estimated losses on open contracts</a:t>
            </a:r>
          </a:p>
          <a:p>
            <a:pPr lvl="1"/>
            <a:r>
              <a:rPr lang="en-US" sz="1600" dirty="0" smtClean="0"/>
              <a:t>Potentially use expected value </a:t>
            </a:r>
          </a:p>
          <a:p>
            <a:pPr lvl="1"/>
            <a:r>
              <a:rPr lang="en-US" sz="1600" dirty="0" smtClean="0"/>
              <a:t>Improve disclosures</a:t>
            </a:r>
          </a:p>
          <a:p>
            <a:r>
              <a:rPr lang="en-US" sz="2000" dirty="0" smtClean="0"/>
              <a:t>Disclose risk assumed</a:t>
            </a:r>
          </a:p>
          <a:p>
            <a:pPr lvl="1"/>
            <a:r>
              <a:rPr lang="en-US" sz="1600" dirty="0" smtClean="0"/>
              <a:t>Narrative including risk factors</a:t>
            </a:r>
          </a:p>
          <a:p>
            <a:pPr lvl="1"/>
            <a:r>
              <a:rPr lang="en-US" sz="1600" dirty="0" smtClean="0"/>
              <a:t>Coverage in force (maximum loss)</a:t>
            </a:r>
          </a:p>
          <a:p>
            <a:pPr lvl="1"/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66574-9217-4243-96EA-1329F17B0250}" type="slidenum">
              <a:rPr lang="en-US" smtClean="0"/>
              <a:pPr/>
              <a:t>18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880" cy="685800"/>
          </a:xfrm>
        </p:spPr>
        <p:txBody>
          <a:bodyPr/>
          <a:lstStyle/>
          <a:p>
            <a:r>
              <a:rPr lang="en-US" dirty="0" smtClean="0"/>
              <a:t>Leases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183880" cy="12984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800" dirty="0" smtClean="0"/>
              <a:t>Are all leases financings?</a:t>
            </a:r>
            <a:endParaRPr lang="en-US" sz="4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66574-9217-4243-96EA-1329F17B0250}" type="slidenum">
              <a:rPr lang="en-US" smtClean="0"/>
              <a:pPr/>
              <a:t>19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Disclaimer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2057400"/>
            <a:ext cx="8305800" cy="4068763"/>
          </a:xfrm>
        </p:spPr>
        <p:txBody>
          <a:bodyPr/>
          <a:lstStyle/>
          <a:p>
            <a:endParaRPr lang="en-US" sz="2800" dirty="0"/>
          </a:p>
          <a:p>
            <a:r>
              <a:rPr lang="en-US" sz="2800" dirty="0"/>
              <a:t>Views expressed are those of the </a:t>
            </a:r>
            <a:r>
              <a:rPr lang="en-US" sz="2800" dirty="0" smtClean="0"/>
              <a:t>speaker.</a:t>
            </a:r>
          </a:p>
          <a:p>
            <a:endParaRPr lang="en-US" sz="2800" dirty="0" smtClean="0"/>
          </a:p>
          <a:p>
            <a:r>
              <a:rPr lang="en-US" sz="2800" dirty="0" smtClean="0"/>
              <a:t>The Board </a:t>
            </a:r>
            <a:r>
              <a:rPr lang="en-US" sz="2800" dirty="0"/>
              <a:t>expresses its views in </a:t>
            </a:r>
            <a:r>
              <a:rPr lang="en-US" sz="2800" dirty="0" smtClean="0"/>
              <a:t>official publications.</a:t>
            </a:r>
            <a:endParaRPr lang="en-US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705600" y="6019800"/>
            <a:ext cx="2133600" cy="476250"/>
          </a:xfrm>
        </p:spPr>
        <p:txBody>
          <a:bodyPr/>
          <a:lstStyle/>
          <a:p>
            <a:fld id="{DBFD09C9-725B-4D62-8DBA-77EA5CA6F4DC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447800"/>
            <a:ext cx="8183563" cy="41878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sz="2400" dirty="0" smtClean="0"/>
              <a:t>FASAB is partnering with GASB to develop standards for governmental organizations.</a:t>
            </a:r>
          </a:p>
          <a:p>
            <a:pPr>
              <a:spcAft>
                <a:spcPts val="600"/>
              </a:spcAft>
            </a:pPr>
            <a:r>
              <a:rPr lang="en-US" sz="2400" dirty="0" smtClean="0"/>
              <a:t>Tentative decision to establish a single model (with exceptions for short-term arrangements).</a:t>
            </a:r>
          </a:p>
          <a:p>
            <a:pPr lvl="1">
              <a:spcAft>
                <a:spcPts val="600"/>
              </a:spcAft>
            </a:pPr>
            <a:r>
              <a:rPr lang="en-US" sz="1800" dirty="0" smtClean="0"/>
              <a:t>Leases create assets consisting of the “right to use” a resource.</a:t>
            </a:r>
          </a:p>
          <a:p>
            <a:pPr lvl="1">
              <a:spcAft>
                <a:spcPts val="600"/>
              </a:spcAft>
            </a:pPr>
            <a:r>
              <a:rPr lang="en-US" sz="1800" dirty="0" smtClean="0"/>
              <a:t>Leases create liabilities consisting of the obligation to pay for the resource.</a:t>
            </a:r>
          </a:p>
          <a:p>
            <a:pPr>
              <a:spcAft>
                <a:spcPts val="600"/>
              </a:spcAft>
            </a:pPr>
            <a:r>
              <a:rPr lang="en-US" sz="2400" dirty="0" smtClean="0"/>
              <a:t>The focus may be on the interest cost associated with leases.</a:t>
            </a:r>
          </a:p>
          <a:p>
            <a:pPr>
              <a:spcAft>
                <a:spcPts val="600"/>
              </a:spcAft>
            </a:pPr>
            <a:r>
              <a:rPr lang="en-US" sz="2400" dirty="0" err="1" smtClean="0"/>
              <a:t>Intragovernmental</a:t>
            </a:r>
            <a:r>
              <a:rPr lang="en-US" sz="2400" dirty="0" smtClean="0"/>
              <a:t> exceptions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880" cy="670560"/>
          </a:xfrm>
        </p:spPr>
        <p:txBody>
          <a:bodyPr/>
          <a:lstStyle/>
          <a:p>
            <a:r>
              <a:rPr lang="en-US" dirty="0" smtClean="0"/>
              <a:t>Leases </a:t>
            </a:r>
            <a:r>
              <a:rPr lang="en-US" sz="1800" dirty="0" smtClean="0"/>
              <a:t>(cont.)</a:t>
            </a:r>
            <a:endParaRPr lang="en-US" sz="18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66574-9217-4243-96EA-1329F17B0250}" type="slidenum">
              <a:rPr lang="en-US" smtClean="0"/>
              <a:pPr/>
              <a:t>20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183880" cy="6096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 smtClean="0"/>
              <a:t>Public-Private Partnerships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47800"/>
            <a:ext cx="8183562" cy="43434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sz="2400" dirty="0" smtClean="0"/>
              <a:t>Due to budget pressures, federal agencies have</a:t>
            </a:r>
          </a:p>
          <a:p>
            <a:pPr>
              <a:buNone/>
            </a:pPr>
            <a:r>
              <a:rPr lang="en-US" sz="2400" dirty="0" smtClean="0"/>
              <a:t>increasingly turned to public-private partnerships </a:t>
            </a:r>
          </a:p>
          <a:p>
            <a:pPr>
              <a:buNone/>
            </a:pPr>
            <a:r>
              <a:rPr lang="en-US" sz="2400" dirty="0" smtClean="0"/>
              <a:t>(e.g., PPPs, P3s) to accomplish goals</a:t>
            </a:r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smtClean="0"/>
              <a:t>Transparency of the full costs and risks of such partnerships  is the overall objective</a:t>
            </a:r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smtClean="0"/>
              <a:t>Specific objectives include: </a:t>
            </a:r>
          </a:p>
          <a:p>
            <a:pPr lvl="1"/>
            <a:r>
              <a:rPr lang="en-US" sz="2000" dirty="0" smtClean="0"/>
              <a:t>Defining terms (e.g., service concession arrangements, P3s) </a:t>
            </a:r>
          </a:p>
          <a:p>
            <a:pPr lvl="1"/>
            <a:r>
              <a:rPr lang="en-US" sz="2000" dirty="0" smtClean="0"/>
              <a:t>Providing guidance for the recognition and measurement of: </a:t>
            </a:r>
          </a:p>
          <a:p>
            <a:pPr lvl="1"/>
            <a:r>
              <a:rPr lang="en-US" sz="2000" dirty="0" smtClean="0"/>
              <a:t>assets and liabilities </a:t>
            </a:r>
          </a:p>
          <a:p>
            <a:pPr lvl="1"/>
            <a:r>
              <a:rPr lang="en-US" sz="2000" dirty="0" smtClean="0"/>
              <a:t>revenues and expenses </a:t>
            </a:r>
          </a:p>
          <a:p>
            <a:pPr lvl="1"/>
            <a:r>
              <a:rPr lang="en-US" sz="2000" dirty="0" smtClean="0"/>
              <a:t>risks </a:t>
            </a:r>
          </a:p>
          <a:p>
            <a:pPr lvl="1"/>
            <a:r>
              <a:rPr lang="en-US" sz="2000" dirty="0" smtClean="0"/>
              <a:t>Consider implications for other arrangements related to P3s (sale-leaseback or other long-term arrangements).</a:t>
            </a:r>
          </a:p>
          <a:p>
            <a:pPr eaLnBrk="1" hangingPunct="1"/>
            <a:endParaRPr lang="en-US" sz="24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66574-9217-4243-96EA-1329F17B0250}" type="slidenum">
              <a:rPr lang="en-US" smtClean="0"/>
              <a:pPr/>
              <a:t>21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880" cy="1158240"/>
          </a:xfrm>
        </p:spPr>
        <p:txBody>
          <a:bodyPr/>
          <a:lstStyle/>
          <a:p>
            <a:r>
              <a:rPr lang="en-US" dirty="0" err="1" smtClean="0"/>
              <a:t>DoD</a:t>
            </a:r>
            <a:r>
              <a:rPr lang="en-US" dirty="0" smtClean="0"/>
              <a:t> Implementation Guidance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1676400"/>
            <a:ext cx="8183880" cy="3041904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SFFAS 3 – Are estimates for inventory and related property permitted?</a:t>
            </a:r>
          </a:p>
          <a:p>
            <a:r>
              <a:rPr lang="en-US" dirty="0" smtClean="0"/>
              <a:t>Research and development – when is it </a:t>
            </a:r>
            <a:r>
              <a:rPr lang="en-US" dirty="0" err="1" smtClean="0"/>
              <a:t>capitalizable</a:t>
            </a:r>
            <a:r>
              <a:rPr lang="en-US" dirty="0" smtClean="0"/>
              <a:t>?</a:t>
            </a:r>
          </a:p>
          <a:p>
            <a:r>
              <a:rPr lang="en-US" dirty="0" smtClean="0"/>
              <a:t>Internal Use Software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66574-9217-4243-96EA-1329F17B0250}" type="slidenum">
              <a:rPr lang="en-US" smtClean="0"/>
              <a:pPr/>
              <a:t>22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458200" cy="1295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3100" dirty="0" smtClean="0"/>
              <a:t>Research Project - </a:t>
            </a:r>
            <a:r>
              <a:rPr lang="en-US" dirty="0" smtClean="0"/>
              <a:t>Reconciling Budget and Accrual Information </a:t>
            </a:r>
            <a:r>
              <a:rPr lang="en-US" sz="1600" dirty="0" smtClean="0"/>
              <a:t/>
            </a:r>
            <a:br>
              <a:rPr lang="en-US" sz="1600" dirty="0" smtClean="0"/>
            </a:br>
            <a:endParaRPr lang="en-US" sz="1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183880" cy="3962400"/>
          </a:xfrm>
        </p:spPr>
        <p:txBody>
          <a:bodyPr>
            <a:normAutofit/>
          </a:bodyPr>
          <a:lstStyle/>
          <a:p>
            <a:endParaRPr lang="en-US" sz="2600" dirty="0" smtClean="0"/>
          </a:p>
          <a:p>
            <a:r>
              <a:rPr lang="en-US" sz="2600" dirty="0" smtClean="0"/>
              <a:t>Government-wide Reconciliation:</a:t>
            </a:r>
          </a:p>
          <a:p>
            <a:pPr lvl="1"/>
            <a:r>
              <a:rPr lang="en-US" sz="2200" dirty="0" smtClean="0"/>
              <a:t>Net Cost to the Surplus(Deficit)</a:t>
            </a:r>
          </a:p>
          <a:p>
            <a:pPr>
              <a:buNone/>
            </a:pPr>
            <a:endParaRPr lang="en-US" sz="2600" dirty="0" smtClean="0"/>
          </a:p>
          <a:p>
            <a:pPr marL="0">
              <a:spcBef>
                <a:spcPts val="0"/>
              </a:spcBef>
            </a:pPr>
            <a:r>
              <a:rPr lang="en-US" dirty="0" smtClean="0"/>
              <a:t>Component Entity Reconciliation:</a:t>
            </a:r>
          </a:p>
          <a:p>
            <a:pPr marL="758952" lvl="3">
              <a:spcBef>
                <a:spcPts val="0"/>
              </a:spcBef>
            </a:pPr>
            <a:r>
              <a:rPr lang="en-US" dirty="0" smtClean="0"/>
              <a:t> ‘Net Cost’ to ‘Obligations Incurred and Other Resources’</a:t>
            </a:r>
          </a:p>
          <a:p>
            <a:pPr lvl="1"/>
            <a:endParaRPr lang="en-US" b="1" dirty="0" smtClean="0"/>
          </a:p>
          <a:p>
            <a:endParaRPr lang="en-US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66574-9217-4243-96EA-1329F17B0250}" type="slidenum">
              <a:rPr lang="en-US" smtClean="0"/>
              <a:pPr/>
              <a:t>23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33600"/>
            <a:ext cx="8183880" cy="12954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Questions?</a:t>
            </a:r>
            <a:endParaRPr lang="en-US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66574-9217-4243-96EA-1329F17B0250}" type="slidenum">
              <a:rPr lang="en-US" smtClean="0"/>
              <a:pPr/>
              <a:t>24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884238"/>
          </a:xfrm>
        </p:spPr>
        <p:txBody>
          <a:bodyPr>
            <a:normAutofit/>
          </a:bodyPr>
          <a:lstStyle/>
          <a:p>
            <a:r>
              <a:rPr lang="en-US" sz="3200" dirty="0"/>
              <a:t>Contact and Website Information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1600200"/>
            <a:ext cx="8229600" cy="40386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sz="2800" dirty="0"/>
              <a:t>General inquiries can be directed to </a:t>
            </a:r>
            <a:r>
              <a:rPr lang="en-US" sz="2800" dirty="0">
                <a:hlinkClick r:id="rId2"/>
              </a:rPr>
              <a:t>fasab@fasab.gov</a:t>
            </a:r>
            <a:endParaRPr lang="en-US" sz="2800" dirty="0"/>
          </a:p>
          <a:p>
            <a:pPr>
              <a:lnSpc>
                <a:spcPct val="90000"/>
              </a:lnSpc>
            </a:pPr>
            <a:r>
              <a:rPr lang="en-US" sz="2800" dirty="0"/>
              <a:t>Phone: 202 512-7350</a:t>
            </a:r>
          </a:p>
          <a:p>
            <a:pPr>
              <a:lnSpc>
                <a:spcPct val="90000"/>
              </a:lnSpc>
            </a:pPr>
            <a:r>
              <a:rPr lang="en-US" sz="2800" dirty="0">
                <a:hlinkClick r:id="rId3"/>
              </a:rPr>
              <a:t>www.FASAB.gov</a:t>
            </a:r>
            <a:endParaRPr lang="en-US" sz="2800" dirty="0"/>
          </a:p>
          <a:p>
            <a:pPr lvl="1">
              <a:lnSpc>
                <a:spcPct val="90000"/>
              </a:lnSpc>
            </a:pPr>
            <a:r>
              <a:rPr lang="en-US" sz="2400" dirty="0" smtClean="0"/>
              <a:t>Listserv (sign up for emails)</a:t>
            </a:r>
            <a:endParaRPr lang="en-US" sz="2400" dirty="0"/>
          </a:p>
          <a:p>
            <a:pPr lvl="1">
              <a:lnSpc>
                <a:spcPct val="90000"/>
              </a:lnSpc>
            </a:pPr>
            <a:r>
              <a:rPr lang="en-US" sz="2400" dirty="0"/>
              <a:t>Exposure Drafts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Active Projects </a:t>
            </a:r>
            <a:r>
              <a:rPr lang="en-US" dirty="0" smtClean="0"/>
              <a:t>– assigned staff</a:t>
            </a:r>
            <a:endParaRPr lang="en-US" sz="2400" dirty="0"/>
          </a:p>
          <a:p>
            <a:pPr>
              <a:lnSpc>
                <a:spcPct val="90000"/>
              </a:lnSpc>
            </a:pPr>
            <a:r>
              <a:rPr lang="en-US" sz="2800" dirty="0" smtClean="0"/>
              <a:t>My contact info: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 </a:t>
            </a:r>
            <a:r>
              <a:rPr lang="en-US" sz="2400" dirty="0" smtClean="0">
                <a:hlinkClick r:id="rId4"/>
              </a:rPr>
              <a:t>paynew@fasab.gov</a:t>
            </a:r>
            <a:endParaRPr lang="en-US" dirty="0" smtClean="0"/>
          </a:p>
          <a:p>
            <a:pPr lvl="1">
              <a:lnSpc>
                <a:spcPct val="90000"/>
              </a:lnSpc>
            </a:pPr>
            <a:r>
              <a:rPr lang="en-US" sz="2800" dirty="0" smtClean="0"/>
              <a:t> </a:t>
            </a:r>
            <a:r>
              <a:rPr lang="en-US" dirty="0" smtClean="0"/>
              <a:t>(202) 512-7357</a:t>
            </a:r>
            <a:endParaRPr lang="en-US" dirty="0"/>
          </a:p>
          <a:p>
            <a:pPr lvl="1">
              <a:lnSpc>
                <a:spcPct val="90000"/>
              </a:lnSpc>
              <a:buFontTx/>
              <a:buNone/>
            </a:pPr>
            <a:endParaRPr 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BE99F-F20B-488C-A58E-35C928D16FC9}" type="slidenum">
              <a:rPr lang="en-US" smtClean="0"/>
              <a:pPr/>
              <a:t>25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183880" cy="1051560"/>
          </a:xfrm>
        </p:spPr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183880" cy="4187952"/>
          </a:xfrm>
        </p:spPr>
        <p:txBody>
          <a:bodyPr>
            <a:normAutofit/>
          </a:bodyPr>
          <a:lstStyle/>
          <a:p>
            <a:r>
              <a:rPr lang="en-US" dirty="0" smtClean="0"/>
              <a:t>25 Years</a:t>
            </a:r>
          </a:p>
          <a:p>
            <a:pPr marL="265176" lvl="1" indent="-265176">
              <a:buSzPct val="80000"/>
              <a:buFont typeface="Wingdings 2"/>
              <a:buChar char=""/>
            </a:pPr>
            <a:r>
              <a:rPr lang="en-US" sz="2800" dirty="0" smtClean="0"/>
              <a:t>Federal Reporting Entity</a:t>
            </a:r>
          </a:p>
          <a:p>
            <a:r>
              <a:rPr lang="en-US" dirty="0" smtClean="0"/>
              <a:t>Review of Current Projects:</a:t>
            </a:r>
          </a:p>
          <a:p>
            <a:pPr lvl="1"/>
            <a:r>
              <a:rPr lang="en-US" dirty="0" smtClean="0"/>
              <a:t>Reporting Model</a:t>
            </a:r>
          </a:p>
          <a:p>
            <a:pPr lvl="1"/>
            <a:r>
              <a:rPr lang="en-US" dirty="0" smtClean="0"/>
              <a:t>Risk Assumed</a:t>
            </a:r>
          </a:p>
          <a:p>
            <a:pPr lvl="1"/>
            <a:r>
              <a:rPr lang="en-US" dirty="0" smtClean="0"/>
              <a:t>Leases</a:t>
            </a:r>
          </a:p>
          <a:p>
            <a:pPr lvl="1"/>
            <a:r>
              <a:rPr lang="en-US" dirty="0" smtClean="0"/>
              <a:t>Public-Private Partnerships</a:t>
            </a:r>
          </a:p>
          <a:p>
            <a:pPr lvl="1"/>
            <a:r>
              <a:rPr lang="en-US" dirty="0" smtClean="0"/>
              <a:t>Department of Defense 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66574-9217-4243-96EA-1329F17B0250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Twenty-five Years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66574-9217-4243-96EA-1329F17B0250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Sustained Management Reform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sz="3200" dirty="0" smtClean="0"/>
              <a:t>“…legislators generally considered management reform about as exciting as sorting cranberries…”</a:t>
            </a:r>
          </a:p>
          <a:p>
            <a:pPr>
              <a:buNone/>
            </a:pPr>
            <a:endParaRPr lang="en-US" dirty="0" smtClean="0"/>
          </a:p>
          <a:p>
            <a:pPr lvl="3"/>
            <a:r>
              <a:rPr lang="en-US" sz="1700" dirty="0" smtClean="0"/>
              <a:t>Michael D. </a:t>
            </a:r>
            <a:r>
              <a:rPr lang="en-US" sz="1700" dirty="0" err="1" smtClean="0"/>
              <a:t>Serlin</a:t>
            </a:r>
            <a:r>
              <a:rPr lang="en-US" sz="1700" dirty="0" smtClean="0"/>
              <a:t>, Born-again financial management. Government Executive (May 1996).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66574-9217-4243-96EA-1329F17B0250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Tools Changed in 25 Years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66574-9217-4243-96EA-1329F17B0250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026" name="Picture 2" descr="C:\Documents and Settings\paynew\Local Settings\Temporary Internet Files\Content.IE5\UZR9T1OL\iStock_000004489183Small-e1364073861244[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533400"/>
            <a:ext cx="2680494" cy="2680494"/>
          </a:xfrm>
          <a:prstGeom prst="rect">
            <a:avLst/>
          </a:prstGeom>
          <a:noFill/>
        </p:spPr>
      </p:pic>
      <p:pic>
        <p:nvPicPr>
          <p:cNvPr id="1027" name="Picture 3" descr="C:\Documents and Settings\paynew\Local Settings\Temporary Internet Files\Content.IE5\FPBR0CFK\2522747782_a9926c5e08_z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9400" y="2590800"/>
            <a:ext cx="3304374" cy="1657350"/>
          </a:xfrm>
          <a:prstGeom prst="rect">
            <a:avLst/>
          </a:prstGeom>
          <a:noFill/>
        </p:spPr>
      </p:pic>
      <p:pic>
        <p:nvPicPr>
          <p:cNvPr id="1028" name="Picture 4" descr="C:\Documents and Settings\paynew\Local Settings\Temporary Internet Files\Content.IE5\UZR9T1OL\_wwwpalgraphicsareacom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00800" y="3429000"/>
            <a:ext cx="1981200" cy="1981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33400" y="457200"/>
            <a:ext cx="8183880" cy="100795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Memorable Moments at the Standards Setting Board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3931920" cy="438912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Being key to realizing the NPR goals</a:t>
            </a:r>
          </a:p>
          <a:p>
            <a:r>
              <a:rPr lang="en-US" dirty="0" smtClean="0"/>
              <a:t>Not being terminated by the NPR</a:t>
            </a:r>
          </a:p>
          <a:p>
            <a:r>
              <a:rPr lang="en-US" dirty="0" smtClean="0"/>
              <a:t>Getting pension and OPEB liabilities right</a:t>
            </a:r>
          </a:p>
          <a:p>
            <a:r>
              <a:rPr lang="en-US" dirty="0" smtClean="0"/>
              <a:t>Hearing budget experts recommend use of more accrual information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4572000" y="1524000"/>
            <a:ext cx="3931920" cy="438912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Getting “GAAP”</a:t>
            </a:r>
          </a:p>
          <a:p>
            <a:r>
              <a:rPr lang="en-US" dirty="0" smtClean="0"/>
              <a:t>Being the first and only country presenting audited projections for SI and soon whole of government flows</a:t>
            </a:r>
          </a:p>
          <a:p>
            <a:r>
              <a:rPr lang="en-US" dirty="0" smtClean="0"/>
              <a:t>Always having willing volunteers!</a:t>
            </a:r>
          </a:p>
          <a:p>
            <a:r>
              <a:rPr lang="en-US" dirty="0" smtClean="0"/>
              <a:t>Seeing the talent!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66574-9217-4243-96EA-1329F17B0250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Reporting Entity – Are you ready?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66574-9217-4243-96EA-1329F17B0250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3820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Federal Reporting Entity </a:t>
            </a:r>
            <a:br>
              <a:rPr lang="en-US" sz="3200" dirty="0" smtClean="0"/>
            </a:br>
            <a:r>
              <a:rPr lang="en-US" sz="3200" dirty="0" smtClean="0"/>
              <a:t>– SFFAS 47 (effective FY2018) –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1600200"/>
            <a:ext cx="8229600" cy="4038600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n-US" sz="2400" dirty="0" smtClean="0"/>
              <a:t>Include in General Purpose Federal Financial Reports (GPFFR) all organizations:</a:t>
            </a:r>
          </a:p>
          <a:p>
            <a:pPr lvl="2"/>
            <a:r>
              <a:rPr lang="en-US" dirty="0" smtClean="0"/>
              <a:t>budgeted for, </a:t>
            </a:r>
          </a:p>
          <a:p>
            <a:pPr lvl="2"/>
            <a:r>
              <a:rPr lang="en-US" dirty="0" smtClean="0"/>
              <a:t>controlled with potential for risk or reward, or </a:t>
            </a:r>
          </a:p>
          <a:p>
            <a:pPr lvl="2"/>
            <a:r>
              <a:rPr lang="en-US" dirty="0" smtClean="0"/>
              <a:t>owned</a:t>
            </a:r>
          </a:p>
          <a:p>
            <a:pPr lvl="2">
              <a:buNone/>
            </a:pPr>
            <a:endParaRPr lang="en-US" dirty="0" smtClean="0"/>
          </a:p>
          <a:p>
            <a:pPr eaLnBrk="1" hangingPunct="1"/>
            <a:r>
              <a:rPr lang="en-US" sz="2400" dirty="0" smtClean="0"/>
              <a:t>Does not specifically address particular entities.</a:t>
            </a:r>
          </a:p>
          <a:p>
            <a:pPr lvl="1"/>
            <a:r>
              <a:rPr lang="en-US" sz="2000" dirty="0" smtClean="0"/>
              <a:t>Provides for judgment about:</a:t>
            </a:r>
          </a:p>
          <a:p>
            <a:pPr lvl="2"/>
            <a:r>
              <a:rPr lang="en-US" sz="1800" dirty="0" smtClean="0"/>
              <a:t>Inclusion</a:t>
            </a:r>
          </a:p>
          <a:p>
            <a:pPr lvl="2"/>
            <a:r>
              <a:rPr lang="en-US" sz="1800" dirty="0" smtClean="0"/>
              <a:t>Classification</a:t>
            </a:r>
          </a:p>
          <a:p>
            <a:pPr lvl="2"/>
            <a:r>
              <a:rPr lang="en-US" sz="1800" dirty="0" smtClean="0"/>
              <a:t>Disclosure </a:t>
            </a:r>
          </a:p>
        </p:txBody>
      </p:sp>
      <p:sp>
        <p:nvSpPr>
          <p:cNvPr id="1229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7174415-2577-4FEC-B375-6A45C133BD12}" type="slidenum">
              <a:rPr lang="en-US" smtClean="0"/>
              <a:pPr/>
              <a:t>9</a:t>
            </a:fld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1654</TotalTime>
  <Words>1091</Words>
  <Application>Microsoft Office PowerPoint</Application>
  <PresentationFormat>On-screen Show (4:3)</PresentationFormat>
  <Paragraphs>217</Paragraphs>
  <Slides>25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Aspect</vt:lpstr>
      <vt:lpstr>Staying Current</vt:lpstr>
      <vt:lpstr>  Disclaimer</vt:lpstr>
      <vt:lpstr>OVERVIEW</vt:lpstr>
      <vt:lpstr>Twenty-five Years</vt:lpstr>
      <vt:lpstr>Sustained Management Reform</vt:lpstr>
      <vt:lpstr>How Tools Changed in 25 Years </vt:lpstr>
      <vt:lpstr>Memorable Moments at the Standards Setting Board</vt:lpstr>
      <vt:lpstr>Reporting Entity – Are you ready?</vt:lpstr>
      <vt:lpstr>Federal Reporting Entity  – SFFAS 47 (effective FY2018) –</vt:lpstr>
      <vt:lpstr>PowerPoint Presentation</vt:lpstr>
      <vt:lpstr>PowerPoint Presentation</vt:lpstr>
      <vt:lpstr>Federal Reporting Entity (CONT.)  </vt:lpstr>
      <vt:lpstr>Current Projects</vt:lpstr>
      <vt:lpstr>Reporting Model</vt:lpstr>
      <vt:lpstr>PowerPoint Presentation</vt:lpstr>
      <vt:lpstr>RISK ASSUMED</vt:lpstr>
      <vt:lpstr>         RISK ASSUMED (cont.)  - Three Phases - </vt:lpstr>
      <vt:lpstr>RISK ASSUMED (cont.) - Insurance &amp; Guarantee Phase -</vt:lpstr>
      <vt:lpstr>Leases</vt:lpstr>
      <vt:lpstr>Leases (cont.)</vt:lpstr>
      <vt:lpstr>Public-Private Partnerships</vt:lpstr>
      <vt:lpstr>DoD Implementation Guidance</vt:lpstr>
      <vt:lpstr>    Research Project - Reconciling Budget and Accrual Information  </vt:lpstr>
      <vt:lpstr>Questions?</vt:lpstr>
      <vt:lpstr>Contact and Website Information</vt:lpstr>
    </vt:vector>
  </TitlesOfParts>
  <Company>GAO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Baltimore Chapter of the Association of Government Accountants</dc:title>
  <dc:creator>Wendy Payne</dc:creator>
  <cp:lastModifiedBy>Wendy Payne</cp:lastModifiedBy>
  <cp:revision>252</cp:revision>
  <dcterms:created xsi:type="dcterms:W3CDTF">2014-01-08T21:02:55Z</dcterms:created>
  <dcterms:modified xsi:type="dcterms:W3CDTF">2016-04-13T18:51:15Z</dcterms:modified>
</cp:coreProperties>
</file>