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0" r:id="rId3"/>
    <p:sldId id="257" r:id="rId4"/>
    <p:sldId id="304" r:id="rId5"/>
    <p:sldId id="284" r:id="rId6"/>
    <p:sldId id="330" r:id="rId7"/>
    <p:sldId id="331" r:id="rId8"/>
    <p:sldId id="285" r:id="rId9"/>
    <p:sldId id="286" r:id="rId10"/>
    <p:sldId id="287" r:id="rId11"/>
    <p:sldId id="290" r:id="rId12"/>
    <p:sldId id="308" r:id="rId13"/>
    <p:sldId id="333" r:id="rId14"/>
    <p:sldId id="295" r:id="rId15"/>
    <p:sldId id="282" r:id="rId16"/>
    <p:sldId id="310" r:id="rId17"/>
    <p:sldId id="311" r:id="rId18"/>
    <p:sldId id="332" r:id="rId19"/>
    <p:sldId id="305" r:id="rId20"/>
    <p:sldId id="307" r:id="rId21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O" initials="GA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326" autoAdjust="0"/>
  </p:normalViewPr>
  <p:slideViewPr>
    <p:cSldViewPr>
      <p:cViewPr varScale="1">
        <p:scale>
          <a:sx n="92" d="100"/>
          <a:sy n="92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6C83F639-3DAA-43D4-8B9F-7B65012F35B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3CD9AED3-87C4-4F44-A118-AA4C318F61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335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41E855F7-B1A2-46DF-B8CB-3483CFDBFBC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3" tIns="46661" rIns="93323" bIns="4666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vert="horz" lIns="93323" tIns="46661" rIns="93323" bIns="4666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C9C73B39-CD00-48A3-A382-1ABE3A8DD4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342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49AD28E3-581B-468A-BE30-A82FB891498D}" type="slidenum">
              <a:rPr lang="en-US" smtClean="0"/>
              <a:pPr defTabSz="931776"/>
              <a:t>5</a:t>
            </a:fld>
            <a:endParaRPr lang="en-US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Australia	Austria</a:t>
            </a:r>
          </a:p>
          <a:p>
            <a:pPr eaLnBrk="1" hangingPunct="1"/>
            <a:r>
              <a:rPr lang="en-US" dirty="0" smtClean="0"/>
              <a:t>Canada 	France</a:t>
            </a:r>
          </a:p>
          <a:p>
            <a:pPr eaLnBrk="1" hangingPunct="1"/>
            <a:r>
              <a:rPr lang="en-US" dirty="0" smtClean="0"/>
              <a:t>Italy 		New Zealand</a:t>
            </a:r>
          </a:p>
          <a:p>
            <a:pPr eaLnBrk="1" hangingPunct="1"/>
            <a:r>
              <a:rPr lang="en-US" dirty="0" smtClean="0"/>
              <a:t>Norway 	Portugal</a:t>
            </a:r>
          </a:p>
          <a:p>
            <a:pPr eaLnBrk="1" hangingPunct="1"/>
            <a:r>
              <a:rPr lang="en-US" dirty="0" smtClean="0"/>
              <a:t>Sweden 	United Kingdom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Different individuals appeared to seek data from a variety of perspectives, i.e. a Congressional staff member may seek data by function while another staff member may seek the data by program.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526E654F-8297-4416-A52B-ACD73CCB102B}" type="slidenum">
              <a:rPr lang="en-US" smtClean="0"/>
              <a:pPr defTabSz="931776"/>
              <a:t>8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Different individuals appeared to seek data from a variety of perspectives, i.e. a Congressional staff member may seek data by function while another staff member may seek the data by program.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change over time even if programs do not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are broad and analysis for decision making is not done at that level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Some programs relate to multiple strategic goals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Matching cost and output (and eventually outcome) is still quite challenging: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reported each period but outputs may not relate to the same period or occur immediately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often external to the organization but still contribute to the outcome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Budgets are not structured with cost accounting in mind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98BC925-499C-421C-BE4E-BAD322205096}" type="slidenum">
              <a:rPr lang="en-US" smtClean="0"/>
              <a:pPr defTabSz="931776"/>
              <a:t>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ABDBB82C-29B7-4442-BBF2-37DADE5436CC}" type="slidenum">
              <a:rPr lang="en-US" smtClean="0"/>
              <a:pPr defTabSz="931776"/>
              <a:t>10</a:t>
            </a:fld>
            <a:endParaRPr lang="en-US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873A0-7902-455B-A07D-449BB7AE581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6DF9A-26A1-4E47-BC09-C184A804DA8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D984CD-4ACE-4FFA-8CC1-D56FACCCD26D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D26CFC2-1F1F-46CD-9096-CE4312DEF1C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FD09C9-725B-4D62-8DBA-77EA5CA6F4D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5772-F63A-4236-BBE4-BF60422BBFE0}" type="datetime1">
              <a:rPr lang="en-US" smtClean="0"/>
              <a:pPr>
                <a:defRPr/>
              </a:pPr>
              <a:t>4/13/2016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CA724-360C-4AD3-B14D-B6A6658DA37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53BB78-CFD1-4F09-B959-409B0FA4123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81B0F-D5E0-4995-904E-2542FFCC665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B53935-A3EB-42FB-B8EC-CD33A680F325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330C8-6C39-46EF-8353-D7CDCD6D58E9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50F2-E7B3-4787-8479-04EE1BDAE57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4E29-EB7F-417D-9D88-BDB90958AF0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83468F-E9D9-47E0-8B30-87C94EF8734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E2A949-98C9-418A-A8A1-EE805DC1FA4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sab.gov/" TargetMode="External"/><Relationship Id="rId2" Type="http://schemas.openxmlformats.org/officeDocument/2006/relationships/hyperlink" Target="mailto:fasab@fasab.gov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apawash.org/reports-publications/1604-financial-and-related-information-for-decision-making-enhancing-management-information-to-support-operational-effectiveness-and-priority-goals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828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FASAB Update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344168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 smtClean="0"/>
              <a:t>AICPA Governmental Accounting and Auditing Update</a:t>
            </a:r>
          </a:p>
          <a:p>
            <a:r>
              <a:rPr lang="en-US" sz="2400" dirty="0" smtClean="0"/>
              <a:t> </a:t>
            </a:r>
          </a:p>
          <a:p>
            <a:r>
              <a:rPr lang="en-US" sz="2400" b="1" dirty="0" smtClean="0"/>
              <a:t>Tom Allen, FASAB Chairman</a:t>
            </a:r>
          </a:p>
          <a:p>
            <a:endParaRPr lang="en-US" dirty="0"/>
          </a:p>
        </p:txBody>
      </p:sp>
      <p:pic>
        <p:nvPicPr>
          <p:cNvPr id="4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1000" y="4876800"/>
            <a:ext cx="1905000" cy="1395413"/>
          </a:xfrm>
          <a:prstGeom prst="rect">
            <a:avLst/>
          </a:prstGeo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62400" y="5562600"/>
            <a:ext cx="411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 algn="r">
              <a:buClr>
                <a:srgbClr val="F07F09"/>
              </a:buClr>
              <a:buSzPct val="80000"/>
            </a:pPr>
            <a:r>
              <a:rPr lang="en-US" sz="2000" dirty="0" smtClean="0">
                <a:solidFill>
                  <a:srgbClr val="E3DED1">
                    <a:shade val="25000"/>
                  </a:srgbClr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4648200" y="5410200"/>
            <a:ext cx="35814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 algn="r">
              <a:buClr>
                <a:srgbClr val="F07F09"/>
              </a:buClr>
              <a:buSzPct val="80000"/>
            </a:pPr>
            <a:r>
              <a:rPr lang="en-US" sz="1900" dirty="0" smtClean="0">
                <a:solidFill>
                  <a:srgbClr val="E3DED1">
                    <a:shade val="25000"/>
                  </a:srgbClr>
                </a:solidFill>
              </a:rPr>
              <a:t>August 12, 2014</a:t>
            </a:r>
          </a:p>
          <a:p>
            <a:pPr marL="36576" lvl="0" algn="r">
              <a:buClr>
                <a:srgbClr val="F07F09"/>
              </a:buClr>
              <a:buSzPct val="80000"/>
            </a:pPr>
            <a:r>
              <a:rPr lang="en-US" sz="1900" dirty="0" smtClean="0">
                <a:solidFill>
                  <a:srgbClr val="E3DED1">
                    <a:shade val="25000"/>
                  </a:srgbClr>
                </a:solidFill>
              </a:rPr>
              <a:t>8:15 – 9:05 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Reporting Model </a:t>
            </a:r>
            <a:r>
              <a:rPr lang="en-US" sz="2000" dirty="0" smtClean="0"/>
              <a:t>(cont.) </a:t>
            </a:r>
            <a:br>
              <a:rPr lang="en-US" sz="2000" dirty="0" smtClean="0"/>
            </a:br>
            <a:r>
              <a:rPr lang="en-US" dirty="0" smtClean="0"/>
              <a:t>–</a:t>
            </a:r>
            <a:r>
              <a:rPr lang="en-US" sz="4000" dirty="0" smtClean="0"/>
              <a:t> </a:t>
            </a:r>
            <a:r>
              <a:rPr lang="en-US" dirty="0" smtClean="0"/>
              <a:t>Next Steps –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28800"/>
            <a:ext cx="7924800" cy="320040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Board will begin developing conceptual guidance focusing on flows</a:t>
            </a:r>
          </a:p>
          <a:p>
            <a:pPr lvl="1" eaLnBrk="1" hangingPunct="1">
              <a:buNone/>
            </a:pPr>
            <a:endParaRPr lang="en-US" sz="2000" dirty="0" smtClean="0"/>
          </a:p>
          <a:p>
            <a:pPr lvl="1" eaLnBrk="1" hangingPunct="1"/>
            <a:r>
              <a:rPr lang="en-US" sz="2000" dirty="0" smtClean="0"/>
              <a:t>Accrual </a:t>
            </a:r>
          </a:p>
          <a:p>
            <a:pPr lvl="1" eaLnBrk="1" hangingPunct="1"/>
            <a:r>
              <a:rPr lang="en-US" sz="2000" dirty="0" smtClean="0"/>
              <a:t>Budgetary</a:t>
            </a:r>
          </a:p>
          <a:p>
            <a:pPr lvl="1" eaLnBrk="1" hangingPunct="1"/>
            <a:r>
              <a:rPr lang="en-US" sz="2000" dirty="0" smtClean="0"/>
              <a:t>How should accrual and budgetary flows be aligned</a:t>
            </a:r>
          </a:p>
          <a:p>
            <a:pPr lvl="1" eaLnBrk="1" hangingPunct="1"/>
            <a:r>
              <a:rPr lang="en-US" sz="2000" dirty="0" smtClean="0"/>
              <a:t>How should flows be disaggregated </a:t>
            </a:r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79D1CA-44CB-4028-9B5E-E9FFC9E5ED3F}" type="slidenum">
              <a:rPr lang="en-US" smtClean="0"/>
              <a:pPr/>
              <a:t>10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85800"/>
          </a:xfrm>
        </p:spPr>
        <p:txBody>
          <a:bodyPr/>
          <a:lstStyle/>
          <a:p>
            <a:r>
              <a:rPr lang="en-US" dirty="0" smtClean="0"/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183880" cy="1298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Are all leases financings?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183563" cy="418782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FASAB is partnering with GASB to develop standards for governmental organizations.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Tentative decision to establish a single model (with exceptions for short-term arrangements).</a:t>
            </a:r>
          </a:p>
          <a:p>
            <a:pPr lvl="1"/>
            <a:r>
              <a:rPr lang="en-US" sz="1600" dirty="0" smtClean="0"/>
              <a:t>Leases create assets consisting of the “right to use” a resource.</a:t>
            </a:r>
          </a:p>
          <a:p>
            <a:pPr lvl="1"/>
            <a:r>
              <a:rPr lang="en-US" sz="1600" dirty="0" smtClean="0"/>
              <a:t>Leases create liabilities consisting of the obligation to pay for the resource.</a:t>
            </a:r>
          </a:p>
          <a:p>
            <a:endParaRPr lang="en-US" sz="2000" dirty="0" smtClean="0"/>
          </a:p>
          <a:p>
            <a:r>
              <a:rPr lang="en-US" sz="2000" dirty="0" smtClean="0"/>
              <a:t>The focus may be on the interest cost associated with leases.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r>
              <a:rPr lang="en-US" dirty="0" smtClean="0"/>
              <a:t>Leases </a:t>
            </a:r>
            <a:r>
              <a:rPr lang="en-US" sz="1800" dirty="0" smtClean="0"/>
              <a:t>(cont.)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183563" cy="4187825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dirty="0" smtClean="0"/>
          </a:p>
          <a:p>
            <a:r>
              <a:rPr lang="en-US" sz="2400" dirty="0" smtClean="0"/>
              <a:t>Tentative decision to treat intra-governmental leases as a separate class of lease activity.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Simplified approach similar to current operating lease accounting.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Disclosures to answer questions about cash flows in future years.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r>
              <a:rPr lang="en-US" dirty="0" smtClean="0"/>
              <a:t>Leases </a:t>
            </a:r>
            <a:r>
              <a:rPr lang="en-US" sz="1800" dirty="0" smtClean="0"/>
              <a:t>(cont.)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8388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Public-Private Partnerships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183562" cy="4343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/>
              <a:t>Due to budget pressures, federal agencies have</a:t>
            </a:r>
          </a:p>
          <a:p>
            <a:pPr>
              <a:buNone/>
            </a:pPr>
            <a:r>
              <a:rPr lang="en-US" sz="2400" dirty="0" smtClean="0"/>
              <a:t>increasingly turned to public-private partnerships </a:t>
            </a:r>
          </a:p>
          <a:p>
            <a:pPr>
              <a:buNone/>
            </a:pPr>
            <a:r>
              <a:rPr lang="en-US" sz="2400" dirty="0" smtClean="0"/>
              <a:t>(e.g., PPPs, P3s) to accomplish goals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Transparency of the full costs and risks of such partnerships  is the overall objective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Specific objectives include: </a:t>
            </a:r>
          </a:p>
          <a:p>
            <a:pPr lvl="2"/>
            <a:r>
              <a:rPr lang="en-US" sz="1800" dirty="0" smtClean="0"/>
              <a:t>Defining terms (e.g., service concession arrangements, P3s) </a:t>
            </a:r>
          </a:p>
          <a:p>
            <a:pPr lvl="2"/>
            <a:r>
              <a:rPr lang="en-US" sz="1800" dirty="0" smtClean="0"/>
              <a:t>Providing guidance for the recognition and measurement of: </a:t>
            </a:r>
          </a:p>
          <a:p>
            <a:pPr lvl="2"/>
            <a:r>
              <a:rPr lang="en-US" sz="1800" dirty="0" smtClean="0"/>
              <a:t>assets and liabilities </a:t>
            </a:r>
          </a:p>
          <a:p>
            <a:pPr lvl="2"/>
            <a:r>
              <a:rPr lang="en-US" sz="1800" dirty="0" smtClean="0"/>
              <a:t>revenues and expenses </a:t>
            </a:r>
          </a:p>
          <a:p>
            <a:pPr lvl="2"/>
            <a:r>
              <a:rPr lang="en-US" sz="1800" dirty="0" smtClean="0"/>
              <a:t>risks </a:t>
            </a:r>
          </a:p>
          <a:p>
            <a:pPr lvl="1"/>
            <a:r>
              <a:rPr lang="en-US" sz="2000" dirty="0" smtClean="0"/>
              <a:t>Consider implications for other arrangements related to P3s (sale-leaseback or other long-term arrangements).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24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83880" cy="4572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federal government assumes risk through policies to stabilize financial markets and the economy</a:t>
            </a:r>
          </a:p>
          <a:p>
            <a:endParaRPr lang="en-US" sz="2400" dirty="0" smtClean="0"/>
          </a:p>
          <a:p>
            <a:r>
              <a:rPr lang="en-US" sz="2400" dirty="0" smtClean="0"/>
              <a:t>Current FASAB standards are limited to:</a:t>
            </a:r>
          </a:p>
          <a:p>
            <a:pPr lvl="1"/>
            <a:r>
              <a:rPr lang="en-US" sz="2000" dirty="0" smtClean="0"/>
              <a:t>Insurance contracts, and </a:t>
            </a:r>
          </a:p>
          <a:p>
            <a:pPr lvl="1"/>
            <a:r>
              <a:rPr lang="en-US" sz="2000" dirty="0" smtClean="0"/>
              <a:t>Explicit guarantees (other than loan guarantees)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Updated standards will address </a:t>
            </a:r>
          </a:p>
          <a:p>
            <a:pPr lvl="1"/>
            <a:r>
              <a:rPr lang="en-US" sz="2000" dirty="0" smtClean="0"/>
              <a:t>All risk assumed by the government </a:t>
            </a:r>
          </a:p>
          <a:p>
            <a:pPr lvl="1"/>
            <a:r>
              <a:rPr lang="en-US" sz="2000" dirty="0" smtClean="0"/>
              <a:t>In order to meet the stewardship and operating performance objectives of federal financial reporting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18388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RISK ASSUMED </a:t>
            </a:r>
            <a:r>
              <a:rPr lang="en-US" sz="2000" dirty="0" smtClean="0"/>
              <a:t>(cont.)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Three Phases -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Phase I: </a:t>
            </a:r>
            <a:r>
              <a:rPr lang="en-US" sz="2400" dirty="0" smtClean="0"/>
              <a:t>Insurance and Non-Loan Guarantees</a:t>
            </a:r>
          </a:p>
          <a:p>
            <a:endParaRPr lang="en-US" sz="2400" dirty="0" smtClean="0"/>
          </a:p>
          <a:p>
            <a:r>
              <a:rPr lang="en-US" dirty="0" smtClean="0"/>
              <a:t>Phase II: </a:t>
            </a:r>
            <a:r>
              <a:rPr lang="en-US" sz="2200" dirty="0" smtClean="0"/>
              <a:t>Entitlement Programs, including: </a:t>
            </a:r>
          </a:p>
          <a:p>
            <a:pPr lvl="2"/>
            <a:r>
              <a:rPr lang="en-US" dirty="0" smtClean="0"/>
              <a:t>National Defense, </a:t>
            </a:r>
          </a:p>
          <a:p>
            <a:pPr lvl="2"/>
            <a:r>
              <a:rPr lang="en-US" dirty="0" smtClean="0"/>
              <a:t>Security and Disaster response</a:t>
            </a:r>
          </a:p>
          <a:p>
            <a:pPr lvl="2"/>
            <a:r>
              <a:rPr lang="en-US" dirty="0" smtClean="0"/>
              <a:t>Other potential effects on future outflows: </a:t>
            </a:r>
          </a:p>
          <a:p>
            <a:pPr lvl="3"/>
            <a:r>
              <a:rPr lang="en-US" dirty="0" smtClean="0"/>
              <a:t>regulatory actions, </a:t>
            </a:r>
          </a:p>
          <a:p>
            <a:pPr lvl="3"/>
            <a:r>
              <a:rPr lang="en-US" dirty="0" smtClean="0"/>
              <a:t>Government Sponsored Enterprises (GSEs), etc.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Phase III: </a:t>
            </a:r>
          </a:p>
          <a:p>
            <a:pPr lvl="2"/>
            <a:r>
              <a:rPr lang="en-US" dirty="0" smtClean="0"/>
              <a:t>Commitments</a:t>
            </a:r>
          </a:p>
          <a:p>
            <a:pPr lvl="2"/>
            <a:r>
              <a:rPr lang="en-US" dirty="0" smtClean="0"/>
              <a:t>Obligations</a:t>
            </a:r>
          </a:p>
          <a:p>
            <a:pPr lvl="2"/>
            <a:r>
              <a:rPr lang="en-US" dirty="0" smtClean="0"/>
              <a:t>Other risk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 </a:t>
            </a:r>
            <a:r>
              <a:rPr lang="en-US" sz="2000" dirty="0" smtClean="0"/>
              <a:t>(cont.)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sz="2700" dirty="0" smtClean="0"/>
              <a:t>Insurance &amp; Non-Loan Guarantee Phase 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267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 smtClean="0"/>
              <a:t>The Task Force :</a:t>
            </a:r>
          </a:p>
          <a:p>
            <a:r>
              <a:rPr lang="en-US" sz="2000" dirty="0" smtClean="0"/>
              <a:t>Has defined federal Insurance and Non-Loan</a:t>
            </a:r>
            <a:r>
              <a:rPr lang="en-US" sz="1400" dirty="0" smtClean="0"/>
              <a:t> </a:t>
            </a:r>
            <a:r>
              <a:rPr lang="en-US" sz="2000" dirty="0" smtClean="0"/>
              <a:t>Guarantee </a:t>
            </a:r>
          </a:p>
          <a:p>
            <a:pPr>
              <a:buNone/>
            </a:pPr>
            <a:r>
              <a:rPr lang="en-US" sz="2000" dirty="0" smtClean="0"/>
              <a:t>   programs:</a:t>
            </a:r>
          </a:p>
          <a:p>
            <a:pPr lvl="1"/>
            <a:r>
              <a:rPr lang="en-US" sz="1600" dirty="0" smtClean="0"/>
              <a:t>To ensure all current and future programs are captured in updated standards/disclosures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In defining the measurement methodology:</a:t>
            </a:r>
          </a:p>
          <a:p>
            <a:pPr lvl="1"/>
            <a:r>
              <a:rPr lang="en-US" sz="1600" dirty="0" smtClean="0"/>
              <a:t>Has compared Insurance/Non-Loan Guarantee programs to Credit Reform programs and accounting</a:t>
            </a:r>
          </a:p>
          <a:p>
            <a:pPr lvl="1"/>
            <a:r>
              <a:rPr lang="en-US" sz="1600" dirty="0" smtClean="0"/>
              <a:t>Continues to monitor FASB Insurance Contracts Exposure Draft Status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Will determine the measurement model</a:t>
            </a:r>
          </a:p>
          <a:p>
            <a:pPr lvl="1"/>
            <a:r>
              <a:rPr lang="en-US" sz="1600" dirty="0" smtClean="0"/>
              <a:t>To ensure consistent reporting by all Insurance and Guarantee programs 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r>
              <a:rPr lang="en-US" dirty="0" smtClean="0"/>
              <a:t>Potential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/>
          <a:lstStyle/>
          <a:p>
            <a:r>
              <a:rPr lang="en-US" dirty="0" smtClean="0"/>
              <a:t>What topics do you think should be addressed in the near future?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183880" cy="1295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Questions?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Disclaimer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8305800" cy="4068763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Views expressed are those of the </a:t>
            </a:r>
            <a:r>
              <a:rPr lang="en-US" sz="2800" dirty="0" smtClean="0"/>
              <a:t>speaker.</a:t>
            </a:r>
          </a:p>
          <a:p>
            <a:endParaRPr lang="en-US" sz="2800" dirty="0" smtClean="0"/>
          </a:p>
          <a:p>
            <a:r>
              <a:rPr lang="en-US" sz="2800" dirty="0" smtClean="0"/>
              <a:t>The Board </a:t>
            </a:r>
            <a:r>
              <a:rPr lang="en-US" sz="2800" dirty="0"/>
              <a:t>expresses its views in </a:t>
            </a:r>
            <a:r>
              <a:rPr lang="en-US" sz="2800" dirty="0" smtClean="0"/>
              <a:t>official publications.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05600" y="6019800"/>
            <a:ext cx="2133600" cy="476250"/>
          </a:xfrm>
        </p:spPr>
        <p:txBody>
          <a:bodyPr/>
          <a:lstStyle/>
          <a:p>
            <a:fld id="{DBFD09C9-725B-4D62-8DBA-77EA5CA6F4D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4238"/>
          </a:xfrm>
        </p:spPr>
        <p:txBody>
          <a:bodyPr>
            <a:normAutofit/>
          </a:bodyPr>
          <a:lstStyle/>
          <a:p>
            <a:r>
              <a:rPr lang="en-US" sz="3200" dirty="0"/>
              <a:t>Contact and Website Information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General inquiries can be directed to </a:t>
            </a:r>
            <a:r>
              <a:rPr lang="en-US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  <a:hlinkClick r:id="rId2"/>
              </a:rPr>
              <a:t>fasab@fasab.gov</a:t>
            </a:r>
            <a:endParaRPr lang="en-US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buNone/>
            </a:pPr>
            <a:r>
              <a:rPr lang="en-US" sz="2800" dirty="0"/>
              <a:t>Phone: 202 </a:t>
            </a:r>
            <a:r>
              <a:rPr lang="en-US" sz="2800" dirty="0" smtClean="0"/>
              <a:t>512-7350</a:t>
            </a:r>
          </a:p>
          <a:p>
            <a:pPr>
              <a:lnSpc>
                <a:spcPct val="90000"/>
              </a:lnSpc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  <a:hlinkClick r:id="rId3"/>
              </a:rPr>
              <a:t>www.FASAB.gov</a:t>
            </a:r>
            <a:endParaRPr lang="en-US" sz="3200" b="1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  <a:hlinkClick r:id="rId2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Listserv (sign up for emails)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Exposure Drafts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Active Projects </a:t>
            </a:r>
            <a:r>
              <a:rPr lang="en-US" dirty="0" smtClean="0"/>
              <a:t>– assigned staff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BE99F-F20B-488C-A58E-35C928D16FC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83880" cy="4187952"/>
          </a:xfrm>
        </p:spPr>
        <p:txBody>
          <a:bodyPr>
            <a:normAutofit/>
          </a:bodyPr>
          <a:lstStyle/>
          <a:p>
            <a:r>
              <a:rPr lang="en-US" dirty="0" smtClean="0"/>
              <a:t>Review of Current Projects:</a:t>
            </a:r>
          </a:p>
          <a:p>
            <a:pPr lvl="1"/>
            <a:r>
              <a:rPr lang="en-US" dirty="0" smtClean="0"/>
              <a:t>Reporting Model and the NAPA Study</a:t>
            </a:r>
          </a:p>
          <a:p>
            <a:pPr lvl="1"/>
            <a:r>
              <a:rPr lang="en-US" dirty="0" smtClean="0"/>
              <a:t>Leases</a:t>
            </a:r>
          </a:p>
          <a:p>
            <a:pPr lvl="1"/>
            <a:r>
              <a:rPr lang="en-US" dirty="0" smtClean="0"/>
              <a:t>Public-Private Partnerships </a:t>
            </a:r>
          </a:p>
          <a:p>
            <a:pPr lvl="1"/>
            <a:r>
              <a:rPr lang="en-US" dirty="0" smtClean="0"/>
              <a:t>Risk Assumed</a:t>
            </a:r>
          </a:p>
          <a:p>
            <a:r>
              <a:rPr lang="en-US" dirty="0" smtClean="0"/>
              <a:t>Potential Projects</a:t>
            </a:r>
          </a:p>
          <a:p>
            <a:r>
              <a:rPr lang="en-US" dirty="0" smtClean="0"/>
              <a:t>Questions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828800"/>
            <a:ext cx="7772400" cy="1058206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Current Projects</a:t>
            </a:r>
            <a:endParaRPr lang="en-US" sz="6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3183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Reporting Model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00200"/>
            <a:ext cx="8534400" cy="4038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400" dirty="0" smtClean="0"/>
              <a:t>Seeking to enhance the benefits of accrual basis financial statements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Input to the Board:</a:t>
            </a:r>
          </a:p>
          <a:p>
            <a:pPr lvl="1"/>
            <a:r>
              <a:rPr lang="en-US" sz="1800" dirty="0" smtClean="0"/>
              <a:t>User needs surveys, focus groups, and roundtables</a:t>
            </a:r>
          </a:p>
          <a:p>
            <a:pPr lvl="1"/>
            <a:r>
              <a:rPr lang="en-US" sz="1800" dirty="0" smtClean="0"/>
              <a:t>FASAB Task Force on Government-wide Financial Reports </a:t>
            </a:r>
            <a:r>
              <a:rPr lang="en-US" sz="1400" dirty="0" smtClean="0"/>
              <a:t>(Dec 2010)</a:t>
            </a:r>
          </a:p>
          <a:p>
            <a:pPr lvl="1"/>
            <a:r>
              <a:rPr lang="en-US" sz="1800" dirty="0" smtClean="0"/>
              <a:t>CFO Act 20-Year Report</a:t>
            </a:r>
          </a:p>
          <a:p>
            <a:pPr lvl="1"/>
            <a:r>
              <a:rPr lang="en-US" sz="1800" dirty="0" smtClean="0"/>
              <a:t>Input from task forces focusing on agency level reporting on cost, budget and performance</a:t>
            </a:r>
          </a:p>
          <a:p>
            <a:pPr lvl="1"/>
            <a:r>
              <a:rPr lang="en-US" sz="1800" dirty="0" smtClean="0"/>
              <a:t>Statement of spending pilots</a:t>
            </a:r>
          </a:p>
          <a:p>
            <a:pPr lvl="1"/>
            <a:r>
              <a:rPr lang="en-US" sz="1800" dirty="0" smtClean="0"/>
              <a:t>Study of other sovereign government practices</a:t>
            </a:r>
          </a:p>
          <a:p>
            <a:pPr lvl="1"/>
            <a:r>
              <a:rPr lang="en-US" sz="1800" b="1" dirty="0" smtClean="0">
                <a:hlinkClick r:id="rId3"/>
              </a:rPr>
              <a:t>NAPA Study</a:t>
            </a:r>
            <a:endParaRPr lang="en-US" sz="1800" b="1" dirty="0" smtClean="0"/>
          </a:p>
          <a:p>
            <a:pPr eaLnBrk="1" hangingPunct="1"/>
            <a:endParaRPr lang="en-US" sz="2400" dirty="0" smtClean="0"/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0999D1-64BB-4828-8497-96EA6F585CE9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Reporting Model (cont)</a:t>
            </a:r>
            <a:br>
              <a:rPr lang="en-US" dirty="0" smtClean="0"/>
            </a:br>
            <a:r>
              <a:rPr lang="en-US" dirty="0" smtClean="0"/>
              <a:t>-NAPA Results-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Data highly accurate and granular, but challenges in</a:t>
            </a:r>
          </a:p>
          <a:p>
            <a:pPr lvl="1"/>
            <a:r>
              <a:rPr lang="en-US" dirty="0" smtClean="0"/>
              <a:t>Analyzing and transforming data</a:t>
            </a:r>
          </a:p>
          <a:p>
            <a:pPr lvl="1"/>
            <a:r>
              <a:rPr lang="en-US" dirty="0" smtClean="0"/>
              <a:t>Linking budget, cost, and performance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Revenue source and operational approach influence financial data usage</a:t>
            </a:r>
          </a:p>
          <a:p>
            <a:endParaRPr lang="en-US" dirty="0" smtClean="0"/>
          </a:p>
          <a:p>
            <a:r>
              <a:rPr lang="en-US" dirty="0" smtClean="0"/>
              <a:t>CFO organizations need to shift focus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Reporting Model (cont)</a:t>
            </a:r>
            <a:br>
              <a:rPr lang="en-US" dirty="0" smtClean="0"/>
            </a:br>
            <a:r>
              <a:rPr lang="en-US" dirty="0" smtClean="0"/>
              <a:t>-NAPA Results-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191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•	Agencies should strengthen the program knowledge of CFOs so they can provide better information for managing the business.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Certain skill sets are needed. Specifically finding people that are both data oriented and that have an understanding of the business of the agency is difficult.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Agencies should link budget information to costs and performance.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Agencies should develop programmatic and financial dashboards that executives can use to support quicker decision making.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Agencies should enhance existing information systems and integrate them better.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Congress and OMB should develop initiatives to encourage agencies to focus on different ways to report costs and results.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153400" cy="4114800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None/>
            </a:pPr>
            <a:r>
              <a:rPr lang="en-US" sz="2300" b="1" dirty="0" smtClean="0"/>
              <a:t>What We’ve Learned from Users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Contextual Information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Budget Information and Comparison of Budget to Actual (SBR hard to understand.)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Accrual Information Useful to Citizens</a:t>
            </a:r>
          </a:p>
          <a:p>
            <a:pPr marL="749808" lvl="1" indent="-457200">
              <a:buFont typeface="Wingdings" pitchFamily="2" charset="2"/>
              <a:buChar char="ü"/>
            </a:pPr>
            <a:r>
              <a:rPr lang="en-US" sz="2100" b="1" dirty="0" smtClean="0"/>
              <a:t>Hold managers accountable for more than use of “appropriations”</a:t>
            </a:r>
          </a:p>
          <a:p>
            <a:pPr marL="749808" lvl="1" indent="-457200">
              <a:buFont typeface="Wingdings" pitchFamily="2" charset="2"/>
              <a:buChar char="ü"/>
            </a:pPr>
            <a:r>
              <a:rPr lang="en-US" sz="2100" b="1" dirty="0" smtClean="0"/>
              <a:t>Want to know the cost of programs and what they got</a:t>
            </a:r>
          </a:p>
          <a:p>
            <a:pPr marL="749808" lvl="1" indent="-457200">
              <a:buFont typeface="Wingdings" pitchFamily="2" charset="2"/>
              <a:buChar char="ü"/>
            </a:pPr>
            <a:r>
              <a:rPr lang="en-US" sz="2100" b="1" dirty="0" smtClean="0"/>
              <a:t>Interested in long-term needs (liabilities)</a:t>
            </a:r>
          </a:p>
          <a:p>
            <a:pPr marL="749808" lvl="1" indent="-457200">
              <a:buFont typeface="Wingdings" pitchFamily="2" charset="2"/>
              <a:buChar char="ü"/>
            </a:pPr>
            <a:r>
              <a:rPr lang="en-US" sz="2100" b="1" dirty="0" smtClean="0"/>
              <a:t>Various perspectives on cost are being sought and offered (but rarely cost of programs)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Revenue </a:t>
            </a:r>
          </a:p>
          <a:p>
            <a:pPr marL="749808" lvl="1" indent="-457200">
              <a:buFont typeface="Wingdings" pitchFamily="2" charset="2"/>
              <a:buChar char="ü"/>
            </a:pPr>
            <a:r>
              <a:rPr lang="en-US" sz="2100" b="1" dirty="0" smtClean="0"/>
              <a:t>Whether exchange revenues cover related costs</a:t>
            </a:r>
          </a:p>
          <a:p>
            <a:pPr marL="749808" lvl="1" indent="-457200">
              <a:buFont typeface="Wingdings" pitchFamily="2" charset="2"/>
              <a:buChar char="ü"/>
            </a:pPr>
            <a:r>
              <a:rPr lang="en-US" sz="2100" b="1" dirty="0" smtClean="0"/>
              <a:t>Who pays what taxes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What did we get and how much did it cost? Performance information!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Users want broad context – effect on the nation.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b="1" dirty="0" smtClean="0"/>
              <a:t>Trends</a:t>
            </a: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C52C23-B0A2-4FC7-B999-E6A96E7629F7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914400"/>
          </a:xfrm>
          <a:prstGeom prst="rect">
            <a:avLst/>
          </a:prstGeom>
        </p:spPr>
        <p:txBody>
          <a:bodyPr vert="horz" anchor="b">
            <a:normAutofit fontScale="8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Reporting Model </a:t>
            </a:r>
            <a:r>
              <a:rPr lang="en-US" sz="23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(cont.)</a:t>
            </a:r>
            <a:endParaRPr kumimoji="0" lang="en-US" sz="23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–  Additional Research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Results </a:t>
            </a:r>
            <a:r>
              <a:rPr lang="en-US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–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How Users Want Information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Interactive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Plain-Language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Charts, Graphs, or Pictorial Illustrations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Brief Video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Summarized information with timely access to details.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Easily accessible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Ability to perform queries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5867400"/>
            <a:ext cx="2133600" cy="476250"/>
          </a:xfrm>
          <a:noFill/>
        </p:spPr>
        <p:txBody>
          <a:bodyPr/>
          <a:lstStyle/>
          <a:p>
            <a:fld id="{BE6201F0-B0E9-414A-B382-DEC256C1C2B3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533400"/>
            <a:ext cx="8229600" cy="914400"/>
          </a:xfrm>
          <a:prstGeom prst="rect">
            <a:avLst/>
          </a:prstGeom>
        </p:spPr>
        <p:txBody>
          <a:bodyPr vert="horz" anchor="b">
            <a:normAutofit fontScale="5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Reporting Model </a:t>
            </a:r>
            <a:r>
              <a:rPr lang="en-US" sz="29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– Research</a:t>
            </a:r>
            <a:r>
              <a:rPr kumimoji="0" lang="en-US" sz="5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Results </a:t>
            </a:r>
            <a:r>
              <a:rPr lang="en-US" sz="60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–</a:t>
            </a:r>
            <a:endParaRPr kumimoji="0" lang="en-US" sz="5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1874</TotalTime>
  <Words>968</Words>
  <Application>Microsoft Office PowerPoint</Application>
  <PresentationFormat>On-screen Show (4:3)</PresentationFormat>
  <Paragraphs>203</Paragraphs>
  <Slides>20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Aspect</vt:lpstr>
      <vt:lpstr>FASAB Update</vt:lpstr>
      <vt:lpstr>  Disclaimer</vt:lpstr>
      <vt:lpstr>OVERVIEW</vt:lpstr>
      <vt:lpstr>Current Projects</vt:lpstr>
      <vt:lpstr>Reporting Model</vt:lpstr>
      <vt:lpstr>Reporting Model (cont) -NAPA Results-</vt:lpstr>
      <vt:lpstr>Reporting Model (cont) -NAPA Results-</vt:lpstr>
      <vt:lpstr>PowerPoint Presentation</vt:lpstr>
      <vt:lpstr>PowerPoint Presentation</vt:lpstr>
      <vt:lpstr>Reporting Model (cont.)  – Next Steps –</vt:lpstr>
      <vt:lpstr>Leases</vt:lpstr>
      <vt:lpstr>Leases (cont.)</vt:lpstr>
      <vt:lpstr>Leases (cont.)</vt:lpstr>
      <vt:lpstr>Public-Private Partnerships</vt:lpstr>
      <vt:lpstr>RISK ASSUMED</vt:lpstr>
      <vt:lpstr>         RISK ASSUMED (cont.)  - Three Phases - </vt:lpstr>
      <vt:lpstr>RISK ASSUMED (cont.) - Insurance &amp; Non-Loan Guarantee Phase -</vt:lpstr>
      <vt:lpstr>Potential Projects</vt:lpstr>
      <vt:lpstr>Questions?</vt:lpstr>
      <vt:lpstr>Contact and Website Information</vt:lpstr>
    </vt:vector>
  </TitlesOfParts>
  <Company>GAO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Baltimore Chapter of the Association of Government Accountants</dc:title>
  <dc:creator>Wendy Payne</dc:creator>
  <cp:lastModifiedBy>Wendy Payne</cp:lastModifiedBy>
  <cp:revision>256</cp:revision>
  <dcterms:created xsi:type="dcterms:W3CDTF">2014-01-08T21:02:55Z</dcterms:created>
  <dcterms:modified xsi:type="dcterms:W3CDTF">2016-04-13T18:48:54Z</dcterms:modified>
</cp:coreProperties>
</file>