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8" r:id="rId1"/>
  </p:sldMasterIdLst>
  <p:notesMasterIdLst>
    <p:notesMasterId r:id="rId33"/>
  </p:notesMasterIdLst>
  <p:handoutMasterIdLst>
    <p:handoutMasterId r:id="rId34"/>
  </p:handoutMasterIdLst>
  <p:sldIdLst>
    <p:sldId id="256" r:id="rId2"/>
    <p:sldId id="260" r:id="rId3"/>
    <p:sldId id="257" r:id="rId4"/>
    <p:sldId id="339" r:id="rId5"/>
    <p:sldId id="340" r:id="rId6"/>
    <p:sldId id="341" r:id="rId7"/>
    <p:sldId id="342" r:id="rId8"/>
    <p:sldId id="304" r:id="rId9"/>
    <p:sldId id="284" r:id="rId10"/>
    <p:sldId id="330" r:id="rId11"/>
    <p:sldId id="331" r:id="rId12"/>
    <p:sldId id="285" r:id="rId13"/>
    <p:sldId id="286" r:id="rId14"/>
    <p:sldId id="287" r:id="rId15"/>
    <p:sldId id="335" r:id="rId16"/>
    <p:sldId id="290" r:id="rId17"/>
    <p:sldId id="308" r:id="rId18"/>
    <p:sldId id="333" r:id="rId19"/>
    <p:sldId id="336" r:id="rId20"/>
    <p:sldId id="295" r:id="rId21"/>
    <p:sldId id="344" r:id="rId22"/>
    <p:sldId id="346" r:id="rId23"/>
    <p:sldId id="337" r:id="rId24"/>
    <p:sldId id="282" r:id="rId25"/>
    <p:sldId id="310" r:id="rId26"/>
    <p:sldId id="311" r:id="rId27"/>
    <p:sldId id="345" r:id="rId28"/>
    <p:sldId id="338" r:id="rId29"/>
    <p:sldId id="332" r:id="rId30"/>
    <p:sldId id="305" r:id="rId31"/>
    <p:sldId id="307" r:id="rId32"/>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O" initials="GA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326" autoAdjust="0"/>
  </p:normalViewPr>
  <p:slideViewPr>
    <p:cSldViewPr>
      <p:cViewPr>
        <p:scale>
          <a:sx n="98" d="100"/>
          <a:sy n="98" d="100"/>
        </p:scale>
        <p:origin x="-354" y="-72"/>
      </p:cViewPr>
      <p:guideLst>
        <p:guide orient="horz" pos="2160"/>
        <p:guide pos="2880"/>
      </p:guideLst>
    </p:cSldViewPr>
  </p:slideViewPr>
  <p:notesTextViewPr>
    <p:cViewPr>
      <p:scale>
        <a:sx n="100" d="100"/>
        <a:sy n="100" d="100"/>
      </p:scale>
      <p:origin x="0" y="0"/>
    </p:cViewPr>
  </p:notesTextViewPr>
  <p:sorterViewPr>
    <p:cViewPr>
      <p:scale>
        <a:sx n="73" d="100"/>
        <a:sy n="7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26833" cy="464185"/>
          </a:xfrm>
          <a:prstGeom prst="rect">
            <a:avLst/>
          </a:prstGeom>
        </p:spPr>
        <p:txBody>
          <a:bodyPr vert="horz" lIns="92959" tIns="46479" rIns="92959" bIns="46479" rtlCol="0"/>
          <a:lstStyle>
            <a:lvl1pPr algn="l">
              <a:defRPr sz="1200"/>
            </a:lvl1pPr>
          </a:lstStyle>
          <a:p>
            <a:endParaRPr lang="en-US" dirty="0"/>
          </a:p>
        </p:txBody>
      </p:sp>
      <p:sp>
        <p:nvSpPr>
          <p:cNvPr id="3" name="Date Placeholder 2"/>
          <p:cNvSpPr>
            <a:spLocks noGrp="1"/>
          </p:cNvSpPr>
          <p:nvPr>
            <p:ph type="dt" sz="quarter" idx="1"/>
          </p:nvPr>
        </p:nvSpPr>
        <p:spPr>
          <a:xfrm>
            <a:off x="3956552" y="1"/>
            <a:ext cx="3026833" cy="464185"/>
          </a:xfrm>
          <a:prstGeom prst="rect">
            <a:avLst/>
          </a:prstGeom>
        </p:spPr>
        <p:txBody>
          <a:bodyPr vert="horz" lIns="92959" tIns="46479" rIns="92959" bIns="46479" rtlCol="0"/>
          <a:lstStyle>
            <a:lvl1pPr algn="r">
              <a:defRPr sz="1200"/>
            </a:lvl1pPr>
          </a:lstStyle>
          <a:p>
            <a:fld id="{6C83F639-3DAA-43D4-8B9F-7B65012F35B4}" type="datetimeFigureOut">
              <a:rPr lang="en-US" smtClean="0"/>
              <a:pPr/>
              <a:t>4/13/2016</a:t>
            </a:fld>
            <a:endParaRPr lang="en-US" dirty="0"/>
          </a:p>
        </p:txBody>
      </p:sp>
      <p:sp>
        <p:nvSpPr>
          <p:cNvPr id="4" name="Footer Placeholder 3"/>
          <p:cNvSpPr>
            <a:spLocks noGrp="1"/>
          </p:cNvSpPr>
          <p:nvPr>
            <p:ph type="ftr" sz="quarter" idx="2"/>
          </p:nvPr>
        </p:nvSpPr>
        <p:spPr>
          <a:xfrm>
            <a:off x="1" y="8817905"/>
            <a:ext cx="3026833" cy="464185"/>
          </a:xfrm>
          <a:prstGeom prst="rect">
            <a:avLst/>
          </a:prstGeom>
        </p:spPr>
        <p:txBody>
          <a:bodyPr vert="horz" lIns="92959" tIns="46479" rIns="92959" bIns="4647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56552" y="8817905"/>
            <a:ext cx="3026833" cy="464185"/>
          </a:xfrm>
          <a:prstGeom prst="rect">
            <a:avLst/>
          </a:prstGeom>
        </p:spPr>
        <p:txBody>
          <a:bodyPr vert="horz" lIns="92959" tIns="46479" rIns="92959" bIns="46479" rtlCol="0" anchor="b"/>
          <a:lstStyle>
            <a:lvl1pPr algn="r">
              <a:defRPr sz="1200"/>
            </a:lvl1pPr>
          </a:lstStyle>
          <a:p>
            <a:fld id="{3CD9AED3-87C4-4F44-A118-AA4C318F61B8}" type="slidenum">
              <a:rPr lang="en-US" smtClean="0"/>
              <a:pPr/>
              <a:t>‹#›</a:t>
            </a:fld>
            <a:endParaRPr lang="en-US" dirty="0"/>
          </a:p>
        </p:txBody>
      </p:sp>
    </p:spTree>
    <p:extLst>
      <p:ext uri="{BB962C8B-B14F-4D97-AF65-F5344CB8AC3E}">
        <p14:creationId xmlns:p14="http://schemas.microsoft.com/office/powerpoint/2010/main" val="3703943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26833" cy="464185"/>
          </a:xfrm>
          <a:prstGeom prst="rect">
            <a:avLst/>
          </a:prstGeom>
        </p:spPr>
        <p:txBody>
          <a:bodyPr vert="horz" lIns="92959" tIns="46479" rIns="92959" bIns="46479" rtlCol="0"/>
          <a:lstStyle>
            <a:lvl1pPr algn="l">
              <a:defRPr sz="1200"/>
            </a:lvl1pPr>
          </a:lstStyle>
          <a:p>
            <a:endParaRPr lang="en-US" dirty="0"/>
          </a:p>
        </p:txBody>
      </p:sp>
      <p:sp>
        <p:nvSpPr>
          <p:cNvPr id="3" name="Date Placeholder 2"/>
          <p:cNvSpPr>
            <a:spLocks noGrp="1"/>
          </p:cNvSpPr>
          <p:nvPr>
            <p:ph type="dt" idx="1"/>
          </p:nvPr>
        </p:nvSpPr>
        <p:spPr>
          <a:xfrm>
            <a:off x="3956552" y="1"/>
            <a:ext cx="3026833" cy="464185"/>
          </a:xfrm>
          <a:prstGeom prst="rect">
            <a:avLst/>
          </a:prstGeom>
        </p:spPr>
        <p:txBody>
          <a:bodyPr vert="horz" lIns="92959" tIns="46479" rIns="92959" bIns="46479" rtlCol="0"/>
          <a:lstStyle>
            <a:lvl1pPr algn="r">
              <a:defRPr sz="1200"/>
            </a:lvl1pPr>
          </a:lstStyle>
          <a:p>
            <a:fld id="{41E855F7-B1A2-46DF-B8CB-3483CFDBFBC4}" type="datetimeFigureOut">
              <a:rPr lang="en-US" smtClean="0"/>
              <a:pPr/>
              <a:t>4/13/2016</a:t>
            </a:fld>
            <a:endParaRPr lang="en-US" dirty="0"/>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9" tIns="46479" rIns="92959" bIns="46479" rtlCol="0" anchor="ctr"/>
          <a:lstStyle/>
          <a:p>
            <a:endParaRPr lang="en-US" dirty="0"/>
          </a:p>
        </p:txBody>
      </p:sp>
      <p:sp>
        <p:nvSpPr>
          <p:cNvPr id="5" name="Notes Placeholder 4"/>
          <p:cNvSpPr>
            <a:spLocks noGrp="1"/>
          </p:cNvSpPr>
          <p:nvPr>
            <p:ph type="body" sz="quarter" idx="3"/>
          </p:nvPr>
        </p:nvSpPr>
        <p:spPr>
          <a:xfrm>
            <a:off x="698500" y="4409759"/>
            <a:ext cx="5588000" cy="4177665"/>
          </a:xfrm>
          <a:prstGeom prst="rect">
            <a:avLst/>
          </a:prstGeom>
        </p:spPr>
        <p:txBody>
          <a:bodyPr vert="horz" lIns="92959" tIns="46479" rIns="92959" bIns="464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17905"/>
            <a:ext cx="3026833" cy="464185"/>
          </a:xfrm>
          <a:prstGeom prst="rect">
            <a:avLst/>
          </a:prstGeom>
        </p:spPr>
        <p:txBody>
          <a:bodyPr vert="horz" lIns="92959" tIns="46479" rIns="92959" bIns="4647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2" y="8817905"/>
            <a:ext cx="3026833" cy="464185"/>
          </a:xfrm>
          <a:prstGeom prst="rect">
            <a:avLst/>
          </a:prstGeom>
        </p:spPr>
        <p:txBody>
          <a:bodyPr vert="horz" lIns="92959" tIns="46479" rIns="92959" bIns="46479" rtlCol="0" anchor="b"/>
          <a:lstStyle>
            <a:lvl1pPr algn="r">
              <a:defRPr sz="1200"/>
            </a:lvl1pPr>
          </a:lstStyle>
          <a:p>
            <a:fld id="{C9C73B39-CD00-48A3-A382-1ABE3A8DD4D4}" type="slidenum">
              <a:rPr lang="en-US" smtClean="0"/>
              <a:pPr/>
              <a:t>‹#›</a:t>
            </a:fld>
            <a:endParaRPr lang="en-US" dirty="0"/>
          </a:p>
        </p:txBody>
      </p:sp>
    </p:spTree>
    <p:extLst>
      <p:ext uri="{BB962C8B-B14F-4D97-AF65-F5344CB8AC3E}">
        <p14:creationId xmlns:p14="http://schemas.microsoft.com/office/powerpoint/2010/main" val="78535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ENTITY - At the August Board meeting, the members reviewed and approved changes to the Reporting Entity ballot draft.  Notable decisions include:</a:t>
            </a:r>
          </a:p>
          <a:p>
            <a:pPr lvl="0"/>
            <a:r>
              <a:rPr lang="en-US" sz="1200" kern="1200" dirty="0" smtClean="0">
                <a:solidFill>
                  <a:schemeClr val="tx1"/>
                </a:solidFill>
                <a:latin typeface="+mn-lt"/>
                <a:ea typeface="+mn-ea"/>
                <a:cs typeface="+mn-cs"/>
              </a:rPr>
              <a:t>Maintain the last sentence of paragraph 20, but delete the phrase “to a greater degree”.  Delete footnote 12 and add the proposed wording to paragraph 15.  However, members did not approve additional changes to paragraph 15 suggested by a board member. The Board agreed to all changes provided in the briefing materials and a one page hand out at the meeting. The Board did not approve the ballot because they are awaiting Mr. Steinberg to submit a revised dissent.  Based on timing of the revised dissent, the Reporting Entity may have to be re-ballot.  </a:t>
            </a:r>
          </a:p>
          <a:p>
            <a:pPr lvl="0"/>
            <a:endParaRPr lang="en-US" sz="1200" kern="120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MODEL - For the October meeting, staff will develop a working draft concepts statement and invite agency CFOs to speak to the Board on what information would be useful to report regarding costs and how costs are being classified in financial statements currently.  Also, staff will provide a presentation on current performance reporting efforts.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LEASES – October update: staff presented to the Board proposed draft guidance for </a:t>
            </a:r>
            <a:r>
              <a:rPr lang="en-US" sz="1200" kern="1200" dirty="0" err="1" smtClean="0">
                <a:solidFill>
                  <a:schemeClr val="tx1"/>
                </a:solidFill>
                <a:latin typeface="+mn-lt"/>
                <a:ea typeface="+mn-ea"/>
                <a:cs typeface="+mn-cs"/>
              </a:rPr>
              <a:t>intragovernmental</a:t>
            </a:r>
            <a:r>
              <a:rPr lang="en-US" sz="1200" kern="1200" dirty="0" smtClean="0">
                <a:solidFill>
                  <a:schemeClr val="tx1"/>
                </a:solidFill>
                <a:latin typeface="+mn-lt"/>
                <a:ea typeface="+mn-ea"/>
                <a:cs typeface="+mn-cs"/>
              </a:rPr>
              <a:t> leases. The proposed guidance includes definitions of relevant terms, as well as specific provisions that address features of leases and is based on the current FASB operating lease guidance.</a:t>
            </a:r>
          </a:p>
          <a:p>
            <a:r>
              <a:rPr lang="en-US" sz="1200" kern="1200" dirty="0" smtClean="0">
                <a:solidFill>
                  <a:schemeClr val="tx1"/>
                </a:solidFill>
                <a:latin typeface="+mn-lt"/>
                <a:ea typeface="+mn-ea"/>
                <a:cs typeface="+mn-cs"/>
              </a:rPr>
              <a:t>Staff proposed seven lease-related definitions to the Board for discussion.  Staff will work with the lease task force to simplify the proposed guidance for </a:t>
            </a:r>
            <a:r>
              <a:rPr lang="en-US" sz="1200" kern="1200" dirty="0" err="1" smtClean="0">
                <a:solidFill>
                  <a:schemeClr val="tx1"/>
                </a:solidFill>
                <a:latin typeface="+mn-lt"/>
                <a:ea typeface="+mn-ea"/>
                <a:cs typeface="+mn-cs"/>
              </a:rPr>
              <a:t>intragovernmental</a:t>
            </a:r>
            <a:r>
              <a:rPr lang="en-US" sz="1200" kern="1200" dirty="0" smtClean="0">
                <a:solidFill>
                  <a:schemeClr val="tx1"/>
                </a:solidFill>
                <a:latin typeface="+mn-lt"/>
                <a:ea typeface="+mn-ea"/>
                <a:cs typeface="+mn-cs"/>
              </a:rPr>
              <a:t> leases.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RISK ASSUMED: </a:t>
            </a:r>
            <a:r>
              <a:rPr lang="en-US" dirty="0" smtClean="0"/>
              <a:t>The primary objective of this project is to study the significant risks assumed by the federal government and develop (a) definitions of risk assumed, (b) related recognition and measurement criteria, and (c) disclosure and/or required supplementary information (RSI) guidance that federal agencies can apply consistently in accordance with GAAP.</a:t>
            </a:r>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3</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28142"/>
            <a:fld id="{ABDBB82C-29B7-4442-BBF2-37DADE5436CC}" type="slidenum">
              <a:rPr lang="en-US" smtClean="0"/>
              <a:pPr defTabSz="928142"/>
              <a:t>15</a:t>
            </a:fld>
            <a:endParaRPr lang="en-US" dirty="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28142"/>
            <a:fld id="{ABDBB82C-29B7-4442-BBF2-37DADE5436CC}" type="slidenum">
              <a:rPr lang="en-US" smtClean="0"/>
              <a:pPr defTabSz="928142"/>
              <a:t>19</a:t>
            </a:fld>
            <a:endParaRPr lang="en-US" dirty="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28142"/>
            <a:fld id="{ABDBB82C-29B7-4442-BBF2-37DADE5436CC}" type="slidenum">
              <a:rPr lang="en-US" smtClean="0"/>
              <a:pPr defTabSz="928142"/>
              <a:t>23</a:t>
            </a:fld>
            <a:endParaRPr lang="en-US" dirty="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26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C73B39-CD00-48A3-A382-1ABE3A8DD4D4}" type="slidenum">
              <a:rPr lang="en-US" smtClean="0"/>
              <a:pPr/>
              <a:t>27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28142"/>
            <a:fld id="{ABDBB82C-29B7-4442-BBF2-37DADE5436CC}" type="slidenum">
              <a:rPr lang="en-US" smtClean="0"/>
              <a:pPr defTabSz="928142"/>
              <a:t>28</a:t>
            </a:fld>
            <a:endParaRPr lang="en-US" dirty="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pPr defTabSz="928142"/>
            <a:fld id="{C9FA1E61-14A1-448C-A676-433F40603E49}" type="slidenum">
              <a:rPr lang="en-US" smtClean="0"/>
              <a:pPr defTabSz="928142"/>
              <a:t>4</a:t>
            </a:fld>
            <a:endParaRPr lang="en-US" dirty="0"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defTabSz="928142"/>
            <a:fld id="{D1FB941F-42B8-42FA-9CE4-CF0494F9BDDD}" type="slidenum">
              <a:rPr lang="en-US" smtClean="0"/>
              <a:pPr defTabSz="928142"/>
              <a:t>5</a:t>
            </a:fld>
            <a:endParaRPr lang="en-US" dirty="0"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defTabSz="928142"/>
            <a:fld id="{D1FB941F-42B8-42FA-9CE4-CF0494F9BDDD}" type="slidenum">
              <a:rPr lang="en-US" smtClean="0"/>
              <a:pPr defTabSz="928142"/>
              <a:t>6</a:t>
            </a:fld>
            <a:endParaRPr lang="en-US" dirty="0"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pPr defTabSz="928142"/>
            <a:fld id="{32252409-09A0-450B-90B6-DCB1F82C4D84}" type="slidenum">
              <a:rPr lang="en-US" smtClean="0"/>
              <a:pPr defTabSz="928142"/>
              <a:t>7</a:t>
            </a:fld>
            <a:endParaRPr lang="en-US" dirty="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pPr defTabSz="928142"/>
            <a:fld id="{49AD28E3-581B-468A-BE30-A82FB891498D}" type="slidenum">
              <a:rPr lang="en-US" smtClean="0"/>
              <a:pPr defTabSz="928142"/>
              <a:t>9</a:t>
            </a:fld>
            <a:endParaRPr lang="en-US" dirty="0"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rtl="0"/>
            <a:r>
              <a:rPr lang="en-US" sz="1200" kern="1200" dirty="0" smtClean="0">
                <a:solidFill>
                  <a:schemeClr val="tx1"/>
                </a:solidFill>
                <a:latin typeface="+mn-lt"/>
                <a:ea typeface="+mn-ea"/>
                <a:cs typeface="+mn-cs"/>
              </a:rPr>
              <a:t>A9. The CFOs and various groups provided a range of ideas such as: </a:t>
            </a:r>
          </a:p>
          <a:p>
            <a:pPr rtl="0"/>
            <a:r>
              <a:rPr lang="en-US" sz="1200" kern="1200" dirty="0" smtClean="0">
                <a:solidFill>
                  <a:schemeClr val="tx1"/>
                </a:solidFill>
                <a:latin typeface="+mn-lt"/>
                <a:ea typeface="+mn-ea"/>
                <a:cs typeface="+mn-cs"/>
              </a:rPr>
              <a:t>a. Restructure the financial statements and develop a statement of spending </a:t>
            </a:r>
          </a:p>
          <a:p>
            <a:pPr rtl="0"/>
            <a:r>
              <a:rPr lang="en-US" sz="1200" kern="1200" dirty="0" smtClean="0">
                <a:solidFill>
                  <a:schemeClr val="tx1"/>
                </a:solidFill>
                <a:latin typeface="+mn-lt"/>
                <a:ea typeface="+mn-ea"/>
                <a:cs typeface="+mn-cs"/>
              </a:rPr>
              <a:t>b. Require that less time be spent on asset valuation </a:t>
            </a:r>
          </a:p>
          <a:p>
            <a:pPr rtl="0"/>
            <a:r>
              <a:rPr lang="en-US" sz="1200" kern="1200" dirty="0" smtClean="0">
                <a:solidFill>
                  <a:schemeClr val="tx1"/>
                </a:solidFill>
                <a:latin typeface="+mn-lt"/>
                <a:ea typeface="+mn-ea"/>
                <a:cs typeface="+mn-cs"/>
              </a:rPr>
              <a:t>c. Develop a presentation that shows costs and value delivered </a:t>
            </a:r>
          </a:p>
          <a:p>
            <a:pPr rtl="0"/>
            <a:r>
              <a:rPr lang="en-US" sz="1200" kern="1200" dirty="0" smtClean="0">
                <a:solidFill>
                  <a:schemeClr val="tx1"/>
                </a:solidFill>
                <a:latin typeface="+mn-lt"/>
                <a:ea typeface="+mn-ea"/>
                <a:cs typeface="+mn-cs"/>
              </a:rPr>
              <a:t>d. Develop a presentation with drilldown capability and improve user interactivity </a:t>
            </a:r>
          </a:p>
          <a:p>
            <a:pPr rtl="0"/>
            <a:r>
              <a:rPr lang="en-US" sz="1200" kern="1200" dirty="0" smtClean="0">
                <a:solidFill>
                  <a:schemeClr val="tx1"/>
                </a:solidFill>
                <a:latin typeface="+mn-lt"/>
                <a:ea typeface="+mn-ea"/>
                <a:cs typeface="+mn-cs"/>
              </a:rPr>
              <a:t>e. Provide more useful information in the statement of net cost and provide additional </a:t>
            </a:r>
          </a:p>
          <a:p>
            <a:pPr rtl="0"/>
            <a:r>
              <a:rPr lang="en-US" sz="1200" kern="1200" dirty="0" smtClean="0">
                <a:solidFill>
                  <a:schemeClr val="tx1"/>
                </a:solidFill>
                <a:latin typeface="+mn-lt"/>
                <a:ea typeface="+mn-ea"/>
                <a:cs typeface="+mn-cs"/>
              </a:rPr>
              <a:t>cost accounting guidance </a:t>
            </a:r>
          </a:p>
          <a:p>
            <a:pPr rtl="0"/>
            <a:r>
              <a:rPr lang="en-US" sz="1200" kern="1200" dirty="0" smtClean="0">
                <a:solidFill>
                  <a:schemeClr val="tx1"/>
                </a:solidFill>
                <a:latin typeface="+mn-lt"/>
                <a:ea typeface="+mn-ea"/>
                <a:cs typeface="+mn-cs"/>
              </a:rPr>
              <a:t>f. Improve performance reporting </a:t>
            </a:r>
          </a:p>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r>
              <a:rPr lang="en-US" dirty="0" smtClean="0"/>
              <a:t>Different individuals appeared to seek data from a variety of perspectives, i.e. a Congressional staff member may seek data by function while another staff member may seek the data by program.</a:t>
            </a:r>
          </a:p>
        </p:txBody>
      </p:sp>
      <p:sp>
        <p:nvSpPr>
          <p:cNvPr id="22532" name="Slide Number Placeholder 3"/>
          <p:cNvSpPr>
            <a:spLocks noGrp="1"/>
          </p:cNvSpPr>
          <p:nvPr>
            <p:ph type="sldNum" sz="quarter" idx="5"/>
          </p:nvPr>
        </p:nvSpPr>
        <p:spPr>
          <a:noFill/>
        </p:spPr>
        <p:txBody>
          <a:bodyPr/>
          <a:lstStyle/>
          <a:p>
            <a:pPr defTabSz="928142"/>
            <a:fld id="{526E654F-8297-4416-A52B-ACD73CCB102B}" type="slidenum">
              <a:rPr lang="en-US" smtClean="0"/>
              <a:pPr defTabSz="928142"/>
              <a:t>12</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p:spPr>
        <p:txBody>
          <a:bodyPr/>
          <a:lstStyle/>
          <a:p>
            <a:r>
              <a:rPr lang="en-US" dirty="0" smtClean="0"/>
              <a:t>Different individuals appeared to seek data from a variety of perspectives, i.e. a Congressional staff member may seek data by function while another staff member may seek the data by program.</a:t>
            </a:r>
          </a:p>
          <a:p>
            <a:pPr lvl="2" eaLnBrk="1" hangingPunct="1">
              <a:lnSpc>
                <a:spcPct val="80000"/>
              </a:lnSpc>
            </a:pPr>
            <a:r>
              <a:rPr lang="en-US" sz="1600" dirty="0" smtClean="0"/>
              <a:t>Strategic goals change over time even if programs do not</a:t>
            </a:r>
          </a:p>
          <a:p>
            <a:pPr lvl="2" eaLnBrk="1" hangingPunct="1">
              <a:lnSpc>
                <a:spcPct val="80000"/>
              </a:lnSpc>
            </a:pPr>
            <a:r>
              <a:rPr lang="en-US" sz="1600" dirty="0" smtClean="0"/>
              <a:t>Strategic goals are broad and analysis for decision making is not done at that level</a:t>
            </a:r>
          </a:p>
          <a:p>
            <a:pPr lvl="2" eaLnBrk="1" hangingPunct="1">
              <a:lnSpc>
                <a:spcPct val="80000"/>
              </a:lnSpc>
            </a:pPr>
            <a:r>
              <a:rPr lang="en-US" sz="1600" dirty="0" smtClean="0"/>
              <a:t>Some programs relate to multiple strategic goals</a:t>
            </a:r>
          </a:p>
          <a:p>
            <a:pPr lvl="1" eaLnBrk="1" hangingPunct="1">
              <a:lnSpc>
                <a:spcPct val="80000"/>
              </a:lnSpc>
            </a:pPr>
            <a:r>
              <a:rPr lang="en-US" sz="2000" dirty="0" smtClean="0"/>
              <a:t>Matching cost and output (and eventually outcome) is still quite challenging:</a:t>
            </a:r>
          </a:p>
          <a:p>
            <a:pPr lvl="2" eaLnBrk="1" hangingPunct="1">
              <a:lnSpc>
                <a:spcPct val="80000"/>
              </a:lnSpc>
            </a:pPr>
            <a:r>
              <a:rPr lang="en-US" sz="1600" dirty="0" smtClean="0"/>
              <a:t>Costs are reported each period but outputs may not relate to the same period or occur immediately</a:t>
            </a:r>
          </a:p>
          <a:p>
            <a:pPr lvl="2" eaLnBrk="1" hangingPunct="1">
              <a:lnSpc>
                <a:spcPct val="80000"/>
              </a:lnSpc>
            </a:pPr>
            <a:r>
              <a:rPr lang="en-US" sz="1600" dirty="0" smtClean="0"/>
              <a:t>Costs are often external to the organization but still contribute to the outcome</a:t>
            </a:r>
          </a:p>
          <a:p>
            <a:pPr lvl="2" eaLnBrk="1" hangingPunct="1">
              <a:lnSpc>
                <a:spcPct val="80000"/>
              </a:lnSpc>
            </a:pPr>
            <a:r>
              <a:rPr lang="en-US" sz="1600" dirty="0" smtClean="0"/>
              <a:t>Budgets are not structured with cost accounting in mind</a:t>
            </a:r>
          </a:p>
          <a:p>
            <a:pPr lvl="2" eaLnBrk="1" hangingPunct="1">
              <a:lnSpc>
                <a:spcPct val="80000"/>
              </a:lnSpc>
            </a:pPr>
            <a:endParaRPr lang="en-US" sz="1600" dirty="0" smtClean="0"/>
          </a:p>
          <a:p>
            <a:endParaRPr lang="en-US" dirty="0" smtClean="0"/>
          </a:p>
        </p:txBody>
      </p:sp>
      <p:sp>
        <p:nvSpPr>
          <p:cNvPr id="23556" name="Slide Number Placeholder 3"/>
          <p:cNvSpPr>
            <a:spLocks noGrp="1"/>
          </p:cNvSpPr>
          <p:nvPr>
            <p:ph type="sldNum" sz="quarter" idx="5"/>
          </p:nvPr>
        </p:nvSpPr>
        <p:spPr>
          <a:noFill/>
        </p:spPr>
        <p:txBody>
          <a:bodyPr/>
          <a:lstStyle/>
          <a:p>
            <a:pPr defTabSz="928142"/>
            <a:fld id="{398BC925-499C-421C-BE4E-BAD322205096}" type="slidenum">
              <a:rPr lang="en-US" smtClean="0"/>
              <a:pPr defTabSz="928142"/>
              <a:t>13</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pPr defTabSz="928142"/>
            <a:fld id="{ABDBB82C-29B7-4442-BBF2-37DADE5436CC}" type="slidenum">
              <a:rPr lang="en-US" smtClean="0"/>
              <a:pPr defTabSz="928142"/>
              <a:t>14</a:t>
            </a:fld>
            <a:endParaRPr lang="en-US" dirty="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CCD873A0-7902-455B-A07D-449BB7AE581A}" type="datetime1">
              <a:rPr lang="en-US" smtClean="0"/>
              <a:pPr/>
              <a:t>4/13/2016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11" name="Slide Number Placeholder 10"/>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0E6DF9A-26A1-4E47-BC09-C184A804DA8A}"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D984CD-4ACE-4FFA-8CC1-D56FACCCD26D}"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FD26CFC2-1F1F-46CD-9096-CE4312DEF1C2}" type="datetime1">
              <a:rPr lang="en-US" smtClean="0"/>
              <a:pPr/>
              <a:t>4/13/2016</a:t>
            </a:fld>
            <a:endParaRPr lang="en-US" dirty="0"/>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dirty="0"/>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DBFD09C9-725B-4D62-8DBA-77EA5CA6F4DC}" type="slidenum">
              <a:rPr lang="en-US"/>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846E5772-F63A-4236-BBE4-BF60422BBFE0}" type="datetime1">
              <a:rPr lang="en-US" smtClean="0"/>
              <a:pPr>
                <a:defRPr/>
              </a:pPr>
              <a:t>4/13/2016</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6C81E6E5-1458-43C9-AA72-E14326B41D8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7CA724-360C-4AD3-B14D-B6A6658DA37F}"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253BB78-CFD1-4F09-B959-409B0FA4123A}" type="datetime1">
              <a:rPr lang="en-US" smtClean="0"/>
              <a:pPr/>
              <a:t>4/13/2016</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0C81B0F-D5E0-4995-904E-2542FFCC6652}"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3B53935-A3EB-42FB-B8EC-CD33A680F325}" type="datetime1">
              <a:rPr lang="en-US" smtClean="0"/>
              <a:pPr/>
              <a:t>4/13/2016</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E1330C8-6C39-46EF-8353-D7CDCD6D58E9}" type="datetime1">
              <a:rPr lang="en-US" smtClean="0"/>
              <a:pPr/>
              <a:t>4/13/2016</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097450F2-E7B3-4787-8479-04EE1BDAE57A}" type="datetime1">
              <a:rPr lang="en-US" smtClean="0"/>
              <a:pPr/>
              <a:t>4/13/2016</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6E64E29-EB7F-417D-9D88-BDB90958AF03}"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C83468F-E9D9-47E0-8B30-87C94EF87343}" type="datetime1">
              <a:rPr lang="en-US" smtClean="0"/>
              <a:pPr/>
              <a:t>4/13/2016</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9F066574-9217-4243-96EA-1329F17B0250}" type="slidenum">
              <a:rPr lang="en-US" smtClean="0"/>
              <a:pPr/>
              <a:t>‹#›</a:t>
            </a:fld>
            <a:endParaRPr lang="en-US" dirty="0"/>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E2A949-98C9-418A-A8A1-EE805DC1FA4F}" type="datetime1">
              <a:rPr lang="en-US" smtClean="0"/>
              <a:pPr/>
              <a:t>4/13/2016</a:t>
            </a:fld>
            <a:endParaRPr lang="en-US" dirty="0"/>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dirty="0"/>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F066574-9217-4243-96EA-1329F17B025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 id="2147483820" r:id="rId12"/>
    <p:sldLayoutId id="2147483821" r:id="rId13"/>
  </p:sldLayoutIdLst>
  <p:hf hdr="0" ftr="0" dt="0"/>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fasab.gov/" TargetMode="External"/><Relationship Id="rId2" Type="http://schemas.openxmlformats.org/officeDocument/2006/relationships/hyperlink" Target="mailto:fasab@fasab.gov"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0"/>
            <a:ext cx="7772400" cy="1828800"/>
          </a:xfrm>
        </p:spPr>
        <p:txBody>
          <a:bodyPr>
            <a:normAutofit fontScale="90000"/>
          </a:bodyPr>
          <a:lstStyle/>
          <a:p>
            <a:pPr algn="ctr"/>
            <a:r>
              <a:rPr lang="en-US" dirty="0" smtClean="0"/>
              <a:t>FASAB Update: </a:t>
            </a:r>
            <a:br>
              <a:rPr lang="en-US" dirty="0" smtClean="0"/>
            </a:br>
            <a:r>
              <a:rPr lang="en-US" dirty="0" smtClean="0"/>
              <a:t>The Reporting Model and More</a:t>
            </a:r>
            <a:endParaRPr lang="en-US" sz="2800" dirty="0"/>
          </a:p>
        </p:txBody>
      </p:sp>
      <p:sp>
        <p:nvSpPr>
          <p:cNvPr id="3" name="Subtitle 2"/>
          <p:cNvSpPr>
            <a:spLocks noGrp="1"/>
          </p:cNvSpPr>
          <p:nvPr>
            <p:ph type="subTitle" idx="1"/>
          </p:nvPr>
        </p:nvSpPr>
        <p:spPr>
          <a:xfrm>
            <a:off x="722376" y="3685032"/>
            <a:ext cx="7772400" cy="1344168"/>
          </a:xfrm>
        </p:spPr>
        <p:txBody>
          <a:bodyPr>
            <a:normAutofit fontScale="92500" lnSpcReduction="10000"/>
          </a:bodyPr>
          <a:lstStyle/>
          <a:p>
            <a:r>
              <a:rPr lang="en-US" sz="2400" b="1" dirty="0" smtClean="0"/>
              <a:t>AGA Montgomery/PG Chapter</a:t>
            </a:r>
          </a:p>
          <a:p>
            <a:r>
              <a:rPr lang="en-US" sz="2400" dirty="0" smtClean="0"/>
              <a:t> </a:t>
            </a:r>
          </a:p>
          <a:p>
            <a:r>
              <a:rPr lang="en-US" sz="2400" b="1" dirty="0" smtClean="0"/>
              <a:t>Domenic N. Savini, CPA, CMA</a:t>
            </a:r>
          </a:p>
          <a:p>
            <a:r>
              <a:rPr lang="en-US" sz="2400" b="1" dirty="0" smtClean="0"/>
              <a:t>FASAB Assistant Director</a:t>
            </a:r>
          </a:p>
          <a:p>
            <a:endParaRPr lang="en-US" dirty="0"/>
          </a:p>
        </p:txBody>
      </p:sp>
      <p:pic>
        <p:nvPicPr>
          <p:cNvPr id="4" name="Picture 4" descr="FASAB Blue Logo"/>
          <p:cNvPicPr>
            <a:picLocks noChangeAspect="1" noChangeArrowheads="1"/>
          </p:cNvPicPr>
          <p:nvPr/>
        </p:nvPicPr>
        <p:blipFill>
          <a:blip r:embed="rId2" cstate="print"/>
          <a:srcRect/>
          <a:stretch>
            <a:fillRect/>
          </a:stretch>
        </p:blipFill>
        <p:spPr>
          <a:xfrm>
            <a:off x="381000" y="4876800"/>
            <a:ext cx="1905000" cy="1395413"/>
          </a:xfrm>
          <a:prstGeom prst="rect">
            <a:avLst/>
          </a:prstGeom>
          <a:noFill/>
          <a:ln/>
        </p:spPr>
      </p:pic>
      <p:sp>
        <p:nvSpPr>
          <p:cNvPr id="5" name="Slide Number Placeholder 4"/>
          <p:cNvSpPr>
            <a:spLocks noGrp="1"/>
          </p:cNvSpPr>
          <p:nvPr>
            <p:ph type="sldNum" sz="quarter" idx="12"/>
          </p:nvPr>
        </p:nvSpPr>
        <p:spPr/>
        <p:txBody>
          <a:bodyPr/>
          <a:lstStyle/>
          <a:p>
            <a:fld id="{9F066574-9217-4243-96EA-1329F17B0250}" type="slidenum">
              <a:rPr lang="en-US" smtClean="0"/>
              <a:pPr/>
              <a:t>1</a:t>
            </a:fld>
            <a:endParaRPr lang="en-US" dirty="0"/>
          </a:p>
        </p:txBody>
      </p:sp>
      <p:sp>
        <p:nvSpPr>
          <p:cNvPr id="6" name="Rectangle 5"/>
          <p:cNvSpPr/>
          <p:nvPr/>
        </p:nvSpPr>
        <p:spPr>
          <a:xfrm>
            <a:off x="3962400" y="5562600"/>
            <a:ext cx="4114800" cy="400110"/>
          </a:xfrm>
          <a:prstGeom prst="rect">
            <a:avLst/>
          </a:prstGeom>
        </p:spPr>
        <p:txBody>
          <a:bodyPr wrap="square">
            <a:spAutoFit/>
          </a:bodyPr>
          <a:lstStyle/>
          <a:p>
            <a:pPr marL="36576" lvl="0" algn="r">
              <a:buClr>
                <a:srgbClr val="F07F09"/>
              </a:buClr>
              <a:buSzPct val="80000"/>
            </a:pPr>
            <a:r>
              <a:rPr lang="en-US" sz="2000" dirty="0" smtClean="0">
                <a:solidFill>
                  <a:srgbClr val="E3DED1">
                    <a:shade val="25000"/>
                  </a:srgbClr>
                </a:solidFill>
              </a:rPr>
              <a:t> </a:t>
            </a:r>
          </a:p>
        </p:txBody>
      </p:sp>
      <p:sp>
        <p:nvSpPr>
          <p:cNvPr id="7" name="Rectangle 6"/>
          <p:cNvSpPr/>
          <p:nvPr/>
        </p:nvSpPr>
        <p:spPr>
          <a:xfrm>
            <a:off x="3810000" y="5410200"/>
            <a:ext cx="4419600" cy="677108"/>
          </a:xfrm>
          <a:prstGeom prst="rect">
            <a:avLst/>
          </a:prstGeom>
        </p:spPr>
        <p:txBody>
          <a:bodyPr wrap="square">
            <a:spAutoFit/>
          </a:bodyPr>
          <a:lstStyle/>
          <a:p>
            <a:pPr marL="36576" lvl="0" algn="r">
              <a:buClr>
                <a:srgbClr val="F07F09"/>
              </a:buClr>
              <a:buSzPct val="80000"/>
            </a:pPr>
            <a:r>
              <a:rPr lang="en-US" sz="1900" dirty="0" smtClean="0">
                <a:solidFill>
                  <a:srgbClr val="E3DED1">
                    <a:shade val="25000"/>
                  </a:srgbClr>
                </a:solidFill>
              </a:rPr>
              <a:t>Tuesday, December 9, 2014</a:t>
            </a:r>
          </a:p>
          <a:p>
            <a:pPr marL="36576" lvl="0" algn="r">
              <a:buClr>
                <a:srgbClr val="F07F09"/>
              </a:buClr>
              <a:buSzPct val="80000"/>
            </a:pPr>
            <a:r>
              <a:rPr lang="en-US" sz="1900" dirty="0" smtClean="0">
                <a:solidFill>
                  <a:srgbClr val="E3DED1">
                    <a:shade val="25000"/>
                  </a:srgbClr>
                </a:solidFill>
              </a:rPr>
              <a:t>8:20 – 9:10 AM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Reporting Model (cont)</a:t>
            </a:r>
            <a:br>
              <a:rPr lang="en-US" dirty="0" smtClean="0"/>
            </a:br>
            <a:r>
              <a:rPr lang="en-US" dirty="0" smtClean="0"/>
              <a:t>-NAPA Results-</a:t>
            </a:r>
            <a:endParaRPr lang="en-US" dirty="0"/>
          </a:p>
        </p:txBody>
      </p:sp>
      <p:sp>
        <p:nvSpPr>
          <p:cNvPr id="3" name="Text Placeholder 2"/>
          <p:cNvSpPr>
            <a:spLocks noGrp="1"/>
          </p:cNvSpPr>
          <p:nvPr>
            <p:ph type="body" sz="half" idx="1"/>
          </p:nvPr>
        </p:nvSpPr>
        <p:spPr>
          <a:xfrm>
            <a:off x="457200" y="1600200"/>
            <a:ext cx="8229600" cy="4114800"/>
          </a:xfrm>
        </p:spPr>
        <p:txBody>
          <a:bodyPr>
            <a:normAutofit/>
          </a:bodyPr>
          <a:lstStyle/>
          <a:p>
            <a:r>
              <a:rPr lang="en-US" dirty="0" smtClean="0"/>
              <a:t>Data highly accurate and granular, but challenges in</a:t>
            </a:r>
          </a:p>
          <a:p>
            <a:pPr lvl="1"/>
            <a:r>
              <a:rPr lang="en-US" dirty="0" smtClean="0"/>
              <a:t>Analyzing and transforming data</a:t>
            </a:r>
          </a:p>
          <a:p>
            <a:pPr lvl="1"/>
            <a:r>
              <a:rPr lang="en-US" dirty="0" smtClean="0"/>
              <a:t>Linking budget, cost, and performance</a:t>
            </a:r>
          </a:p>
          <a:p>
            <a:pPr lvl="1"/>
            <a:endParaRPr lang="en-US" dirty="0" smtClean="0"/>
          </a:p>
          <a:p>
            <a:r>
              <a:rPr lang="en-US" dirty="0" smtClean="0"/>
              <a:t>Revenue source and operational approach influence financial data usage</a:t>
            </a:r>
          </a:p>
          <a:p>
            <a:endParaRPr lang="en-US" dirty="0" smtClean="0"/>
          </a:p>
          <a:p>
            <a:r>
              <a:rPr lang="en-US" dirty="0" smtClean="0"/>
              <a:t>CFO organizations need to shift focus</a:t>
            </a:r>
          </a:p>
          <a:p>
            <a:pPr lvl="1"/>
            <a:endParaRPr lang="en-US" dirty="0" smtClean="0"/>
          </a:p>
          <a:p>
            <a:pPr lvl="1"/>
            <a:endParaRPr lang="en-US" dirty="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Reporting Model (cont)</a:t>
            </a:r>
            <a:br>
              <a:rPr lang="en-US" dirty="0" smtClean="0"/>
            </a:br>
            <a:r>
              <a:rPr lang="en-US" dirty="0" smtClean="0"/>
              <a:t>-NAPA Results-</a:t>
            </a:r>
            <a:endParaRPr lang="en-US" dirty="0"/>
          </a:p>
        </p:txBody>
      </p:sp>
      <p:sp>
        <p:nvSpPr>
          <p:cNvPr id="3" name="Text Placeholder 2"/>
          <p:cNvSpPr>
            <a:spLocks noGrp="1"/>
          </p:cNvSpPr>
          <p:nvPr>
            <p:ph type="body" sz="half" idx="1"/>
          </p:nvPr>
        </p:nvSpPr>
        <p:spPr>
          <a:xfrm>
            <a:off x="457200" y="1371600"/>
            <a:ext cx="8229600" cy="4876800"/>
          </a:xfrm>
        </p:spPr>
        <p:txBody>
          <a:bodyPr>
            <a:normAutofit fontScale="55000" lnSpcReduction="20000"/>
          </a:bodyPr>
          <a:lstStyle/>
          <a:p>
            <a:pPr>
              <a:buNone/>
            </a:pPr>
            <a:r>
              <a:rPr lang="en-US" dirty="0" smtClean="0"/>
              <a:t>•	</a:t>
            </a:r>
            <a:r>
              <a:rPr lang="en-US" sz="3300" dirty="0" smtClean="0"/>
              <a:t>Agencies should strengthen the program knowledge of CFOs so they can provide better information for managing the business.</a:t>
            </a:r>
          </a:p>
          <a:p>
            <a:pPr>
              <a:buNone/>
            </a:pPr>
            <a:endParaRPr lang="en-US" sz="3300" dirty="0" smtClean="0"/>
          </a:p>
          <a:p>
            <a:pPr>
              <a:buNone/>
            </a:pPr>
            <a:r>
              <a:rPr lang="en-US" sz="3300" dirty="0" smtClean="0"/>
              <a:t>•	Certain skill sets are needed. Specifically finding people that are both data oriented and have an understanding of the business of the agency is difficult.</a:t>
            </a:r>
          </a:p>
          <a:p>
            <a:pPr>
              <a:buNone/>
            </a:pPr>
            <a:endParaRPr lang="en-US" sz="3300" dirty="0" smtClean="0"/>
          </a:p>
          <a:p>
            <a:pPr>
              <a:buNone/>
            </a:pPr>
            <a:r>
              <a:rPr lang="en-US" sz="3300" dirty="0" smtClean="0"/>
              <a:t>•	Agencies should link budget information to costs and performance.</a:t>
            </a:r>
          </a:p>
          <a:p>
            <a:pPr>
              <a:buNone/>
            </a:pPr>
            <a:endParaRPr lang="en-US" sz="3300" dirty="0" smtClean="0"/>
          </a:p>
          <a:p>
            <a:pPr>
              <a:buNone/>
            </a:pPr>
            <a:r>
              <a:rPr lang="en-US" sz="3300" dirty="0" smtClean="0"/>
              <a:t>•	Agencies should develop programmatic and financial dashboards that executives can use to support quicker decision making.</a:t>
            </a:r>
          </a:p>
          <a:p>
            <a:pPr>
              <a:buNone/>
            </a:pPr>
            <a:endParaRPr lang="en-US" sz="3300" dirty="0" smtClean="0"/>
          </a:p>
          <a:p>
            <a:pPr>
              <a:buNone/>
            </a:pPr>
            <a:r>
              <a:rPr lang="en-US" sz="3300" dirty="0" smtClean="0"/>
              <a:t>•	Agencies should enhance existing information systems and integrate them better.</a:t>
            </a:r>
          </a:p>
          <a:p>
            <a:pPr>
              <a:buNone/>
            </a:pPr>
            <a:endParaRPr lang="en-US" sz="3300" dirty="0" smtClean="0"/>
          </a:p>
          <a:p>
            <a:pPr>
              <a:buNone/>
            </a:pPr>
            <a:r>
              <a:rPr lang="en-US" sz="3300" dirty="0" smtClean="0"/>
              <a:t>•	Congress and OMB should develop initiatives to encourage agencies to focus on different ways to report costs and results.</a:t>
            </a:r>
          </a:p>
          <a:p>
            <a:pPr>
              <a:buNone/>
            </a:pPr>
            <a:endParaRPr lang="en-US" dirty="0" smtClean="0"/>
          </a:p>
          <a:p>
            <a:pPr>
              <a:buNone/>
            </a:pPr>
            <a:endParaRPr lang="en-US" dirty="0" smtClean="0"/>
          </a:p>
        </p:txBody>
      </p:sp>
      <p:sp>
        <p:nvSpPr>
          <p:cNvPr id="5" name="Slide Number Placeholder 4"/>
          <p:cNvSpPr>
            <a:spLocks noGrp="1"/>
          </p:cNvSpPr>
          <p:nvPr>
            <p:ph type="sldNum" sz="quarter" idx="12"/>
          </p:nvPr>
        </p:nvSpPr>
        <p:spPr/>
        <p:txBody>
          <a:bodyPr/>
          <a:lstStyle/>
          <a:p>
            <a:pPr>
              <a:defRPr/>
            </a:pPr>
            <a:fld id="{6C81E6E5-1458-43C9-AA72-E14326B41D88}"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Placeholder 2"/>
          <p:cNvSpPr>
            <a:spLocks noGrp="1"/>
          </p:cNvSpPr>
          <p:nvPr>
            <p:ph idx="1"/>
          </p:nvPr>
        </p:nvSpPr>
        <p:spPr>
          <a:xfrm>
            <a:off x="381000" y="1600200"/>
            <a:ext cx="8153400" cy="4114800"/>
          </a:xfrm>
        </p:spPr>
        <p:txBody>
          <a:bodyPr>
            <a:normAutofit fontScale="70000" lnSpcReduction="20000"/>
          </a:bodyPr>
          <a:lstStyle/>
          <a:p>
            <a:pPr marL="457200" indent="-457200">
              <a:buNone/>
            </a:pPr>
            <a:r>
              <a:rPr lang="en-US" sz="2300" b="1" dirty="0" smtClean="0"/>
              <a:t>What We’ve Learned from Users</a:t>
            </a:r>
          </a:p>
          <a:p>
            <a:pPr marL="457200" indent="-457200">
              <a:buFont typeface="+mj-lt"/>
              <a:buAutoNum type="arabicPeriod"/>
            </a:pPr>
            <a:r>
              <a:rPr lang="en-US" sz="2300" b="1" dirty="0" smtClean="0"/>
              <a:t>Contextual Information</a:t>
            </a:r>
          </a:p>
          <a:p>
            <a:pPr marL="457200" indent="-457200">
              <a:buFont typeface="+mj-lt"/>
              <a:buAutoNum type="arabicPeriod"/>
            </a:pPr>
            <a:r>
              <a:rPr lang="en-US" sz="2300" b="1" dirty="0" smtClean="0"/>
              <a:t>Budget Information and Comparison of Budget to Actual (SBR hard to understand.)</a:t>
            </a:r>
          </a:p>
          <a:p>
            <a:pPr marL="457200" indent="-457200">
              <a:buFont typeface="+mj-lt"/>
              <a:buAutoNum type="arabicPeriod"/>
            </a:pPr>
            <a:r>
              <a:rPr lang="en-US" sz="2300" b="1" dirty="0" smtClean="0"/>
              <a:t>Accrual Information Useful to Citizens</a:t>
            </a:r>
          </a:p>
          <a:p>
            <a:pPr marL="749808" lvl="1" indent="-457200">
              <a:buFont typeface="Wingdings" pitchFamily="2" charset="2"/>
              <a:buChar char="ü"/>
            </a:pPr>
            <a:r>
              <a:rPr lang="en-US" sz="2100" b="1" dirty="0" smtClean="0"/>
              <a:t>Hold managers accountable for more than use of “appropriations”</a:t>
            </a:r>
          </a:p>
          <a:p>
            <a:pPr marL="749808" lvl="1" indent="-457200">
              <a:buFont typeface="Wingdings" pitchFamily="2" charset="2"/>
              <a:buChar char="ü"/>
            </a:pPr>
            <a:r>
              <a:rPr lang="en-US" sz="2100" b="1" dirty="0" smtClean="0"/>
              <a:t>Want to know the cost of programs and what they got</a:t>
            </a:r>
          </a:p>
          <a:p>
            <a:pPr marL="749808" lvl="1" indent="-457200">
              <a:buFont typeface="Wingdings" pitchFamily="2" charset="2"/>
              <a:buChar char="ü"/>
            </a:pPr>
            <a:r>
              <a:rPr lang="en-US" sz="2100" b="1" dirty="0" smtClean="0"/>
              <a:t>Interested in long-term needs (liabilities)</a:t>
            </a:r>
          </a:p>
          <a:p>
            <a:pPr marL="749808" lvl="1" indent="-457200">
              <a:buFont typeface="Wingdings" pitchFamily="2" charset="2"/>
              <a:buChar char="ü"/>
            </a:pPr>
            <a:r>
              <a:rPr lang="en-US" sz="2100" b="1" dirty="0" smtClean="0"/>
              <a:t>Various perspectives on cost are being sought and offered (but rarely cost of programs)</a:t>
            </a:r>
          </a:p>
          <a:p>
            <a:pPr marL="457200" indent="-457200">
              <a:buFont typeface="+mj-lt"/>
              <a:buAutoNum type="arabicPeriod"/>
            </a:pPr>
            <a:r>
              <a:rPr lang="en-US" sz="2300" b="1" dirty="0" smtClean="0"/>
              <a:t>Revenue </a:t>
            </a:r>
          </a:p>
          <a:p>
            <a:pPr marL="749808" lvl="1" indent="-457200">
              <a:buFont typeface="Wingdings" pitchFamily="2" charset="2"/>
              <a:buChar char="ü"/>
            </a:pPr>
            <a:r>
              <a:rPr lang="en-US" sz="2100" b="1" dirty="0" smtClean="0"/>
              <a:t>Whether exchange revenues cover related costs</a:t>
            </a:r>
          </a:p>
          <a:p>
            <a:pPr marL="749808" lvl="1" indent="-457200">
              <a:buFont typeface="Wingdings" pitchFamily="2" charset="2"/>
              <a:buChar char="ü"/>
            </a:pPr>
            <a:r>
              <a:rPr lang="en-US" sz="2100" b="1" dirty="0" smtClean="0"/>
              <a:t>Who pays what taxes</a:t>
            </a:r>
          </a:p>
          <a:p>
            <a:pPr marL="457200" indent="-457200">
              <a:buFont typeface="+mj-lt"/>
              <a:buAutoNum type="arabicPeriod"/>
            </a:pPr>
            <a:r>
              <a:rPr lang="en-US" sz="2300" b="1" dirty="0" smtClean="0"/>
              <a:t>What did we get and how much did it cost? Performance information!</a:t>
            </a:r>
          </a:p>
          <a:p>
            <a:pPr marL="457200" indent="-457200">
              <a:buFont typeface="+mj-lt"/>
              <a:buAutoNum type="arabicPeriod"/>
            </a:pPr>
            <a:r>
              <a:rPr lang="en-US" sz="2300" b="1" dirty="0" smtClean="0"/>
              <a:t>Users want broad context – effect on the nation.</a:t>
            </a:r>
          </a:p>
          <a:p>
            <a:pPr marL="457200" indent="-457200">
              <a:buFont typeface="+mj-lt"/>
              <a:buAutoNum type="arabicPeriod"/>
            </a:pPr>
            <a:r>
              <a:rPr lang="en-US" sz="2300" b="1" dirty="0" smtClean="0"/>
              <a:t>Trends</a:t>
            </a:r>
            <a:endParaRPr lang="en-US" sz="2000" dirty="0" smtClean="0"/>
          </a:p>
          <a:p>
            <a:endParaRPr lang="en-US" dirty="0" smtClean="0"/>
          </a:p>
        </p:txBody>
      </p:sp>
      <p:sp>
        <p:nvSpPr>
          <p:cNvPr id="8198" name="Slide Number Placeholder 5"/>
          <p:cNvSpPr>
            <a:spLocks noGrp="1"/>
          </p:cNvSpPr>
          <p:nvPr>
            <p:ph type="sldNum" sz="quarter" idx="12"/>
          </p:nvPr>
        </p:nvSpPr>
        <p:spPr>
          <a:noFill/>
        </p:spPr>
        <p:txBody>
          <a:bodyPr/>
          <a:lstStyle/>
          <a:p>
            <a:fld id="{C9C52C23-B0A2-4FC7-B999-E6A96E7629F7}" type="slidenum">
              <a:rPr lang="en-US" smtClean="0"/>
              <a:pPr/>
              <a:t>12</a:t>
            </a:fld>
            <a:endParaRPr lang="en-US" dirty="0" smtClean="0"/>
          </a:p>
        </p:txBody>
      </p:sp>
      <p:sp>
        <p:nvSpPr>
          <p:cNvPr id="6" name="Rectangle 2"/>
          <p:cNvSpPr txBox="1">
            <a:spLocks noChangeArrowheads="1"/>
          </p:cNvSpPr>
          <p:nvPr/>
        </p:nvSpPr>
        <p:spPr>
          <a:xfrm>
            <a:off x="457200" y="381000"/>
            <a:ext cx="8229600" cy="914400"/>
          </a:xfrm>
          <a:prstGeom prst="rect">
            <a:avLst/>
          </a:prstGeom>
        </p:spPr>
        <p:txBody>
          <a:bodyPr vert="horz" anchor="b">
            <a:normAutofit fontScale="85000" lnSpcReduction="20000"/>
          </a:bodyPr>
          <a:lstStyle/>
          <a:p>
            <a:pPr lvl="0">
              <a:spcBef>
                <a:spcPct val="0"/>
              </a:spcBef>
              <a:defRPr/>
            </a:pPr>
            <a:r>
              <a:rPr kumimoji="0" lang="en-US" sz="4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Reporting Model </a:t>
            </a:r>
            <a:r>
              <a:rPr lang="en-US" sz="2300" b="1" dirty="0" smtClean="0">
                <a:solidFill>
                  <a:schemeClr val="accent1">
                    <a:tint val="88000"/>
                    <a:satMod val="150000"/>
                  </a:schemeClr>
                </a:solidFill>
                <a:effectLst>
                  <a:outerShdw blurRad="53975" dist="22860" dir="5400000" algn="tl" rotWithShape="0">
                    <a:srgbClr val="000000">
                      <a:alpha val="55000"/>
                    </a:srgbClr>
                  </a:outerShdw>
                </a:effectLst>
              </a:rPr>
              <a:t>(cont.)</a:t>
            </a:r>
            <a:endParaRPr kumimoji="0" lang="en-US" sz="23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endParaRPr>
          </a:p>
          <a:p>
            <a:pPr lvl="0">
              <a:spcBef>
                <a:spcPct val="0"/>
              </a:spcBef>
              <a:defRPr/>
            </a:pPr>
            <a:r>
              <a:rPr kumimoji="0" lang="en-US"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  Additional Research</a:t>
            </a:r>
            <a:r>
              <a:rPr kumimoji="0" lang="en-US" sz="3600" b="1" i="0" u="none" strike="noStrike" kern="1200" cap="none" spc="0" normalizeH="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 Results </a:t>
            </a:r>
            <a:r>
              <a:rPr lang="en-US" sz="3600" b="1" dirty="0" smtClean="0">
                <a:solidFill>
                  <a:schemeClr val="accent1">
                    <a:tint val="88000"/>
                    <a:satMod val="150000"/>
                  </a:schemeClr>
                </a:solidFill>
                <a:effectLst>
                  <a:outerShdw blurRad="53975" dist="22860" dir="5400000" algn="tl" rotWithShape="0">
                    <a:srgbClr val="000000">
                      <a:alpha val="55000"/>
                    </a:srgbClr>
                  </a:outerShdw>
                </a:effectLst>
              </a:rPr>
              <a:t>–</a:t>
            </a:r>
            <a:endParaRPr kumimoji="0" lang="en-US" sz="36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 Placeholder 2"/>
          <p:cNvSpPr>
            <a:spLocks noGrp="1"/>
          </p:cNvSpPr>
          <p:nvPr>
            <p:ph idx="1"/>
          </p:nvPr>
        </p:nvSpPr>
        <p:spPr>
          <a:xfrm>
            <a:off x="457200" y="1600200"/>
            <a:ext cx="8382000" cy="4495800"/>
          </a:xfrm>
        </p:spPr>
        <p:txBody>
          <a:bodyPr>
            <a:normAutofit/>
          </a:bodyPr>
          <a:lstStyle/>
          <a:p>
            <a:pPr>
              <a:buNone/>
            </a:pPr>
            <a:r>
              <a:rPr lang="en-US" dirty="0" smtClean="0"/>
              <a:t>How Users Want Information</a:t>
            </a:r>
          </a:p>
          <a:p>
            <a:pPr>
              <a:buFont typeface="Wingdings" pitchFamily="2" charset="2"/>
              <a:buChar char="v"/>
            </a:pPr>
            <a:r>
              <a:rPr lang="en-US" dirty="0" smtClean="0"/>
              <a:t>Interactive</a:t>
            </a:r>
          </a:p>
          <a:p>
            <a:pPr>
              <a:buFont typeface="Wingdings" pitchFamily="2" charset="2"/>
              <a:buChar char="v"/>
            </a:pPr>
            <a:r>
              <a:rPr lang="en-US" dirty="0" smtClean="0"/>
              <a:t>Plain-Language </a:t>
            </a:r>
          </a:p>
          <a:p>
            <a:pPr>
              <a:buFont typeface="Wingdings" pitchFamily="2" charset="2"/>
              <a:buChar char="v"/>
            </a:pPr>
            <a:r>
              <a:rPr lang="en-US" dirty="0" smtClean="0"/>
              <a:t> Charts, Graphs, or Pictorial Illustrations </a:t>
            </a:r>
          </a:p>
          <a:p>
            <a:pPr>
              <a:buFont typeface="Wingdings" pitchFamily="2" charset="2"/>
              <a:buChar char="v"/>
            </a:pPr>
            <a:r>
              <a:rPr lang="en-US" dirty="0" smtClean="0"/>
              <a:t> Brief Video </a:t>
            </a:r>
          </a:p>
          <a:p>
            <a:pPr>
              <a:buFont typeface="Wingdings" pitchFamily="2" charset="2"/>
              <a:buChar char="v"/>
            </a:pPr>
            <a:r>
              <a:rPr lang="en-US" dirty="0" smtClean="0"/>
              <a:t> Summarized information with timely access to details.</a:t>
            </a:r>
          </a:p>
          <a:p>
            <a:pPr>
              <a:buFont typeface="Wingdings" pitchFamily="2" charset="2"/>
              <a:buChar char="v"/>
            </a:pPr>
            <a:r>
              <a:rPr lang="en-US" dirty="0" smtClean="0"/>
              <a:t> Easily accessible</a:t>
            </a:r>
          </a:p>
          <a:p>
            <a:pPr>
              <a:buFont typeface="Wingdings" pitchFamily="2" charset="2"/>
              <a:buChar char="v"/>
            </a:pPr>
            <a:r>
              <a:rPr lang="en-US" dirty="0" smtClean="0"/>
              <a:t> Ability to perform queries</a:t>
            </a:r>
          </a:p>
          <a:p>
            <a:pPr lvl="2" eaLnBrk="1" hangingPunct="1">
              <a:lnSpc>
                <a:spcPct val="80000"/>
              </a:lnSpc>
            </a:pPr>
            <a:endParaRPr lang="en-US" sz="1600" dirty="0" smtClean="0"/>
          </a:p>
          <a:p>
            <a:pPr lvl="1" eaLnBrk="1" hangingPunct="1">
              <a:lnSpc>
                <a:spcPct val="80000"/>
              </a:lnSpc>
            </a:pPr>
            <a:endParaRPr lang="en-US" sz="2000" dirty="0" smtClean="0"/>
          </a:p>
          <a:p>
            <a:endParaRPr lang="en-US" dirty="0" smtClean="0"/>
          </a:p>
        </p:txBody>
      </p:sp>
      <p:sp>
        <p:nvSpPr>
          <p:cNvPr id="9222" name="Slide Number Placeholder 5"/>
          <p:cNvSpPr>
            <a:spLocks noGrp="1"/>
          </p:cNvSpPr>
          <p:nvPr>
            <p:ph type="sldNum" sz="quarter" idx="12"/>
          </p:nvPr>
        </p:nvSpPr>
        <p:spPr>
          <a:xfrm>
            <a:off x="6629400" y="5867400"/>
            <a:ext cx="2133600" cy="476250"/>
          </a:xfrm>
          <a:noFill/>
        </p:spPr>
        <p:txBody>
          <a:bodyPr/>
          <a:lstStyle/>
          <a:p>
            <a:fld id="{BE6201F0-B0E9-414A-B382-DEC256C1C2B3}" type="slidenum">
              <a:rPr lang="en-US" smtClean="0"/>
              <a:pPr/>
              <a:t>13</a:t>
            </a:fld>
            <a:endParaRPr lang="en-US" dirty="0" smtClean="0"/>
          </a:p>
        </p:txBody>
      </p:sp>
      <p:sp>
        <p:nvSpPr>
          <p:cNvPr id="6" name="Rectangle 2"/>
          <p:cNvSpPr txBox="1">
            <a:spLocks noChangeArrowheads="1"/>
          </p:cNvSpPr>
          <p:nvPr/>
        </p:nvSpPr>
        <p:spPr>
          <a:xfrm>
            <a:off x="457200" y="533400"/>
            <a:ext cx="8229600" cy="914400"/>
          </a:xfrm>
          <a:prstGeom prst="rect">
            <a:avLst/>
          </a:prstGeom>
        </p:spPr>
        <p:txBody>
          <a:bodyPr vert="horz" anchor="b">
            <a:normAutofit fontScale="55000" lnSpcReduction="20000"/>
          </a:bodyPr>
          <a:lstStyle/>
          <a:p>
            <a:pPr lvl="0">
              <a:spcBef>
                <a:spcPct val="0"/>
              </a:spcBef>
              <a:defRPr/>
            </a:pPr>
            <a:r>
              <a:rPr kumimoji="0" lang="en-US" sz="58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Reporting Model </a:t>
            </a:r>
            <a:r>
              <a:rPr lang="en-US" sz="29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(cont.)</a:t>
            </a:r>
            <a:r>
              <a:rPr kumimoji="0" lang="en-US" sz="40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 </a:t>
            </a:r>
          </a:p>
          <a:p>
            <a:pPr lvl="0">
              <a:spcBef>
                <a:spcPct val="0"/>
              </a:spcBef>
              <a:defRPr/>
            </a:pPr>
            <a:r>
              <a:rPr kumimoji="0" lang="en-US" sz="58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 Research</a:t>
            </a:r>
            <a:r>
              <a:rPr kumimoji="0" lang="en-US" sz="5800" b="1" i="0" u="none" strike="noStrike" kern="1200" cap="none" spc="0" normalizeH="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rPr>
              <a:t> Results </a:t>
            </a:r>
            <a:r>
              <a:rPr lang="en-US" sz="6000" b="1" dirty="0" smtClean="0">
                <a:solidFill>
                  <a:schemeClr val="accent1">
                    <a:tint val="88000"/>
                    <a:satMod val="150000"/>
                  </a:schemeClr>
                </a:solidFill>
                <a:effectLst>
                  <a:outerShdw blurRad="53975" dist="22860" dir="5400000" algn="tl" rotWithShape="0">
                    <a:srgbClr val="000000">
                      <a:alpha val="55000"/>
                    </a:srgbClr>
                  </a:outerShdw>
                </a:effectLst>
              </a:rPr>
              <a:t>–</a:t>
            </a:r>
            <a:endParaRPr kumimoji="0" lang="en-US" sz="5800" b="1" i="0" u="none" strike="noStrike" kern="1200" cap="none" spc="0" normalizeH="0" baseline="0" noProof="0" dirty="0" smtClean="0">
              <a:ln>
                <a:noFill/>
              </a:ln>
              <a:solidFill>
                <a:schemeClr val="accent1">
                  <a:tint val="88000"/>
                  <a:satMod val="150000"/>
                </a:schemeClr>
              </a:solidFill>
              <a:effectLst>
                <a:outerShdw blurRad="53975" dist="22860" dir="5400000" algn="tl" rotWithShape="0">
                  <a:srgbClr val="000000">
                    <a:alpha val="55000"/>
                  </a:srgbClr>
                </a:outerShdw>
              </a:effectLst>
              <a:uLnTx/>
              <a:uFillTx/>
              <a:latin typeface="+mj-lt"/>
              <a:ea typeface="+mj-ea"/>
              <a:cs typeface="+mj-cs"/>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09600"/>
            <a:ext cx="8229600" cy="960438"/>
          </a:xfrm>
        </p:spPr>
        <p:txBody>
          <a:bodyPr>
            <a:normAutofit fontScale="90000"/>
          </a:bodyPr>
          <a:lstStyle/>
          <a:p>
            <a:r>
              <a:rPr lang="en-US" dirty="0" smtClean="0"/>
              <a:t>Reporting Model </a:t>
            </a:r>
            <a:r>
              <a:rPr lang="en-US" sz="2000" dirty="0" smtClean="0"/>
              <a:t>(cont.) </a:t>
            </a:r>
            <a:br>
              <a:rPr lang="en-US" sz="2000" dirty="0" smtClean="0"/>
            </a:br>
            <a:r>
              <a:rPr lang="en-US" dirty="0" smtClean="0"/>
              <a:t>–</a:t>
            </a:r>
            <a:r>
              <a:rPr lang="en-US" sz="4000" dirty="0" smtClean="0"/>
              <a:t> </a:t>
            </a:r>
            <a:r>
              <a:rPr lang="en-US" dirty="0" smtClean="0"/>
              <a:t>Next Steps –</a:t>
            </a:r>
          </a:p>
        </p:txBody>
      </p:sp>
      <p:sp>
        <p:nvSpPr>
          <p:cNvPr id="10243" name="Rectangle 3"/>
          <p:cNvSpPr>
            <a:spLocks noGrp="1" noChangeArrowheads="1"/>
          </p:cNvSpPr>
          <p:nvPr>
            <p:ph type="body" sz="half" idx="1"/>
          </p:nvPr>
        </p:nvSpPr>
        <p:spPr>
          <a:xfrm>
            <a:off x="609600" y="1828800"/>
            <a:ext cx="7924800" cy="3200400"/>
          </a:xfrm>
        </p:spPr>
        <p:txBody>
          <a:bodyPr/>
          <a:lstStyle/>
          <a:p>
            <a:pPr eaLnBrk="1" hangingPunct="1">
              <a:buNone/>
            </a:pPr>
            <a:r>
              <a:rPr lang="en-US" dirty="0" smtClean="0"/>
              <a:t>Board will begin developing conceptual guidance focusing on flows</a:t>
            </a:r>
          </a:p>
          <a:p>
            <a:pPr lvl="1" eaLnBrk="1" hangingPunct="1">
              <a:buNone/>
            </a:pPr>
            <a:endParaRPr lang="en-US" sz="2000" dirty="0" smtClean="0"/>
          </a:p>
          <a:p>
            <a:pPr lvl="1" eaLnBrk="1" hangingPunct="1"/>
            <a:r>
              <a:rPr lang="en-US" sz="2000" dirty="0" smtClean="0"/>
              <a:t>Accrual </a:t>
            </a:r>
          </a:p>
          <a:p>
            <a:pPr lvl="1" eaLnBrk="1" hangingPunct="1"/>
            <a:r>
              <a:rPr lang="en-US" sz="2000" dirty="0" smtClean="0"/>
              <a:t>Budgetary</a:t>
            </a:r>
          </a:p>
          <a:p>
            <a:pPr lvl="1" eaLnBrk="1" hangingPunct="1"/>
            <a:r>
              <a:rPr lang="en-US" sz="2000" dirty="0" smtClean="0"/>
              <a:t>How should accrual and budgetary flows be aligned</a:t>
            </a:r>
          </a:p>
          <a:p>
            <a:pPr lvl="1" eaLnBrk="1" hangingPunct="1"/>
            <a:r>
              <a:rPr lang="en-US" sz="2000" dirty="0" smtClean="0"/>
              <a:t>How should flows be disaggregated </a:t>
            </a:r>
          </a:p>
        </p:txBody>
      </p:sp>
      <p:sp>
        <p:nvSpPr>
          <p:cNvPr id="10246" name="Slide Number Placeholder 5"/>
          <p:cNvSpPr>
            <a:spLocks noGrp="1"/>
          </p:cNvSpPr>
          <p:nvPr>
            <p:ph type="sldNum" sz="quarter" idx="12"/>
          </p:nvPr>
        </p:nvSpPr>
        <p:spPr>
          <a:noFill/>
        </p:spPr>
        <p:txBody>
          <a:bodyPr/>
          <a:lstStyle/>
          <a:p>
            <a:fld id="{7C79D1CA-44CB-4028-9B5E-E9FFC9E5ED3F}" type="slidenum">
              <a:rPr lang="en-US" smtClean="0"/>
              <a:pPr/>
              <a:t>14</a:t>
            </a:fld>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09600"/>
            <a:ext cx="8229600" cy="960438"/>
          </a:xfrm>
        </p:spPr>
        <p:txBody>
          <a:bodyPr>
            <a:normAutofit/>
          </a:bodyPr>
          <a:lstStyle/>
          <a:p>
            <a:r>
              <a:rPr lang="en-US" dirty="0" smtClean="0"/>
              <a:t>Reporting Model</a:t>
            </a:r>
          </a:p>
        </p:txBody>
      </p:sp>
      <p:sp>
        <p:nvSpPr>
          <p:cNvPr id="10243" name="Rectangle 3"/>
          <p:cNvSpPr>
            <a:spLocks noGrp="1" noChangeArrowheads="1"/>
          </p:cNvSpPr>
          <p:nvPr>
            <p:ph type="body" sz="half" idx="1"/>
          </p:nvPr>
        </p:nvSpPr>
        <p:spPr>
          <a:xfrm>
            <a:off x="609600" y="1828800"/>
            <a:ext cx="8229600" cy="3200400"/>
          </a:xfrm>
        </p:spPr>
        <p:txBody>
          <a:bodyPr/>
          <a:lstStyle/>
          <a:p>
            <a:pPr eaLnBrk="1" hangingPunct="1">
              <a:buNone/>
            </a:pPr>
            <a:r>
              <a:rPr lang="en-US" dirty="0" smtClean="0"/>
              <a:t>				DISCUSSION</a:t>
            </a:r>
            <a:endParaRPr lang="en-US" sz="2000" dirty="0" smtClean="0"/>
          </a:p>
        </p:txBody>
      </p:sp>
      <p:sp>
        <p:nvSpPr>
          <p:cNvPr id="10246" name="Slide Number Placeholder 5"/>
          <p:cNvSpPr>
            <a:spLocks noGrp="1"/>
          </p:cNvSpPr>
          <p:nvPr>
            <p:ph type="sldNum" sz="quarter" idx="12"/>
          </p:nvPr>
        </p:nvSpPr>
        <p:spPr>
          <a:noFill/>
        </p:spPr>
        <p:txBody>
          <a:bodyPr/>
          <a:lstStyle/>
          <a:p>
            <a:fld id="{7C79D1CA-44CB-4028-9B5E-E9FFC9E5ED3F}" type="slidenum">
              <a:rPr lang="en-US" smtClean="0"/>
              <a:pPr/>
              <a:t>15</a:t>
            </a:fld>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685800"/>
          </a:xfrm>
        </p:spPr>
        <p:txBody>
          <a:bodyPr/>
          <a:lstStyle/>
          <a:p>
            <a:r>
              <a:rPr lang="en-US" dirty="0" smtClean="0"/>
              <a:t>Leases</a:t>
            </a:r>
            <a:endParaRPr lang="en-US" dirty="0"/>
          </a:p>
        </p:txBody>
      </p:sp>
      <p:sp>
        <p:nvSpPr>
          <p:cNvPr id="3" name="Content Placeholder 2"/>
          <p:cNvSpPr>
            <a:spLocks noGrp="1"/>
          </p:cNvSpPr>
          <p:nvPr>
            <p:ph idx="1"/>
          </p:nvPr>
        </p:nvSpPr>
        <p:spPr>
          <a:xfrm>
            <a:off x="457200" y="2057400"/>
            <a:ext cx="8183880" cy="1298448"/>
          </a:xfrm>
        </p:spPr>
        <p:txBody>
          <a:bodyPr>
            <a:normAutofit/>
          </a:bodyPr>
          <a:lstStyle/>
          <a:p>
            <a:pPr>
              <a:buNone/>
            </a:pPr>
            <a:r>
              <a:rPr lang="en-US" sz="4400" dirty="0" smtClean="0"/>
              <a:t>Are all leases financings?</a:t>
            </a:r>
            <a:endParaRPr lang="en-US" sz="4400"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447800"/>
            <a:ext cx="8183563" cy="4187825"/>
          </a:xfrm>
        </p:spPr>
        <p:txBody>
          <a:bodyPr>
            <a:normAutofit/>
          </a:bodyPr>
          <a:lstStyle/>
          <a:p>
            <a:r>
              <a:rPr lang="en-US" sz="2400" dirty="0" smtClean="0"/>
              <a:t>FASAB is partnering with GASB to develop standards for governmental organizations.</a:t>
            </a:r>
          </a:p>
          <a:p>
            <a:pPr>
              <a:buNone/>
            </a:pPr>
            <a:endParaRPr lang="en-US" sz="2400" dirty="0" smtClean="0"/>
          </a:p>
          <a:p>
            <a:r>
              <a:rPr lang="en-US" sz="2400" dirty="0" smtClean="0"/>
              <a:t>Tentative decision to establish a single model (with exceptions for short-term arrangements).</a:t>
            </a:r>
          </a:p>
          <a:p>
            <a:pPr lvl="1"/>
            <a:r>
              <a:rPr lang="en-US" sz="1800" dirty="0" smtClean="0"/>
              <a:t>Leases create assets consisting of the “right to use” a resource.</a:t>
            </a:r>
          </a:p>
          <a:p>
            <a:pPr lvl="1"/>
            <a:r>
              <a:rPr lang="en-US" sz="1800" dirty="0" smtClean="0"/>
              <a:t>Leases create liabilities consisting of the obligation to pay for the resource.</a:t>
            </a:r>
          </a:p>
          <a:p>
            <a:endParaRPr lang="en-US" sz="2400" dirty="0" smtClean="0"/>
          </a:p>
          <a:p>
            <a:r>
              <a:rPr lang="en-US" sz="2400" dirty="0" smtClean="0"/>
              <a:t>The focus may be on the interest cost associated with leases.</a:t>
            </a:r>
          </a:p>
        </p:txBody>
      </p:sp>
      <p:sp>
        <p:nvSpPr>
          <p:cNvPr id="6" name="Title 5"/>
          <p:cNvSpPr>
            <a:spLocks noGrp="1"/>
          </p:cNvSpPr>
          <p:nvPr>
            <p:ph type="title"/>
          </p:nvPr>
        </p:nvSpPr>
        <p:spPr>
          <a:xfrm>
            <a:off x="457200" y="457200"/>
            <a:ext cx="8183880" cy="670560"/>
          </a:xfrm>
        </p:spPr>
        <p:txBody>
          <a:bodyPr/>
          <a:lstStyle/>
          <a:p>
            <a:r>
              <a:rPr lang="en-US" dirty="0" smtClean="0"/>
              <a:t>Leases </a:t>
            </a:r>
            <a:r>
              <a:rPr lang="en-US" sz="1800" dirty="0" smtClean="0"/>
              <a:t>(cont.)</a:t>
            </a:r>
            <a:endParaRPr lang="en-US" sz="1800" dirty="0"/>
          </a:p>
        </p:txBody>
      </p:sp>
      <p:sp>
        <p:nvSpPr>
          <p:cNvPr id="7" name="Slide Number Placeholder 6"/>
          <p:cNvSpPr>
            <a:spLocks noGrp="1"/>
          </p:cNvSpPr>
          <p:nvPr>
            <p:ph type="sldNum" sz="quarter" idx="12"/>
          </p:nvPr>
        </p:nvSpPr>
        <p:spPr/>
        <p:txBody>
          <a:bodyPr/>
          <a:lstStyle/>
          <a:p>
            <a:fld id="{9F066574-9217-4243-96EA-1329F17B0250}"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447800"/>
            <a:ext cx="8183563" cy="4187825"/>
          </a:xfrm>
        </p:spPr>
        <p:txBody>
          <a:bodyPr>
            <a:noAutofit/>
          </a:bodyPr>
          <a:lstStyle/>
          <a:p>
            <a:pPr>
              <a:buNone/>
            </a:pPr>
            <a:endParaRPr lang="en-US" sz="2400" dirty="0" smtClean="0"/>
          </a:p>
          <a:p>
            <a:r>
              <a:rPr lang="en-US" sz="3200" dirty="0" smtClean="0"/>
              <a:t>Tentative decision to treat intra-governmental leases as a separate class of lease activity.</a:t>
            </a:r>
          </a:p>
          <a:p>
            <a:pPr lvl="1"/>
            <a:endParaRPr lang="en-US" dirty="0" smtClean="0"/>
          </a:p>
          <a:p>
            <a:pPr lvl="1"/>
            <a:r>
              <a:rPr lang="en-US" dirty="0" smtClean="0"/>
              <a:t>Simplified approach similar to current operating lease accounting.</a:t>
            </a:r>
          </a:p>
          <a:p>
            <a:pPr lvl="1">
              <a:buNone/>
            </a:pPr>
            <a:endParaRPr lang="en-US" dirty="0" smtClean="0"/>
          </a:p>
        </p:txBody>
      </p:sp>
      <p:sp>
        <p:nvSpPr>
          <p:cNvPr id="6" name="Title 5"/>
          <p:cNvSpPr>
            <a:spLocks noGrp="1"/>
          </p:cNvSpPr>
          <p:nvPr>
            <p:ph type="title"/>
          </p:nvPr>
        </p:nvSpPr>
        <p:spPr>
          <a:xfrm>
            <a:off x="457200" y="457200"/>
            <a:ext cx="8183880" cy="670560"/>
          </a:xfrm>
        </p:spPr>
        <p:txBody>
          <a:bodyPr/>
          <a:lstStyle/>
          <a:p>
            <a:r>
              <a:rPr lang="en-US" dirty="0" smtClean="0"/>
              <a:t>Leases </a:t>
            </a:r>
            <a:r>
              <a:rPr lang="en-US" sz="1800" dirty="0" smtClean="0"/>
              <a:t>(cont.)</a:t>
            </a:r>
            <a:endParaRPr lang="en-US" sz="1800" dirty="0"/>
          </a:p>
        </p:txBody>
      </p:sp>
      <p:sp>
        <p:nvSpPr>
          <p:cNvPr id="7" name="Slide Number Placeholder 6"/>
          <p:cNvSpPr>
            <a:spLocks noGrp="1"/>
          </p:cNvSpPr>
          <p:nvPr>
            <p:ph type="sldNum" sz="quarter" idx="12"/>
          </p:nvPr>
        </p:nvSpPr>
        <p:spPr/>
        <p:txBody>
          <a:bodyPr/>
          <a:lstStyle/>
          <a:p>
            <a:fld id="{9F066574-9217-4243-96EA-1329F17B0250}"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09600"/>
            <a:ext cx="8229600" cy="960438"/>
          </a:xfrm>
        </p:spPr>
        <p:txBody>
          <a:bodyPr>
            <a:normAutofit/>
          </a:bodyPr>
          <a:lstStyle/>
          <a:p>
            <a:r>
              <a:rPr lang="en-US" dirty="0" smtClean="0"/>
              <a:t>Leases</a:t>
            </a:r>
          </a:p>
        </p:txBody>
      </p:sp>
      <p:sp>
        <p:nvSpPr>
          <p:cNvPr id="10243" name="Rectangle 3"/>
          <p:cNvSpPr>
            <a:spLocks noGrp="1" noChangeArrowheads="1"/>
          </p:cNvSpPr>
          <p:nvPr>
            <p:ph type="body" sz="half" idx="1"/>
          </p:nvPr>
        </p:nvSpPr>
        <p:spPr>
          <a:xfrm>
            <a:off x="609600" y="1828800"/>
            <a:ext cx="8229600" cy="3200400"/>
          </a:xfrm>
        </p:spPr>
        <p:txBody>
          <a:bodyPr/>
          <a:lstStyle/>
          <a:p>
            <a:pPr eaLnBrk="1" hangingPunct="1">
              <a:buNone/>
            </a:pPr>
            <a:r>
              <a:rPr lang="en-US" dirty="0" smtClean="0"/>
              <a:t>				DISCUSSION</a:t>
            </a:r>
            <a:endParaRPr lang="en-US" sz="2000" dirty="0" smtClean="0"/>
          </a:p>
        </p:txBody>
      </p:sp>
      <p:sp>
        <p:nvSpPr>
          <p:cNvPr id="10246" name="Slide Number Placeholder 5"/>
          <p:cNvSpPr>
            <a:spLocks noGrp="1"/>
          </p:cNvSpPr>
          <p:nvPr>
            <p:ph type="sldNum" sz="quarter" idx="12"/>
          </p:nvPr>
        </p:nvSpPr>
        <p:spPr>
          <a:noFill/>
        </p:spPr>
        <p:txBody>
          <a:bodyPr/>
          <a:lstStyle/>
          <a:p>
            <a:fld id="{7C79D1CA-44CB-4028-9B5E-E9FFC9E5ED3F}" type="slidenum">
              <a:rPr lang="en-US" smtClean="0"/>
              <a:pPr/>
              <a:t>19</a:t>
            </a:fld>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fontScale="90000"/>
          </a:bodyPr>
          <a:lstStyle/>
          <a:p>
            <a:r>
              <a:rPr lang="en-US" sz="4000" dirty="0"/>
              <a:t/>
            </a:r>
            <a:br>
              <a:rPr lang="en-US" sz="4000" dirty="0"/>
            </a:br>
            <a:r>
              <a:rPr lang="en-US" sz="4000" dirty="0"/>
              <a:t/>
            </a:r>
            <a:br>
              <a:rPr lang="en-US" sz="4000" dirty="0"/>
            </a:br>
            <a:r>
              <a:rPr lang="en-US" sz="4000" dirty="0"/>
              <a:t>Disclaimer</a:t>
            </a:r>
          </a:p>
        </p:txBody>
      </p:sp>
      <p:sp>
        <p:nvSpPr>
          <p:cNvPr id="16387" name="Rectangle 3"/>
          <p:cNvSpPr>
            <a:spLocks noGrp="1" noChangeArrowheads="1"/>
          </p:cNvSpPr>
          <p:nvPr>
            <p:ph type="body" sz="half" idx="1"/>
          </p:nvPr>
        </p:nvSpPr>
        <p:spPr>
          <a:xfrm>
            <a:off x="457200" y="2057400"/>
            <a:ext cx="8305800" cy="4068763"/>
          </a:xfrm>
        </p:spPr>
        <p:txBody>
          <a:bodyPr/>
          <a:lstStyle/>
          <a:p>
            <a:endParaRPr lang="en-US" sz="2800" dirty="0"/>
          </a:p>
          <a:p>
            <a:r>
              <a:rPr lang="en-US" sz="2800" dirty="0"/>
              <a:t>Views expressed are those of the </a:t>
            </a:r>
            <a:r>
              <a:rPr lang="en-US" sz="2800" dirty="0" smtClean="0"/>
              <a:t>speaker.</a:t>
            </a:r>
          </a:p>
          <a:p>
            <a:endParaRPr lang="en-US" sz="2800" dirty="0" smtClean="0"/>
          </a:p>
          <a:p>
            <a:r>
              <a:rPr lang="en-US" sz="2800" dirty="0" smtClean="0"/>
              <a:t>The Board </a:t>
            </a:r>
            <a:r>
              <a:rPr lang="en-US" sz="2800" dirty="0"/>
              <a:t>expresses its views in </a:t>
            </a:r>
            <a:r>
              <a:rPr lang="en-US" sz="2800" dirty="0" smtClean="0"/>
              <a:t>official publications.</a:t>
            </a:r>
            <a:endParaRPr lang="en-US" sz="2800" dirty="0"/>
          </a:p>
        </p:txBody>
      </p:sp>
      <p:sp>
        <p:nvSpPr>
          <p:cNvPr id="5" name="Slide Number Placeholder 4"/>
          <p:cNvSpPr>
            <a:spLocks noGrp="1"/>
          </p:cNvSpPr>
          <p:nvPr>
            <p:ph type="sldNum" sz="quarter" idx="12"/>
          </p:nvPr>
        </p:nvSpPr>
        <p:spPr>
          <a:xfrm>
            <a:off x="6705600" y="6019800"/>
            <a:ext cx="2133600" cy="476250"/>
          </a:xfrm>
        </p:spPr>
        <p:txBody>
          <a:bodyPr/>
          <a:lstStyle/>
          <a:p>
            <a:fld id="{DBFD09C9-725B-4D62-8DBA-77EA5CA6F4DC}"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457200"/>
            <a:ext cx="8183880" cy="609600"/>
          </a:xfrm>
        </p:spPr>
        <p:txBody>
          <a:bodyPr>
            <a:normAutofit fontScale="90000"/>
          </a:bodyPr>
          <a:lstStyle/>
          <a:p>
            <a:pPr eaLnBrk="1" hangingPunct="1"/>
            <a:r>
              <a:rPr lang="en-US" dirty="0" smtClean="0"/>
              <a:t>Public-Private Partnerships</a:t>
            </a:r>
          </a:p>
        </p:txBody>
      </p:sp>
      <p:sp>
        <p:nvSpPr>
          <p:cNvPr id="5" name="Rectangle 3"/>
          <p:cNvSpPr>
            <a:spLocks noGrp="1" noChangeArrowheads="1"/>
          </p:cNvSpPr>
          <p:nvPr>
            <p:ph idx="1"/>
          </p:nvPr>
        </p:nvSpPr>
        <p:spPr>
          <a:xfrm>
            <a:off x="457200" y="1447800"/>
            <a:ext cx="8183562" cy="4343400"/>
          </a:xfrm>
        </p:spPr>
        <p:txBody>
          <a:bodyPr>
            <a:normAutofit fontScale="85000" lnSpcReduction="20000"/>
          </a:bodyPr>
          <a:lstStyle/>
          <a:p>
            <a:pPr algn="ctr">
              <a:buNone/>
            </a:pPr>
            <a:r>
              <a:rPr lang="en-US" sz="2400" b="1" dirty="0" smtClean="0">
                <a:solidFill>
                  <a:srgbClr val="FF0000"/>
                </a:solidFill>
              </a:rPr>
              <a:t>Exposure Draft Comments due by January 2, 2015.</a:t>
            </a:r>
          </a:p>
          <a:p>
            <a:pPr>
              <a:buNone/>
            </a:pPr>
            <a:endParaRPr lang="en-US" sz="2400" dirty="0" smtClean="0"/>
          </a:p>
          <a:p>
            <a:pPr>
              <a:buNone/>
            </a:pPr>
            <a:r>
              <a:rPr lang="en-US" sz="2400" dirty="0" smtClean="0"/>
              <a:t>Due to budget pressures, federal agencies have</a:t>
            </a:r>
          </a:p>
          <a:p>
            <a:pPr>
              <a:buNone/>
            </a:pPr>
            <a:r>
              <a:rPr lang="en-US" sz="2400" dirty="0" smtClean="0"/>
              <a:t>increasingly turned to public-private partnerships </a:t>
            </a:r>
          </a:p>
          <a:p>
            <a:pPr>
              <a:buNone/>
            </a:pPr>
            <a:r>
              <a:rPr lang="en-US" sz="2400" dirty="0" smtClean="0"/>
              <a:t>(e.g., PPPs, P3s) to accomplish goals</a:t>
            </a:r>
          </a:p>
          <a:p>
            <a:pPr>
              <a:buNone/>
            </a:pPr>
            <a:endParaRPr lang="en-US" sz="2400" dirty="0" smtClean="0"/>
          </a:p>
          <a:p>
            <a:pPr>
              <a:buNone/>
            </a:pPr>
            <a:r>
              <a:rPr lang="en-US" sz="2400" dirty="0" smtClean="0"/>
              <a:t>Transparency of the full costs and risks of such partnerships  is the overall objective</a:t>
            </a:r>
          </a:p>
          <a:p>
            <a:pPr>
              <a:buNone/>
            </a:pPr>
            <a:endParaRPr lang="en-US" sz="2400" dirty="0" smtClean="0"/>
          </a:p>
          <a:p>
            <a:pPr>
              <a:buNone/>
            </a:pPr>
            <a:r>
              <a:rPr lang="en-US" sz="2400" dirty="0" smtClean="0"/>
              <a:t>Specific objectives include: </a:t>
            </a:r>
          </a:p>
          <a:p>
            <a:pPr lvl="1"/>
            <a:r>
              <a:rPr lang="en-US" sz="2000" dirty="0" smtClean="0"/>
              <a:t>Defining what a federal P3 “looks like”</a:t>
            </a:r>
          </a:p>
          <a:p>
            <a:pPr lvl="1"/>
            <a:r>
              <a:rPr lang="en-US" sz="2000" dirty="0" smtClean="0"/>
              <a:t>Providing guidance for the recognition and measurement </a:t>
            </a:r>
          </a:p>
          <a:p>
            <a:pPr lvl="1"/>
            <a:r>
              <a:rPr lang="en-US" sz="2000" dirty="0" smtClean="0"/>
              <a:t>Risk Reporting</a:t>
            </a:r>
          </a:p>
          <a:p>
            <a:pPr>
              <a:spcBef>
                <a:spcPts val="1200"/>
              </a:spcBef>
              <a:buNone/>
            </a:pPr>
            <a:r>
              <a:rPr lang="en-US" sz="2500" dirty="0" smtClean="0"/>
              <a:t>Consider implications for other arrangements related to P3s (sale-leaseback or other long-term arrangements).</a:t>
            </a:r>
          </a:p>
          <a:p>
            <a:pPr eaLnBrk="1" hangingPunct="1"/>
            <a:endParaRPr lang="en-US" sz="2400" dirty="0" smtClean="0"/>
          </a:p>
        </p:txBody>
      </p:sp>
      <p:sp>
        <p:nvSpPr>
          <p:cNvPr id="6" name="Slide Number Placeholder 5"/>
          <p:cNvSpPr>
            <a:spLocks noGrp="1"/>
          </p:cNvSpPr>
          <p:nvPr>
            <p:ph type="sldNum" sz="quarter" idx="12"/>
          </p:nvPr>
        </p:nvSpPr>
        <p:spPr/>
        <p:txBody>
          <a:bodyPr/>
          <a:lstStyle/>
          <a:p>
            <a:fld id="{9F066574-9217-4243-96EA-1329F17B0250}"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457200"/>
            <a:ext cx="8183880" cy="609600"/>
          </a:xfrm>
        </p:spPr>
        <p:txBody>
          <a:bodyPr>
            <a:normAutofit fontScale="90000"/>
          </a:bodyPr>
          <a:lstStyle/>
          <a:p>
            <a:pPr eaLnBrk="1" hangingPunct="1"/>
            <a:r>
              <a:rPr lang="en-US" dirty="0" smtClean="0"/>
              <a:t>Public-Private Partnerships</a:t>
            </a:r>
          </a:p>
        </p:txBody>
      </p:sp>
      <p:sp>
        <p:nvSpPr>
          <p:cNvPr id="5" name="Rectangle 3"/>
          <p:cNvSpPr>
            <a:spLocks noGrp="1" noChangeArrowheads="1"/>
          </p:cNvSpPr>
          <p:nvPr>
            <p:ph idx="1"/>
          </p:nvPr>
        </p:nvSpPr>
        <p:spPr>
          <a:xfrm>
            <a:off x="457200" y="1447800"/>
            <a:ext cx="8183562" cy="4343400"/>
          </a:xfrm>
        </p:spPr>
        <p:txBody>
          <a:bodyPr>
            <a:normAutofit/>
          </a:bodyPr>
          <a:lstStyle/>
          <a:p>
            <a:pPr>
              <a:buNone/>
            </a:pPr>
            <a:r>
              <a:rPr lang="en-US" sz="2400" dirty="0" smtClean="0"/>
              <a:t>Proposed Disclosures:</a:t>
            </a:r>
          </a:p>
          <a:p>
            <a:pPr marL="457200" indent="-457200">
              <a:buFont typeface="+mj-lt"/>
              <a:buAutoNum type="arabicPeriod"/>
            </a:pPr>
            <a:r>
              <a:rPr lang="en-US" sz="2400" dirty="0" smtClean="0"/>
              <a:t>P3 purpose, objective and rationale</a:t>
            </a:r>
          </a:p>
          <a:p>
            <a:pPr marL="457200" indent="-457200">
              <a:buFont typeface="+mj-lt"/>
              <a:buAutoNum type="arabicPeriod"/>
            </a:pPr>
            <a:r>
              <a:rPr lang="en-US" sz="2400" dirty="0" smtClean="0"/>
              <a:t>Funding structure</a:t>
            </a:r>
          </a:p>
          <a:p>
            <a:pPr marL="457200" indent="-457200">
              <a:buFont typeface="+mj-lt"/>
              <a:buAutoNum type="arabicPeriod"/>
            </a:pPr>
            <a:r>
              <a:rPr lang="en-US" sz="2400" dirty="0" smtClean="0"/>
              <a:t>Operational structure including entity’s rights and responsibilities</a:t>
            </a:r>
          </a:p>
          <a:p>
            <a:pPr marL="457200" indent="-457200">
              <a:buFont typeface="+mj-lt"/>
              <a:buAutoNum type="arabicPeriod"/>
            </a:pPr>
            <a:r>
              <a:rPr lang="en-US" sz="2400" dirty="0" smtClean="0"/>
              <a:t>Identification of significant contractual risks</a:t>
            </a:r>
          </a:p>
          <a:p>
            <a:pPr marL="740664" lvl="1" indent="-457200"/>
            <a:r>
              <a:rPr lang="en-US" sz="2000" dirty="0" smtClean="0"/>
              <a:t>Probable losses</a:t>
            </a:r>
          </a:p>
          <a:p>
            <a:pPr marL="740664" lvl="1" indent="-457200"/>
            <a:r>
              <a:rPr lang="en-US" sz="2000" dirty="0" smtClean="0"/>
              <a:t>Reasonably possible losses</a:t>
            </a:r>
          </a:p>
          <a:p>
            <a:pPr marL="740664" lvl="1" indent="-457200"/>
            <a:r>
              <a:rPr lang="en-US" sz="2000" dirty="0" smtClean="0"/>
              <a:t>Remote losses </a:t>
            </a:r>
          </a:p>
          <a:p>
            <a:pPr marL="740664" lvl="1" indent="-457200">
              <a:buNone/>
            </a:pPr>
            <a:r>
              <a:rPr lang="en-US" sz="2000" dirty="0" smtClean="0"/>
              <a:t> </a:t>
            </a:r>
            <a:endParaRPr lang="en-US" sz="1600" dirty="0" smtClean="0"/>
          </a:p>
          <a:p>
            <a:pPr eaLnBrk="1" hangingPunct="1"/>
            <a:endParaRPr lang="en-US" sz="2400" dirty="0" smtClean="0"/>
          </a:p>
        </p:txBody>
      </p:sp>
      <p:sp>
        <p:nvSpPr>
          <p:cNvPr id="6" name="Slide Number Placeholder 5"/>
          <p:cNvSpPr>
            <a:spLocks noGrp="1"/>
          </p:cNvSpPr>
          <p:nvPr>
            <p:ph type="sldNum" sz="quarter" idx="12"/>
          </p:nvPr>
        </p:nvSpPr>
        <p:spPr/>
        <p:txBody>
          <a:bodyPr/>
          <a:lstStyle/>
          <a:p>
            <a:fld id="{9F066574-9217-4243-96EA-1329F17B0250}" type="slidenum">
              <a:rPr lang="en-US" smtClean="0"/>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457200"/>
            <a:ext cx="8183880" cy="609600"/>
          </a:xfrm>
        </p:spPr>
        <p:txBody>
          <a:bodyPr>
            <a:normAutofit fontScale="90000"/>
          </a:bodyPr>
          <a:lstStyle/>
          <a:p>
            <a:pPr eaLnBrk="1" hangingPunct="1"/>
            <a:r>
              <a:rPr lang="en-US" dirty="0" smtClean="0"/>
              <a:t>Public-Private Partnerships</a:t>
            </a:r>
          </a:p>
        </p:txBody>
      </p:sp>
      <p:sp>
        <p:nvSpPr>
          <p:cNvPr id="5" name="Rectangle 3"/>
          <p:cNvSpPr>
            <a:spLocks noGrp="1" noChangeArrowheads="1"/>
          </p:cNvSpPr>
          <p:nvPr>
            <p:ph idx="1"/>
          </p:nvPr>
        </p:nvSpPr>
        <p:spPr>
          <a:xfrm>
            <a:off x="457200" y="1447800"/>
            <a:ext cx="8183562" cy="4343400"/>
          </a:xfrm>
        </p:spPr>
        <p:txBody>
          <a:bodyPr>
            <a:normAutofit/>
          </a:bodyPr>
          <a:lstStyle/>
          <a:p>
            <a:pPr>
              <a:buNone/>
            </a:pPr>
            <a:r>
              <a:rPr lang="en-US" sz="2400" dirty="0" smtClean="0"/>
              <a:t>Is there a need for recognition and measurement guidance?</a:t>
            </a:r>
          </a:p>
          <a:p>
            <a:pPr>
              <a:buNone/>
            </a:pPr>
            <a:endParaRPr lang="en-US" sz="2400" dirty="0" smtClean="0"/>
          </a:p>
          <a:p>
            <a:pPr>
              <a:buNone/>
            </a:pPr>
            <a:r>
              <a:rPr lang="en-US" sz="2400" dirty="0" smtClean="0"/>
              <a:t>Cases: </a:t>
            </a:r>
          </a:p>
          <a:p>
            <a:r>
              <a:rPr lang="en-US" sz="2400" dirty="0" smtClean="0"/>
              <a:t>Provide use of land in exchange for electricity</a:t>
            </a:r>
          </a:p>
          <a:p>
            <a:r>
              <a:rPr lang="en-US" sz="2400" dirty="0" smtClean="0"/>
              <a:t>Build and maintain housing on federal land – rent paid by service members</a:t>
            </a:r>
          </a:p>
          <a:p>
            <a:r>
              <a:rPr lang="en-US" sz="2400" dirty="0" smtClean="0"/>
              <a:t>Provide facilities for specialized work in exchange for state development support and federal payments for services</a:t>
            </a:r>
            <a:r>
              <a:rPr lang="en-US" sz="2000" dirty="0" smtClean="0"/>
              <a:t> </a:t>
            </a:r>
            <a:endParaRPr lang="en-US" sz="1600" dirty="0" smtClean="0"/>
          </a:p>
          <a:p>
            <a:pPr eaLnBrk="1" hangingPunct="1"/>
            <a:endParaRPr lang="en-US" sz="2400" dirty="0" smtClean="0"/>
          </a:p>
        </p:txBody>
      </p:sp>
      <p:sp>
        <p:nvSpPr>
          <p:cNvPr id="6" name="Slide Number Placeholder 5"/>
          <p:cNvSpPr>
            <a:spLocks noGrp="1"/>
          </p:cNvSpPr>
          <p:nvPr>
            <p:ph type="sldNum" sz="quarter" idx="12"/>
          </p:nvPr>
        </p:nvSpPr>
        <p:spPr/>
        <p:txBody>
          <a:bodyPr/>
          <a:lstStyle/>
          <a:p>
            <a:fld id="{9F066574-9217-4243-96EA-1329F17B0250}"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09600"/>
            <a:ext cx="8229600" cy="960438"/>
          </a:xfrm>
        </p:spPr>
        <p:txBody>
          <a:bodyPr>
            <a:normAutofit/>
          </a:bodyPr>
          <a:lstStyle/>
          <a:p>
            <a:r>
              <a:rPr lang="en-US" dirty="0" smtClean="0"/>
              <a:t>Public-Private Partnerships</a:t>
            </a:r>
          </a:p>
        </p:txBody>
      </p:sp>
      <p:sp>
        <p:nvSpPr>
          <p:cNvPr id="10243" name="Rectangle 3"/>
          <p:cNvSpPr>
            <a:spLocks noGrp="1" noChangeArrowheads="1"/>
          </p:cNvSpPr>
          <p:nvPr>
            <p:ph type="body" sz="half" idx="1"/>
          </p:nvPr>
        </p:nvSpPr>
        <p:spPr>
          <a:xfrm>
            <a:off x="609600" y="1828800"/>
            <a:ext cx="8229600" cy="3200400"/>
          </a:xfrm>
        </p:spPr>
        <p:txBody>
          <a:bodyPr/>
          <a:lstStyle/>
          <a:p>
            <a:pPr eaLnBrk="1" hangingPunct="1">
              <a:buNone/>
            </a:pPr>
            <a:r>
              <a:rPr lang="en-US" dirty="0" smtClean="0"/>
              <a:t>				DISCUSSION</a:t>
            </a:r>
            <a:endParaRPr lang="en-US" sz="2000" dirty="0" smtClean="0"/>
          </a:p>
        </p:txBody>
      </p:sp>
      <p:sp>
        <p:nvSpPr>
          <p:cNvPr id="10246" name="Slide Number Placeholder 5"/>
          <p:cNvSpPr>
            <a:spLocks noGrp="1"/>
          </p:cNvSpPr>
          <p:nvPr>
            <p:ph type="sldNum" sz="quarter" idx="12"/>
          </p:nvPr>
        </p:nvSpPr>
        <p:spPr>
          <a:noFill/>
        </p:spPr>
        <p:txBody>
          <a:bodyPr/>
          <a:lstStyle/>
          <a:p>
            <a:fld id="{7C79D1CA-44CB-4028-9B5E-E9FFC9E5ED3F}" type="slidenum">
              <a:rPr lang="en-US" smtClean="0"/>
              <a:pPr/>
              <a:t>23</a:t>
            </a:fld>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624840"/>
          </a:xfrm>
        </p:spPr>
        <p:txBody>
          <a:bodyPr>
            <a:normAutofit fontScale="90000"/>
          </a:bodyPr>
          <a:lstStyle/>
          <a:p>
            <a:r>
              <a:rPr lang="en-US" dirty="0" smtClean="0"/>
              <a:t>RISK ASSUMED</a:t>
            </a:r>
            <a:endParaRPr lang="en-US" dirty="0"/>
          </a:p>
        </p:txBody>
      </p:sp>
      <p:sp>
        <p:nvSpPr>
          <p:cNvPr id="3" name="Content Placeholder 2"/>
          <p:cNvSpPr>
            <a:spLocks noGrp="1"/>
          </p:cNvSpPr>
          <p:nvPr>
            <p:ph idx="1"/>
          </p:nvPr>
        </p:nvSpPr>
        <p:spPr>
          <a:xfrm>
            <a:off x="457200" y="1219200"/>
            <a:ext cx="8183880" cy="4572000"/>
          </a:xfrm>
        </p:spPr>
        <p:txBody>
          <a:bodyPr>
            <a:noAutofit/>
          </a:bodyPr>
          <a:lstStyle/>
          <a:p>
            <a:r>
              <a:rPr lang="en-US" sz="2400" dirty="0" smtClean="0"/>
              <a:t>The federal government assumes risk through policies to stabilize financial markets and the economy</a:t>
            </a:r>
          </a:p>
          <a:p>
            <a:endParaRPr lang="en-US" sz="2400" dirty="0" smtClean="0"/>
          </a:p>
          <a:p>
            <a:r>
              <a:rPr lang="en-US" sz="2400" dirty="0" smtClean="0"/>
              <a:t>Current FASAB standards are limited to:</a:t>
            </a:r>
          </a:p>
          <a:p>
            <a:pPr lvl="1"/>
            <a:r>
              <a:rPr lang="en-US" sz="2000" dirty="0" smtClean="0"/>
              <a:t>Insurance contracts, and </a:t>
            </a:r>
          </a:p>
          <a:p>
            <a:pPr lvl="1"/>
            <a:r>
              <a:rPr lang="en-US" sz="2000" dirty="0" smtClean="0"/>
              <a:t>Explicit guarantees (other than loan guarantees)</a:t>
            </a:r>
          </a:p>
          <a:p>
            <a:pPr lvl="1">
              <a:buNone/>
            </a:pPr>
            <a:endParaRPr lang="en-US" sz="2000" dirty="0" smtClean="0"/>
          </a:p>
          <a:p>
            <a:r>
              <a:rPr lang="en-US" sz="2400" dirty="0" smtClean="0"/>
              <a:t>Updated standards will address </a:t>
            </a:r>
          </a:p>
          <a:p>
            <a:pPr lvl="1"/>
            <a:r>
              <a:rPr lang="en-US" sz="2000" dirty="0" smtClean="0"/>
              <a:t>All risk assumed by the government </a:t>
            </a:r>
          </a:p>
          <a:p>
            <a:pPr lvl="1"/>
            <a:r>
              <a:rPr lang="en-US" sz="2000" dirty="0" smtClean="0"/>
              <a:t>In order to meet the stewardship and operating performance objectives of federal financial reporting</a:t>
            </a:r>
          </a:p>
        </p:txBody>
      </p:sp>
      <p:sp>
        <p:nvSpPr>
          <p:cNvPr id="4" name="Slide Number Placeholder 3"/>
          <p:cNvSpPr>
            <a:spLocks noGrp="1"/>
          </p:cNvSpPr>
          <p:nvPr>
            <p:ph type="sldNum" sz="quarter" idx="12"/>
          </p:nvPr>
        </p:nvSpPr>
        <p:spPr/>
        <p:txBody>
          <a:bodyPr/>
          <a:lstStyle/>
          <a:p>
            <a:fld id="{9F066574-9217-4243-96EA-1329F17B0250}"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183880" cy="13716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RISK ASSUMED </a:t>
            </a:r>
            <a:r>
              <a:rPr lang="en-US" sz="2000" dirty="0" smtClean="0"/>
              <a:t>(cont.) </a:t>
            </a:r>
            <a:r>
              <a:rPr lang="en-US" dirty="0" smtClean="0"/>
              <a:t/>
            </a:r>
            <a:br>
              <a:rPr lang="en-US" dirty="0" smtClean="0"/>
            </a:br>
            <a:r>
              <a:rPr lang="en-US" dirty="0" smtClean="0"/>
              <a:t>- Three Phases -</a:t>
            </a:r>
            <a:br>
              <a:rPr lang="en-US" dirty="0" smtClean="0"/>
            </a:br>
            <a:endParaRPr lang="en-US" dirty="0"/>
          </a:p>
        </p:txBody>
      </p:sp>
      <p:sp>
        <p:nvSpPr>
          <p:cNvPr id="3" name="Content Placeholder 2"/>
          <p:cNvSpPr>
            <a:spLocks noGrp="1"/>
          </p:cNvSpPr>
          <p:nvPr>
            <p:ph idx="1"/>
          </p:nvPr>
        </p:nvSpPr>
        <p:spPr>
          <a:xfrm>
            <a:off x="457200" y="1828800"/>
            <a:ext cx="8183880" cy="4187952"/>
          </a:xfrm>
        </p:spPr>
        <p:txBody>
          <a:bodyPr>
            <a:normAutofit fontScale="92500" lnSpcReduction="20000"/>
          </a:bodyPr>
          <a:lstStyle/>
          <a:p>
            <a:r>
              <a:rPr lang="en-US" dirty="0" smtClean="0"/>
              <a:t>Phase I: </a:t>
            </a:r>
            <a:r>
              <a:rPr lang="en-US" sz="2400" dirty="0" smtClean="0"/>
              <a:t>Insurance and Non-Loan Guarantees</a:t>
            </a:r>
          </a:p>
          <a:p>
            <a:endParaRPr lang="en-US" sz="2400" dirty="0" smtClean="0"/>
          </a:p>
          <a:p>
            <a:r>
              <a:rPr lang="en-US" dirty="0" smtClean="0"/>
              <a:t>Phase II: </a:t>
            </a:r>
            <a:r>
              <a:rPr lang="en-US" sz="2200" dirty="0" smtClean="0"/>
              <a:t>Entitlement Programs, including: </a:t>
            </a:r>
          </a:p>
          <a:p>
            <a:pPr lvl="2"/>
            <a:r>
              <a:rPr lang="en-US" dirty="0" smtClean="0"/>
              <a:t>National Defense, </a:t>
            </a:r>
          </a:p>
          <a:p>
            <a:pPr lvl="2"/>
            <a:r>
              <a:rPr lang="en-US" dirty="0" smtClean="0"/>
              <a:t>Security and Disaster response</a:t>
            </a:r>
          </a:p>
          <a:p>
            <a:pPr lvl="2"/>
            <a:r>
              <a:rPr lang="en-US" dirty="0" smtClean="0"/>
              <a:t>Other potential effects on future outflows: </a:t>
            </a:r>
          </a:p>
          <a:p>
            <a:pPr lvl="3"/>
            <a:r>
              <a:rPr lang="en-US" dirty="0" smtClean="0"/>
              <a:t>regulatory actions, </a:t>
            </a:r>
          </a:p>
          <a:p>
            <a:pPr lvl="3"/>
            <a:r>
              <a:rPr lang="en-US" dirty="0" smtClean="0"/>
              <a:t>Government Sponsored Enterprises (GSEs), etc.</a:t>
            </a:r>
          </a:p>
          <a:p>
            <a:pPr lvl="3"/>
            <a:endParaRPr lang="en-US" dirty="0" smtClean="0"/>
          </a:p>
          <a:p>
            <a:r>
              <a:rPr lang="en-US" dirty="0" smtClean="0"/>
              <a:t>Phase III: </a:t>
            </a:r>
          </a:p>
          <a:p>
            <a:pPr lvl="2"/>
            <a:r>
              <a:rPr lang="en-US" dirty="0" smtClean="0"/>
              <a:t>Commitments</a:t>
            </a:r>
          </a:p>
          <a:p>
            <a:pPr lvl="2"/>
            <a:r>
              <a:rPr lang="en-US" dirty="0" smtClean="0"/>
              <a:t>Obligations</a:t>
            </a:r>
          </a:p>
          <a:p>
            <a:pPr lvl="2"/>
            <a:r>
              <a:rPr lang="en-US" dirty="0" smtClean="0"/>
              <a:t>Other risk areas</a:t>
            </a:r>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143000"/>
          </a:xfrm>
        </p:spPr>
        <p:txBody>
          <a:bodyPr>
            <a:normAutofit fontScale="90000"/>
          </a:bodyPr>
          <a:lstStyle/>
          <a:p>
            <a:r>
              <a:rPr lang="en-US" dirty="0" smtClean="0"/>
              <a:t>RISK ASSUMED </a:t>
            </a:r>
            <a:r>
              <a:rPr lang="en-US" sz="2000" dirty="0" smtClean="0"/>
              <a:t>(cont.)</a:t>
            </a:r>
            <a:r>
              <a:rPr lang="en-US" dirty="0" smtClean="0"/>
              <a:t/>
            </a:r>
            <a:br>
              <a:rPr lang="en-US" dirty="0" smtClean="0"/>
            </a:br>
            <a:r>
              <a:rPr lang="en-US" dirty="0" smtClean="0"/>
              <a:t>- </a:t>
            </a:r>
            <a:r>
              <a:rPr lang="en-US" sz="2700" dirty="0" smtClean="0"/>
              <a:t>Insurance &amp; Non-Loan Guarantee Phase </a:t>
            </a:r>
            <a:r>
              <a:rPr lang="en-US" dirty="0" smtClean="0"/>
              <a:t>-</a:t>
            </a:r>
            <a:endParaRPr lang="en-US" dirty="0"/>
          </a:p>
        </p:txBody>
      </p:sp>
      <p:sp>
        <p:nvSpPr>
          <p:cNvPr id="3" name="Content Placeholder 2"/>
          <p:cNvSpPr>
            <a:spLocks noGrp="1"/>
          </p:cNvSpPr>
          <p:nvPr>
            <p:ph idx="1"/>
          </p:nvPr>
        </p:nvSpPr>
        <p:spPr>
          <a:xfrm>
            <a:off x="457200" y="1600200"/>
            <a:ext cx="8183880" cy="4267200"/>
          </a:xfrm>
        </p:spPr>
        <p:txBody>
          <a:bodyPr>
            <a:noAutofit/>
          </a:bodyPr>
          <a:lstStyle/>
          <a:p>
            <a:pPr>
              <a:buNone/>
            </a:pPr>
            <a:r>
              <a:rPr lang="en-US" sz="2200" dirty="0" smtClean="0"/>
              <a:t>The Task Force :</a:t>
            </a:r>
          </a:p>
          <a:p>
            <a:r>
              <a:rPr lang="en-US" sz="2000" dirty="0" smtClean="0"/>
              <a:t>Has defined federal Insurance and Non-Loan</a:t>
            </a:r>
            <a:r>
              <a:rPr lang="en-US" sz="1400" dirty="0" smtClean="0"/>
              <a:t> </a:t>
            </a:r>
            <a:r>
              <a:rPr lang="en-US" sz="2000" dirty="0" smtClean="0"/>
              <a:t>Guarantee </a:t>
            </a:r>
          </a:p>
          <a:p>
            <a:pPr>
              <a:buNone/>
            </a:pPr>
            <a:r>
              <a:rPr lang="en-US" sz="2000" dirty="0" smtClean="0"/>
              <a:t>   programs:</a:t>
            </a:r>
          </a:p>
          <a:p>
            <a:pPr lvl="1"/>
            <a:r>
              <a:rPr lang="en-US" sz="1600" dirty="0" smtClean="0"/>
              <a:t>To ensure all current and future programs are captured in updated standards/disclosures</a:t>
            </a:r>
          </a:p>
          <a:p>
            <a:pPr lvl="1"/>
            <a:endParaRPr lang="en-US" sz="1800" dirty="0" smtClean="0"/>
          </a:p>
          <a:p>
            <a:r>
              <a:rPr lang="en-US" sz="2000" dirty="0" smtClean="0"/>
              <a:t>In defining the measurement methodology:</a:t>
            </a:r>
          </a:p>
          <a:p>
            <a:pPr lvl="1"/>
            <a:r>
              <a:rPr lang="en-US" sz="1600" dirty="0" smtClean="0"/>
              <a:t>Has compared Insurance/Non-Loan Guarantee programs to Credit Reform programs and accounting</a:t>
            </a:r>
          </a:p>
          <a:p>
            <a:pPr lvl="1"/>
            <a:r>
              <a:rPr lang="en-US" sz="1600" dirty="0" smtClean="0"/>
              <a:t>Continues to monitor FASB Insurance Contracts Exposure Draft Status</a:t>
            </a:r>
          </a:p>
          <a:p>
            <a:pPr lvl="1"/>
            <a:endParaRPr lang="en-US" sz="1800" dirty="0" smtClean="0"/>
          </a:p>
          <a:p>
            <a:r>
              <a:rPr lang="en-US" sz="2000" dirty="0" smtClean="0"/>
              <a:t>Will determine the measurement model</a:t>
            </a:r>
          </a:p>
          <a:p>
            <a:pPr lvl="1"/>
            <a:r>
              <a:rPr lang="en-US" sz="1600" dirty="0" smtClean="0"/>
              <a:t>To ensure consistent reporting by all Insurance and Guarantee programs </a:t>
            </a:r>
            <a:endParaRPr lang="en-US" sz="1600"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143000"/>
          </a:xfrm>
        </p:spPr>
        <p:txBody>
          <a:bodyPr>
            <a:normAutofit fontScale="90000"/>
          </a:bodyPr>
          <a:lstStyle/>
          <a:p>
            <a:r>
              <a:rPr lang="en-US" dirty="0" smtClean="0"/>
              <a:t>RISK ASSUMED </a:t>
            </a:r>
            <a:r>
              <a:rPr lang="en-US" sz="2000" dirty="0" smtClean="0"/>
              <a:t>(cont.)</a:t>
            </a:r>
            <a:r>
              <a:rPr lang="en-US" dirty="0" smtClean="0"/>
              <a:t/>
            </a:r>
            <a:br>
              <a:rPr lang="en-US" dirty="0" smtClean="0"/>
            </a:br>
            <a:r>
              <a:rPr lang="en-US" dirty="0" smtClean="0"/>
              <a:t>- </a:t>
            </a:r>
            <a:r>
              <a:rPr lang="en-US" sz="2700" dirty="0" smtClean="0"/>
              <a:t>Insurance &amp; Non-Loan Guarantee Phase </a:t>
            </a:r>
            <a:r>
              <a:rPr lang="en-US" dirty="0" smtClean="0"/>
              <a:t>-</a:t>
            </a:r>
            <a:endParaRPr lang="en-US" dirty="0"/>
          </a:p>
        </p:txBody>
      </p:sp>
      <p:sp>
        <p:nvSpPr>
          <p:cNvPr id="3" name="Content Placeholder 2"/>
          <p:cNvSpPr>
            <a:spLocks noGrp="1"/>
          </p:cNvSpPr>
          <p:nvPr>
            <p:ph idx="1"/>
          </p:nvPr>
        </p:nvSpPr>
        <p:spPr>
          <a:xfrm>
            <a:off x="457200" y="1600200"/>
            <a:ext cx="8183880" cy="4267200"/>
          </a:xfrm>
        </p:spPr>
        <p:txBody>
          <a:bodyPr>
            <a:noAutofit/>
          </a:bodyPr>
          <a:lstStyle/>
          <a:p>
            <a:pPr>
              <a:buNone/>
            </a:pPr>
            <a:r>
              <a:rPr lang="en-US" sz="2200" dirty="0" smtClean="0"/>
              <a:t>Potential Disclosures:</a:t>
            </a:r>
          </a:p>
          <a:p>
            <a:r>
              <a:rPr lang="en-US" sz="1600" dirty="0" smtClean="0"/>
              <a:t>Program Operating Results</a:t>
            </a:r>
          </a:p>
          <a:p>
            <a:pPr lvl="1"/>
            <a:r>
              <a:rPr lang="en-US" sz="1200" dirty="0" smtClean="0"/>
              <a:t>Major revenue sources</a:t>
            </a:r>
          </a:p>
          <a:p>
            <a:pPr lvl="1"/>
            <a:r>
              <a:rPr lang="en-US" sz="1200" dirty="0" smtClean="0"/>
              <a:t>Subsidy</a:t>
            </a:r>
          </a:p>
          <a:p>
            <a:pPr lvl="1"/>
            <a:r>
              <a:rPr lang="en-US" sz="1200" dirty="0" smtClean="0"/>
              <a:t>Types of expenses</a:t>
            </a:r>
          </a:p>
          <a:p>
            <a:r>
              <a:rPr lang="en-US" sz="1600" dirty="0" smtClean="0"/>
              <a:t>Trends in Operating Results</a:t>
            </a:r>
          </a:p>
          <a:p>
            <a:r>
              <a:rPr lang="en-US" sz="1600" dirty="0" smtClean="0"/>
              <a:t>Explanation of Changes in Liability Balances</a:t>
            </a:r>
          </a:p>
          <a:p>
            <a:r>
              <a:rPr lang="en-US" sz="1600" dirty="0" smtClean="0"/>
              <a:t>Insurance in force (maximum exposure)</a:t>
            </a:r>
          </a:p>
        </p:txBody>
      </p:sp>
      <p:sp>
        <p:nvSpPr>
          <p:cNvPr id="4" name="Slide Number Placeholder 3"/>
          <p:cNvSpPr>
            <a:spLocks noGrp="1"/>
          </p:cNvSpPr>
          <p:nvPr>
            <p:ph type="sldNum" sz="quarter" idx="12"/>
          </p:nvPr>
        </p:nvSpPr>
        <p:spPr/>
        <p:txBody>
          <a:bodyPr/>
          <a:lstStyle/>
          <a:p>
            <a:fld id="{9F066574-9217-4243-96EA-1329F17B0250}"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609600"/>
            <a:ext cx="8229600" cy="960438"/>
          </a:xfrm>
        </p:spPr>
        <p:txBody>
          <a:bodyPr>
            <a:normAutofit/>
          </a:bodyPr>
          <a:lstStyle/>
          <a:p>
            <a:r>
              <a:rPr lang="en-US" dirty="0" smtClean="0"/>
              <a:t>Risk Assumed</a:t>
            </a:r>
          </a:p>
        </p:txBody>
      </p:sp>
      <p:sp>
        <p:nvSpPr>
          <p:cNvPr id="10243" name="Rectangle 3"/>
          <p:cNvSpPr>
            <a:spLocks noGrp="1" noChangeArrowheads="1"/>
          </p:cNvSpPr>
          <p:nvPr>
            <p:ph type="body" sz="half" idx="1"/>
          </p:nvPr>
        </p:nvSpPr>
        <p:spPr>
          <a:xfrm>
            <a:off x="609600" y="1828800"/>
            <a:ext cx="8229600" cy="3200400"/>
          </a:xfrm>
        </p:spPr>
        <p:txBody>
          <a:bodyPr/>
          <a:lstStyle/>
          <a:p>
            <a:pPr eaLnBrk="1" hangingPunct="1">
              <a:buNone/>
            </a:pPr>
            <a:r>
              <a:rPr lang="en-US" dirty="0" smtClean="0"/>
              <a:t>				DISCUSSION</a:t>
            </a:r>
            <a:endParaRPr lang="en-US" sz="2000" dirty="0" smtClean="0"/>
          </a:p>
        </p:txBody>
      </p:sp>
      <p:sp>
        <p:nvSpPr>
          <p:cNvPr id="10246" name="Slide Number Placeholder 5"/>
          <p:cNvSpPr>
            <a:spLocks noGrp="1"/>
          </p:cNvSpPr>
          <p:nvPr>
            <p:ph type="sldNum" sz="quarter" idx="12"/>
          </p:nvPr>
        </p:nvSpPr>
        <p:spPr>
          <a:noFill/>
        </p:spPr>
        <p:txBody>
          <a:bodyPr/>
          <a:lstStyle/>
          <a:p>
            <a:fld id="{7C79D1CA-44CB-4028-9B5E-E9FFC9E5ED3F}" type="slidenum">
              <a:rPr lang="en-US" smtClean="0"/>
              <a:pPr/>
              <a:t>28</a:t>
            </a:fld>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183880" cy="1051560"/>
          </a:xfrm>
        </p:spPr>
        <p:txBody>
          <a:bodyPr/>
          <a:lstStyle/>
          <a:p>
            <a:r>
              <a:rPr lang="en-US" dirty="0" smtClean="0"/>
              <a:t>Potential Projects</a:t>
            </a:r>
            <a:endParaRPr lang="en-US" dirty="0"/>
          </a:p>
        </p:txBody>
      </p:sp>
      <p:sp>
        <p:nvSpPr>
          <p:cNvPr id="3" name="Content Placeholder 2"/>
          <p:cNvSpPr>
            <a:spLocks noGrp="1"/>
          </p:cNvSpPr>
          <p:nvPr>
            <p:ph idx="1"/>
          </p:nvPr>
        </p:nvSpPr>
        <p:spPr>
          <a:xfrm>
            <a:off x="457200" y="1676400"/>
            <a:ext cx="8183880" cy="4187952"/>
          </a:xfrm>
        </p:spPr>
        <p:txBody>
          <a:bodyPr/>
          <a:lstStyle/>
          <a:p>
            <a:r>
              <a:rPr lang="en-US" dirty="0" smtClean="0"/>
              <a:t>What topics do you think should be addressed in the near future?</a:t>
            </a:r>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29</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183880" cy="1051560"/>
          </a:xfrm>
        </p:spPr>
        <p:txBody>
          <a:bodyPr/>
          <a:lstStyle/>
          <a:p>
            <a:r>
              <a:rPr lang="en-US" dirty="0" smtClean="0"/>
              <a:t>OVERVIEW</a:t>
            </a:r>
            <a:endParaRPr lang="en-US" dirty="0"/>
          </a:p>
        </p:txBody>
      </p:sp>
      <p:sp>
        <p:nvSpPr>
          <p:cNvPr id="3" name="Content Placeholder 2"/>
          <p:cNvSpPr>
            <a:spLocks noGrp="1"/>
          </p:cNvSpPr>
          <p:nvPr>
            <p:ph idx="1"/>
          </p:nvPr>
        </p:nvSpPr>
        <p:spPr>
          <a:xfrm>
            <a:off x="533400" y="1600200"/>
            <a:ext cx="8183880" cy="4187952"/>
          </a:xfrm>
        </p:spPr>
        <p:txBody>
          <a:bodyPr>
            <a:normAutofit/>
          </a:bodyPr>
          <a:lstStyle/>
          <a:p>
            <a:r>
              <a:rPr lang="en-US" dirty="0" smtClean="0"/>
              <a:t>Reporting Entity – Almost Final!</a:t>
            </a:r>
          </a:p>
          <a:p>
            <a:r>
              <a:rPr lang="en-US" dirty="0" smtClean="0"/>
              <a:t>Review of Current Projects:</a:t>
            </a:r>
          </a:p>
          <a:p>
            <a:pPr lvl="1"/>
            <a:r>
              <a:rPr lang="en-US" dirty="0" smtClean="0"/>
              <a:t>Reporting Model and the NAPA Study</a:t>
            </a:r>
          </a:p>
          <a:p>
            <a:pPr lvl="1"/>
            <a:r>
              <a:rPr lang="en-US" dirty="0" smtClean="0"/>
              <a:t>Leases</a:t>
            </a:r>
          </a:p>
          <a:p>
            <a:pPr lvl="1"/>
            <a:r>
              <a:rPr lang="en-US" dirty="0" smtClean="0"/>
              <a:t>Public-Private Partnerships </a:t>
            </a:r>
          </a:p>
          <a:p>
            <a:pPr lvl="1"/>
            <a:r>
              <a:rPr lang="en-US" dirty="0" smtClean="0"/>
              <a:t>Risk Assumed</a:t>
            </a:r>
          </a:p>
          <a:p>
            <a:pPr lvl="1"/>
            <a:r>
              <a:rPr lang="en-US" dirty="0" smtClean="0"/>
              <a:t>Defense Request – Implementation Issues</a:t>
            </a:r>
          </a:p>
          <a:p>
            <a:r>
              <a:rPr lang="en-US" dirty="0" smtClean="0"/>
              <a:t>Potential Projects</a:t>
            </a:r>
          </a:p>
          <a:p>
            <a:r>
              <a:rPr lang="en-US" dirty="0" smtClean="0"/>
              <a:t>Questions</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183880" cy="1905000"/>
          </a:xfrm>
        </p:spPr>
        <p:txBody>
          <a:bodyPr>
            <a:normAutofit fontScale="90000"/>
          </a:bodyPr>
          <a:lstStyle/>
          <a:p>
            <a:pPr algn="ctr"/>
            <a:r>
              <a:rPr lang="en-US" sz="4000" dirty="0" smtClean="0"/>
              <a:t/>
            </a:r>
            <a:br>
              <a:rPr lang="en-US" sz="4000" dirty="0" smtClean="0"/>
            </a:br>
            <a:r>
              <a:rPr lang="en-US" sz="4000" dirty="0" smtClean="0"/>
              <a:t/>
            </a:r>
            <a:br>
              <a:rPr lang="en-US" sz="4000" dirty="0" smtClean="0"/>
            </a:br>
            <a:r>
              <a:rPr lang="en-US" sz="4000" dirty="0" smtClean="0"/>
              <a:t>Questions?  </a:t>
            </a:r>
            <a:br>
              <a:rPr lang="en-US" sz="4000" dirty="0" smtClean="0"/>
            </a:br>
            <a:r>
              <a:rPr lang="en-US" sz="4000" dirty="0" smtClean="0"/>
              <a:t/>
            </a:r>
            <a:br>
              <a:rPr lang="en-US" sz="4000" dirty="0" smtClean="0"/>
            </a:br>
            <a:r>
              <a:rPr lang="en-US" sz="4000" dirty="0" smtClean="0"/>
              <a:t>Thank you and make sure to comment on our ED’s!!!</a:t>
            </a:r>
            <a:br>
              <a:rPr lang="en-US" sz="4000" dirty="0" smtClean="0"/>
            </a:br>
            <a:r>
              <a:rPr lang="en-US" sz="4000" dirty="0" smtClean="0"/>
              <a:t/>
            </a:r>
            <a:br>
              <a:rPr lang="en-US" sz="4000" dirty="0" smtClean="0"/>
            </a:br>
            <a:r>
              <a:rPr lang="en-US" sz="4000" dirty="0" smtClean="0"/>
              <a:t>Happy Holidays!!!</a:t>
            </a:r>
            <a:endParaRPr lang="en-US" sz="4000" dirty="0"/>
          </a:p>
        </p:txBody>
      </p:sp>
      <p:sp>
        <p:nvSpPr>
          <p:cNvPr id="4" name="Slide Number Placeholder 3"/>
          <p:cNvSpPr>
            <a:spLocks noGrp="1"/>
          </p:cNvSpPr>
          <p:nvPr>
            <p:ph type="sldNum" sz="quarter" idx="12"/>
          </p:nvPr>
        </p:nvSpPr>
        <p:spPr/>
        <p:txBody>
          <a:bodyPr/>
          <a:lstStyle/>
          <a:p>
            <a:fld id="{9F066574-9217-4243-96EA-1329F17B0250}" type="slidenum">
              <a:rPr lang="en-US" smtClean="0"/>
              <a:pPr/>
              <a:t>30</a:t>
            </a:fld>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381000"/>
            <a:ext cx="8229600" cy="884238"/>
          </a:xfrm>
        </p:spPr>
        <p:txBody>
          <a:bodyPr>
            <a:normAutofit/>
          </a:bodyPr>
          <a:lstStyle/>
          <a:p>
            <a:r>
              <a:rPr lang="en-US" sz="3200" dirty="0"/>
              <a:t>Contact and Website Information</a:t>
            </a:r>
          </a:p>
        </p:txBody>
      </p:sp>
      <p:sp>
        <p:nvSpPr>
          <p:cNvPr id="65539" name="Rectangle 3"/>
          <p:cNvSpPr>
            <a:spLocks noGrp="1" noChangeArrowheads="1"/>
          </p:cNvSpPr>
          <p:nvPr>
            <p:ph type="body" sz="half" idx="1"/>
          </p:nvPr>
        </p:nvSpPr>
        <p:spPr>
          <a:xfrm>
            <a:off x="609600" y="1600200"/>
            <a:ext cx="8229600" cy="4038600"/>
          </a:xfrm>
        </p:spPr>
        <p:txBody>
          <a:bodyPr>
            <a:normAutofit/>
          </a:bodyPr>
          <a:lstStyle/>
          <a:p>
            <a:pPr>
              <a:lnSpc>
                <a:spcPct val="90000"/>
              </a:lnSpc>
            </a:pPr>
            <a:r>
              <a:rPr lang="en-US" sz="2800" dirty="0"/>
              <a:t>General inquiries can be directed to </a:t>
            </a:r>
            <a:r>
              <a:rPr lang="en-US"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hlinkClick r:id="rId2"/>
              </a:rPr>
              <a:t>fasab@fasab.gov</a:t>
            </a:r>
            <a:endParaRPr lang="en-US"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endParaRPr>
          </a:p>
          <a:p>
            <a:pPr>
              <a:lnSpc>
                <a:spcPct val="90000"/>
              </a:lnSpc>
              <a:buNone/>
            </a:pPr>
            <a:r>
              <a:rPr lang="en-US" sz="2800" dirty="0"/>
              <a:t>Phone: 202 </a:t>
            </a:r>
            <a:r>
              <a:rPr lang="en-US" sz="2800" dirty="0" smtClean="0"/>
              <a:t>512-7350</a:t>
            </a:r>
          </a:p>
          <a:p>
            <a:pPr>
              <a:lnSpc>
                <a:spcPct val="90000"/>
              </a:lnSpc>
              <a:buNone/>
            </a:pPr>
            <a:r>
              <a:rPr lang="en-US" sz="2800" dirty="0" smtClean="0"/>
              <a:t>Dom: 202-512-6841</a:t>
            </a:r>
            <a:endParaRPr lang="en-US" sz="2800" dirty="0"/>
          </a:p>
          <a:p>
            <a:pPr>
              <a:lnSpc>
                <a:spcPct val="90000"/>
              </a:lnSpc>
            </a:pPr>
            <a:r>
              <a:rPr lang="en-US"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hlinkClick r:id="rId3"/>
              </a:rPr>
              <a:t>www.FASAB.gov</a:t>
            </a:r>
            <a:endParaRPr lang="en-US" sz="3200" b="1" dirty="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hlinkClick r:id="rId2"/>
            </a:endParaRPr>
          </a:p>
          <a:p>
            <a:pPr lvl="1">
              <a:lnSpc>
                <a:spcPct val="90000"/>
              </a:lnSpc>
            </a:pPr>
            <a:r>
              <a:rPr lang="en-US" sz="2400" dirty="0" smtClean="0"/>
              <a:t>Listserv (sign up for emails)</a:t>
            </a:r>
            <a:endParaRPr lang="en-US" sz="2400" dirty="0"/>
          </a:p>
          <a:p>
            <a:pPr lvl="1">
              <a:lnSpc>
                <a:spcPct val="90000"/>
              </a:lnSpc>
            </a:pPr>
            <a:r>
              <a:rPr lang="en-US" sz="2400" dirty="0"/>
              <a:t>Exposure Drafts</a:t>
            </a:r>
          </a:p>
          <a:p>
            <a:pPr lvl="1">
              <a:lnSpc>
                <a:spcPct val="90000"/>
              </a:lnSpc>
            </a:pPr>
            <a:r>
              <a:rPr lang="en-US" sz="2400" dirty="0"/>
              <a:t>Active Projects </a:t>
            </a:r>
            <a:r>
              <a:rPr lang="en-US" dirty="0" smtClean="0"/>
              <a:t>– assigned staff</a:t>
            </a:r>
            <a:endParaRPr lang="en-US" sz="2400" dirty="0"/>
          </a:p>
          <a:p>
            <a:pPr>
              <a:lnSpc>
                <a:spcPct val="90000"/>
              </a:lnSpc>
            </a:pPr>
            <a:endParaRPr lang="en-US" dirty="0"/>
          </a:p>
          <a:p>
            <a:pPr lvl="1">
              <a:lnSpc>
                <a:spcPct val="90000"/>
              </a:lnSpc>
              <a:buFontTx/>
              <a:buNone/>
            </a:pPr>
            <a:endParaRPr lang="en-US" sz="2400" dirty="0"/>
          </a:p>
        </p:txBody>
      </p:sp>
      <p:sp>
        <p:nvSpPr>
          <p:cNvPr id="6" name="Slide Number Placeholder 5"/>
          <p:cNvSpPr>
            <a:spLocks noGrp="1"/>
          </p:cNvSpPr>
          <p:nvPr>
            <p:ph type="sldNum" sz="quarter" idx="12"/>
          </p:nvPr>
        </p:nvSpPr>
        <p:spPr/>
        <p:txBody>
          <a:bodyPr/>
          <a:lstStyle/>
          <a:p>
            <a:fld id="{ACEBE99F-F20B-488C-A58E-35C928D16FC9}" type="slidenum">
              <a:rPr lang="en-US" smtClean="0"/>
              <a:pPr/>
              <a:t>31</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382000" cy="1143000"/>
          </a:xfrm>
        </p:spPr>
        <p:txBody>
          <a:bodyPr>
            <a:normAutofit/>
          </a:bodyPr>
          <a:lstStyle/>
          <a:p>
            <a:r>
              <a:rPr lang="en-US" sz="3200" dirty="0" smtClean="0"/>
              <a:t>Federal Reporting Entity Proposal</a:t>
            </a:r>
          </a:p>
        </p:txBody>
      </p:sp>
      <p:sp>
        <p:nvSpPr>
          <p:cNvPr id="12291" name="Rectangle 3"/>
          <p:cNvSpPr>
            <a:spLocks noGrp="1" noChangeArrowheads="1"/>
          </p:cNvSpPr>
          <p:nvPr>
            <p:ph type="body" sz="half" idx="1"/>
          </p:nvPr>
        </p:nvSpPr>
        <p:spPr>
          <a:xfrm>
            <a:off x="609600" y="1600200"/>
            <a:ext cx="8229600" cy="4038600"/>
          </a:xfrm>
        </p:spPr>
        <p:txBody>
          <a:bodyPr>
            <a:normAutofit/>
          </a:bodyPr>
          <a:lstStyle/>
          <a:p>
            <a:pPr eaLnBrk="1" hangingPunct="1"/>
            <a:r>
              <a:rPr lang="en-US" sz="2400" dirty="0" smtClean="0"/>
              <a:t>Include in General Purpose Federal Financial Reports (GPFFR) all organizations:</a:t>
            </a:r>
          </a:p>
          <a:p>
            <a:pPr lvl="1"/>
            <a:r>
              <a:rPr lang="en-US" dirty="0" smtClean="0"/>
              <a:t>Inclusion Principles</a:t>
            </a:r>
          </a:p>
          <a:p>
            <a:pPr lvl="2"/>
            <a:r>
              <a:rPr lang="en-US" dirty="0" smtClean="0"/>
              <a:t>budgeted for, </a:t>
            </a:r>
          </a:p>
          <a:p>
            <a:pPr lvl="2"/>
            <a:r>
              <a:rPr lang="en-US" dirty="0" smtClean="0"/>
              <a:t>controlled with potential for risk or reward, or </a:t>
            </a:r>
          </a:p>
          <a:p>
            <a:pPr lvl="2"/>
            <a:r>
              <a:rPr lang="en-US" dirty="0" smtClean="0"/>
              <a:t>owned</a:t>
            </a:r>
          </a:p>
          <a:p>
            <a:pPr lvl="1"/>
            <a:r>
              <a:rPr lang="en-US" dirty="0" smtClean="0"/>
              <a:t>Misleading to Exclude</a:t>
            </a:r>
          </a:p>
          <a:p>
            <a:r>
              <a:rPr lang="en-US" sz="2400" dirty="0" smtClean="0"/>
              <a:t>Distinguish between consolidation entities and disclosure entities </a:t>
            </a:r>
          </a:p>
        </p:txBody>
      </p:sp>
      <p:sp>
        <p:nvSpPr>
          <p:cNvPr id="12294" name="Slide Number Placeholder 5"/>
          <p:cNvSpPr>
            <a:spLocks noGrp="1"/>
          </p:cNvSpPr>
          <p:nvPr>
            <p:ph type="sldNum" sz="quarter" idx="12"/>
          </p:nvPr>
        </p:nvSpPr>
        <p:spPr>
          <a:noFill/>
        </p:spPr>
        <p:txBody>
          <a:bodyPr/>
          <a:lstStyle/>
          <a:p>
            <a:fld id="{47174415-2577-4FEC-B375-6A45C133BD12}" type="slidenum">
              <a:rPr lang="en-US" smtClean="0"/>
              <a:pPr/>
              <a:t>4</a:t>
            </a:fld>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sz="half" idx="1"/>
          </p:nvPr>
        </p:nvSpPr>
        <p:spPr>
          <a:xfrm>
            <a:off x="609600" y="1600200"/>
            <a:ext cx="8229600" cy="4419600"/>
          </a:xfrm>
        </p:spPr>
        <p:txBody>
          <a:bodyPr>
            <a:normAutofit/>
          </a:bodyPr>
          <a:lstStyle/>
          <a:p>
            <a:pPr eaLnBrk="1" hangingPunct="1">
              <a:buNone/>
            </a:pPr>
            <a:r>
              <a:rPr lang="en-US" sz="2800" dirty="0" smtClean="0"/>
              <a:t> </a:t>
            </a:r>
          </a:p>
          <a:p>
            <a:r>
              <a:rPr lang="en-US" u="sng" dirty="0" smtClean="0"/>
              <a:t>Consolidation entities are:</a:t>
            </a:r>
          </a:p>
          <a:p>
            <a:pPr lvl="2"/>
            <a:r>
              <a:rPr lang="en-US" sz="1800" dirty="0" smtClean="0"/>
              <a:t>Financed by general taxes, </a:t>
            </a:r>
          </a:p>
          <a:p>
            <a:pPr lvl="2"/>
            <a:r>
              <a:rPr lang="en-US" sz="1800" dirty="0" smtClean="0"/>
              <a:t>Goods and services on a non-market basis, </a:t>
            </a:r>
          </a:p>
          <a:p>
            <a:pPr lvl="2"/>
            <a:r>
              <a:rPr lang="en-US" sz="1800" dirty="0" smtClean="0"/>
              <a:t>Risks and rewards fall to the federal government, and </a:t>
            </a:r>
          </a:p>
          <a:p>
            <a:pPr lvl="2"/>
            <a:r>
              <a:rPr lang="en-US" sz="1800" dirty="0" smtClean="0"/>
              <a:t>Governed by/clearly linked to elected officials. </a:t>
            </a:r>
          </a:p>
          <a:p>
            <a:pPr>
              <a:spcBef>
                <a:spcPts val="600"/>
              </a:spcBef>
            </a:pPr>
            <a:r>
              <a:rPr lang="en-US" dirty="0" smtClean="0"/>
              <a:t>Information for consolidation entities is to be consolidated in financial statements.</a:t>
            </a:r>
          </a:p>
          <a:p>
            <a:pPr lvl="1"/>
            <a:endParaRPr lang="en-US" dirty="0" smtClean="0"/>
          </a:p>
        </p:txBody>
      </p:sp>
      <p:sp>
        <p:nvSpPr>
          <p:cNvPr id="13318" name="Slide Number Placeholder 5"/>
          <p:cNvSpPr>
            <a:spLocks noGrp="1"/>
          </p:cNvSpPr>
          <p:nvPr>
            <p:ph type="sldNum" sz="quarter" idx="12"/>
          </p:nvPr>
        </p:nvSpPr>
        <p:spPr>
          <a:noFill/>
        </p:spPr>
        <p:txBody>
          <a:bodyPr/>
          <a:lstStyle/>
          <a:p>
            <a:fld id="{AA862DF7-0815-4F9C-B066-3C858A059A54}" type="slidenum">
              <a:rPr lang="en-US" smtClean="0"/>
              <a:pPr/>
              <a:t>5</a:t>
            </a:fld>
            <a:endParaRPr lang="en-US" dirty="0" smtClean="0"/>
          </a:p>
        </p:txBody>
      </p:sp>
      <p:sp>
        <p:nvSpPr>
          <p:cNvPr id="8" name="Rectangle 2"/>
          <p:cNvSpPr txBox="1">
            <a:spLocks noChangeArrowheads="1"/>
          </p:cNvSpPr>
          <p:nvPr/>
        </p:nvSpPr>
        <p:spPr>
          <a:xfrm>
            <a:off x="457200" y="381000"/>
            <a:ext cx="8382000" cy="1143000"/>
          </a:xfrm>
          <a:prstGeom prst="rect">
            <a:avLst/>
          </a:prstGeom>
        </p:spPr>
        <p:txBody>
          <a:bodyPr vert="horz" anchor="b">
            <a:normAutofit/>
          </a:bodyPr>
          <a:lstStyle/>
          <a:p>
            <a:pPr lvl="0">
              <a:spcBef>
                <a:spcPct val="0"/>
              </a:spcBef>
              <a:defRPr/>
            </a:pPr>
            <a:r>
              <a:rPr lang="en-US"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Federal Reporting Entity </a:t>
            </a:r>
            <a:r>
              <a:rPr lang="en-US"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(CONT.) </a:t>
            </a:r>
            <a:r>
              <a:rPr lang="en-US" sz="3600" dirty="0" smtClean="0"/>
              <a:t/>
            </a:r>
            <a:br>
              <a:rPr lang="en-US" sz="3600" dirty="0" smtClean="0"/>
            </a:br>
            <a:r>
              <a:rPr lang="en-US"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 Proposal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sz="half" idx="1"/>
          </p:nvPr>
        </p:nvSpPr>
        <p:spPr>
          <a:xfrm>
            <a:off x="609600" y="1600200"/>
            <a:ext cx="8229600" cy="4038600"/>
          </a:xfrm>
        </p:spPr>
        <p:txBody>
          <a:bodyPr>
            <a:normAutofit fontScale="92500" lnSpcReduction="20000"/>
          </a:bodyPr>
          <a:lstStyle/>
          <a:p>
            <a:pPr lvl="1"/>
            <a:endParaRPr lang="en-US" dirty="0" smtClean="0"/>
          </a:p>
          <a:p>
            <a:r>
              <a:rPr lang="en-US" u="sng" dirty="0" smtClean="0"/>
              <a:t>Disclosure entities are those with:</a:t>
            </a:r>
          </a:p>
          <a:p>
            <a:pPr lvl="2"/>
            <a:r>
              <a:rPr lang="en-US" dirty="0" smtClean="0"/>
              <a:t>Less direct involvement &amp; somewhat independent from elected officials, </a:t>
            </a:r>
          </a:p>
          <a:p>
            <a:pPr lvl="2"/>
            <a:r>
              <a:rPr lang="en-US" dirty="0" smtClean="0"/>
              <a:t>Limited taxpayer funding (may be financially self-sustaining.)</a:t>
            </a:r>
          </a:p>
          <a:p>
            <a:pPr lvl="2"/>
            <a:r>
              <a:rPr lang="en-US" dirty="0" smtClean="0"/>
              <a:t>Limited risks and rewards to the federal government</a:t>
            </a:r>
          </a:p>
          <a:p>
            <a:pPr lvl="2"/>
            <a:r>
              <a:rPr lang="en-US" dirty="0" smtClean="0"/>
              <a:t>Some relationships are not expected to be permanent </a:t>
            </a:r>
          </a:p>
          <a:p>
            <a:endParaRPr lang="en-US" dirty="0" smtClean="0"/>
          </a:p>
          <a:p>
            <a:r>
              <a:rPr lang="en-US" dirty="0" smtClean="0"/>
              <a:t>Information is disclosed in notes to meet three objectives-Relationship &amp; Organization, Relevant Activity, and Future Exposures.</a:t>
            </a:r>
          </a:p>
        </p:txBody>
      </p:sp>
      <p:sp>
        <p:nvSpPr>
          <p:cNvPr id="13318" name="Slide Number Placeholder 5"/>
          <p:cNvSpPr>
            <a:spLocks noGrp="1"/>
          </p:cNvSpPr>
          <p:nvPr>
            <p:ph type="sldNum" sz="quarter" idx="12"/>
          </p:nvPr>
        </p:nvSpPr>
        <p:spPr>
          <a:noFill/>
        </p:spPr>
        <p:txBody>
          <a:bodyPr/>
          <a:lstStyle/>
          <a:p>
            <a:fld id="{AA862DF7-0815-4F9C-B066-3C858A059A54}" type="slidenum">
              <a:rPr lang="en-US" smtClean="0"/>
              <a:pPr/>
              <a:t>6</a:t>
            </a:fld>
            <a:endParaRPr lang="en-US" dirty="0" smtClean="0"/>
          </a:p>
        </p:txBody>
      </p:sp>
      <p:sp>
        <p:nvSpPr>
          <p:cNvPr id="8" name="Rectangle 2"/>
          <p:cNvSpPr txBox="1">
            <a:spLocks noChangeArrowheads="1"/>
          </p:cNvSpPr>
          <p:nvPr/>
        </p:nvSpPr>
        <p:spPr>
          <a:xfrm>
            <a:off x="457200" y="381000"/>
            <a:ext cx="8382000" cy="1143000"/>
          </a:xfrm>
          <a:prstGeom prst="rect">
            <a:avLst/>
          </a:prstGeom>
        </p:spPr>
        <p:txBody>
          <a:bodyPr vert="horz" anchor="b">
            <a:normAutofit/>
          </a:bodyPr>
          <a:lstStyle/>
          <a:p>
            <a:pPr lvl="0">
              <a:spcBef>
                <a:spcPct val="0"/>
              </a:spcBef>
              <a:defRPr/>
            </a:pPr>
            <a:r>
              <a:rPr lang="en-US"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Federal Reporting Entity </a:t>
            </a:r>
            <a:r>
              <a:rPr lang="en-US"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(CONT.) </a:t>
            </a:r>
            <a:r>
              <a:rPr lang="en-US" sz="3600" dirty="0" smtClean="0"/>
              <a:t/>
            </a:r>
            <a:br>
              <a:rPr lang="en-US" sz="3600" dirty="0" smtClean="0"/>
            </a:br>
            <a:r>
              <a:rPr lang="en-US" sz="3200" b="1" dirty="0" smtClean="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rPr>
              <a:t>– Proposal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81000"/>
            <a:ext cx="8229600" cy="1143000"/>
          </a:xfrm>
        </p:spPr>
        <p:txBody>
          <a:bodyPr>
            <a:normAutofit/>
          </a:bodyPr>
          <a:lstStyle/>
          <a:p>
            <a:r>
              <a:rPr lang="en-US" sz="3200" dirty="0" smtClean="0"/>
              <a:t>Federal Reporting Entity </a:t>
            </a:r>
            <a:r>
              <a:rPr lang="en-US" sz="1800" dirty="0" smtClean="0"/>
              <a:t>(CONT.) </a:t>
            </a:r>
            <a:r>
              <a:rPr lang="en-US" sz="3200" dirty="0" smtClean="0"/>
              <a:t/>
            </a:r>
            <a:br>
              <a:rPr lang="en-US" sz="3200" dirty="0" smtClean="0"/>
            </a:br>
            <a:r>
              <a:rPr lang="en-US" sz="3200" dirty="0" smtClean="0"/>
              <a:t>– Proposal –</a:t>
            </a:r>
          </a:p>
        </p:txBody>
      </p:sp>
      <p:sp>
        <p:nvSpPr>
          <p:cNvPr id="14339" name="Rectangle 3"/>
          <p:cNvSpPr>
            <a:spLocks noGrp="1" noChangeArrowheads="1"/>
          </p:cNvSpPr>
          <p:nvPr>
            <p:ph type="body" sz="half" idx="1"/>
          </p:nvPr>
        </p:nvSpPr>
        <p:spPr>
          <a:xfrm>
            <a:off x="609600" y="1600200"/>
            <a:ext cx="7772400" cy="4038600"/>
          </a:xfrm>
        </p:spPr>
        <p:txBody>
          <a:bodyPr>
            <a:normAutofit fontScale="92500" lnSpcReduction="20000"/>
          </a:bodyPr>
          <a:lstStyle/>
          <a:p>
            <a:pPr eaLnBrk="1" hangingPunct="1"/>
            <a:r>
              <a:rPr lang="en-US" sz="3200" dirty="0" smtClean="0"/>
              <a:t>Guidance for identifying administrative assignments to component reporting entities.</a:t>
            </a:r>
          </a:p>
          <a:p>
            <a:pPr eaLnBrk="1" hangingPunct="1"/>
            <a:r>
              <a:rPr lang="en-US" sz="3200" dirty="0" smtClean="0"/>
              <a:t>Other:</a:t>
            </a:r>
          </a:p>
          <a:p>
            <a:pPr lvl="1" eaLnBrk="1" hangingPunct="1"/>
            <a:r>
              <a:rPr lang="en-US" sz="2000" dirty="0" smtClean="0"/>
              <a:t>What entities are subject to SFFAS 34 – the GAAP hierarchy for federal entities</a:t>
            </a:r>
          </a:p>
          <a:p>
            <a:pPr lvl="1" eaLnBrk="1" hangingPunct="1"/>
            <a:r>
              <a:rPr lang="en-US" sz="2000" dirty="0" smtClean="0"/>
              <a:t>How to deal with:</a:t>
            </a:r>
          </a:p>
          <a:p>
            <a:pPr lvl="2" eaLnBrk="1" hangingPunct="1"/>
            <a:r>
              <a:rPr lang="en-US" sz="2000" dirty="0" smtClean="0"/>
              <a:t>FASB-basis information for consolidation entities</a:t>
            </a:r>
          </a:p>
          <a:p>
            <a:pPr lvl="2" eaLnBrk="1" hangingPunct="1"/>
            <a:r>
              <a:rPr lang="en-US" sz="2000" dirty="0" smtClean="0"/>
              <a:t>Different year ends for disclosure organizations</a:t>
            </a:r>
          </a:p>
          <a:p>
            <a:pPr lvl="1" eaLnBrk="1" hangingPunct="1"/>
            <a:r>
              <a:rPr lang="en-US" sz="2000" dirty="0" smtClean="0"/>
              <a:t>Related parties</a:t>
            </a:r>
          </a:p>
          <a:p>
            <a:pPr lvl="1" eaLnBrk="1" hangingPunct="1"/>
            <a:r>
              <a:rPr lang="en-US" sz="2000" dirty="0" smtClean="0"/>
              <a:t>Amendments to SFFAC 2, </a:t>
            </a:r>
            <a:r>
              <a:rPr lang="en-US" sz="2000" i="1" dirty="0" smtClean="0"/>
              <a:t>Entity and Display</a:t>
            </a:r>
          </a:p>
          <a:p>
            <a:pPr lvl="1" eaLnBrk="1" hangingPunct="1"/>
            <a:r>
              <a:rPr lang="en-US" sz="2000" dirty="0" smtClean="0"/>
              <a:t>Illustrations &amp; Flowchart</a:t>
            </a:r>
          </a:p>
          <a:p>
            <a:pPr lvl="1" eaLnBrk="1" hangingPunct="1"/>
            <a:endParaRPr lang="en-US" sz="1800" dirty="0" smtClean="0"/>
          </a:p>
          <a:p>
            <a:pPr lvl="1" eaLnBrk="1" hangingPunct="1">
              <a:buNone/>
            </a:pPr>
            <a:endParaRPr lang="en-US" sz="1800" i="1" dirty="0" smtClean="0"/>
          </a:p>
        </p:txBody>
      </p:sp>
      <p:sp>
        <p:nvSpPr>
          <p:cNvPr id="14342" name="Slide Number Placeholder 5"/>
          <p:cNvSpPr>
            <a:spLocks noGrp="1"/>
          </p:cNvSpPr>
          <p:nvPr>
            <p:ph type="sldNum" sz="quarter" idx="12"/>
          </p:nvPr>
        </p:nvSpPr>
        <p:spPr>
          <a:noFill/>
        </p:spPr>
        <p:txBody>
          <a:bodyPr/>
          <a:lstStyle/>
          <a:p>
            <a:fld id="{601CF4A4-46B5-40A5-8EA6-FAA7D8C610C5}" type="slidenum">
              <a:rPr lang="en-US" smtClean="0"/>
              <a:pPr/>
              <a:t>7</a:t>
            </a:fld>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828800"/>
            <a:ext cx="7772400" cy="1058206"/>
          </a:xfrm>
        </p:spPr>
        <p:txBody>
          <a:bodyPr>
            <a:normAutofit/>
          </a:bodyPr>
          <a:lstStyle/>
          <a:p>
            <a:pPr algn="ctr"/>
            <a:r>
              <a:rPr lang="en-US" sz="6000" dirty="0" smtClean="0"/>
              <a:t>Current Projects</a:t>
            </a:r>
            <a:endParaRPr lang="en-US" sz="6000" dirty="0"/>
          </a:p>
        </p:txBody>
      </p:sp>
      <p:sp>
        <p:nvSpPr>
          <p:cNvPr id="5" name="Slide Number Placeholder 4"/>
          <p:cNvSpPr>
            <a:spLocks noGrp="1"/>
          </p:cNvSpPr>
          <p:nvPr>
            <p:ph type="sldNum" sz="quarter" idx="12"/>
          </p:nvPr>
        </p:nvSpPr>
        <p:spPr/>
        <p:txBody>
          <a:bodyPr/>
          <a:lstStyle/>
          <a:p>
            <a:fld id="{9F066574-9217-4243-96EA-1329F17B0250}"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381000"/>
            <a:ext cx="8229600" cy="731838"/>
          </a:xfrm>
        </p:spPr>
        <p:txBody>
          <a:bodyPr>
            <a:normAutofit/>
          </a:bodyPr>
          <a:lstStyle/>
          <a:p>
            <a:pPr eaLnBrk="1" hangingPunct="1"/>
            <a:r>
              <a:rPr lang="en-US" dirty="0" smtClean="0"/>
              <a:t>Reporting Model</a:t>
            </a:r>
          </a:p>
        </p:txBody>
      </p:sp>
      <p:sp>
        <p:nvSpPr>
          <p:cNvPr id="7171" name="Rectangle 3"/>
          <p:cNvSpPr>
            <a:spLocks noGrp="1" noChangeArrowheads="1"/>
          </p:cNvSpPr>
          <p:nvPr>
            <p:ph type="body" sz="half" idx="1"/>
          </p:nvPr>
        </p:nvSpPr>
        <p:spPr>
          <a:xfrm>
            <a:off x="381000" y="1600200"/>
            <a:ext cx="8534400" cy="4038600"/>
          </a:xfrm>
        </p:spPr>
        <p:txBody>
          <a:bodyPr>
            <a:normAutofit fontScale="92500" lnSpcReduction="10000"/>
          </a:bodyPr>
          <a:lstStyle/>
          <a:p>
            <a:pPr eaLnBrk="1" hangingPunct="1"/>
            <a:r>
              <a:rPr lang="en-US" sz="2400" dirty="0" smtClean="0"/>
              <a:t>Seeking to enhance the benefits of accrual basis financial statements</a:t>
            </a:r>
          </a:p>
          <a:p>
            <a:pPr eaLnBrk="1" hangingPunct="1"/>
            <a:endParaRPr lang="en-US" sz="2400" dirty="0" smtClean="0"/>
          </a:p>
          <a:p>
            <a:pPr eaLnBrk="1" hangingPunct="1"/>
            <a:r>
              <a:rPr lang="en-US" sz="2400" dirty="0" smtClean="0"/>
              <a:t>Input to the Board:</a:t>
            </a:r>
          </a:p>
          <a:p>
            <a:pPr lvl="1"/>
            <a:r>
              <a:rPr lang="en-US" sz="1800" dirty="0" smtClean="0"/>
              <a:t>User needs surveys, focus groups, and roundtables</a:t>
            </a:r>
          </a:p>
          <a:p>
            <a:pPr lvl="1"/>
            <a:r>
              <a:rPr lang="en-US" sz="1800" dirty="0" smtClean="0"/>
              <a:t>FASAB Task Force on Government-wide Financial Reports </a:t>
            </a:r>
            <a:r>
              <a:rPr lang="en-US" sz="1400" dirty="0" smtClean="0"/>
              <a:t>(Dec 2010)</a:t>
            </a:r>
          </a:p>
          <a:p>
            <a:pPr lvl="1"/>
            <a:r>
              <a:rPr lang="en-US" sz="1800" dirty="0" smtClean="0"/>
              <a:t>CFO Act 20-Year Report</a:t>
            </a:r>
          </a:p>
          <a:p>
            <a:pPr lvl="1"/>
            <a:r>
              <a:rPr lang="en-US" sz="1800" dirty="0" smtClean="0"/>
              <a:t>Input from task forces focusing on agency level reporting on cost, budget and performance</a:t>
            </a:r>
          </a:p>
          <a:p>
            <a:pPr lvl="1"/>
            <a:r>
              <a:rPr lang="en-US" sz="1800" dirty="0" smtClean="0"/>
              <a:t>Statement of spending pilots</a:t>
            </a:r>
          </a:p>
          <a:p>
            <a:pPr lvl="1"/>
            <a:r>
              <a:rPr lang="en-US" sz="1800" dirty="0" smtClean="0"/>
              <a:t>Study of other sovereign government practices</a:t>
            </a:r>
          </a:p>
          <a:p>
            <a:pPr lvl="1"/>
            <a:r>
              <a:rPr lang="en-US" sz="1800" dirty="0" smtClean="0"/>
              <a:t>NAPA Study</a:t>
            </a:r>
          </a:p>
          <a:p>
            <a:pPr lvl="1"/>
            <a:r>
              <a:rPr lang="en-US" sz="1800" dirty="0" smtClean="0"/>
              <a:t>CFO Input</a:t>
            </a:r>
          </a:p>
          <a:p>
            <a:pPr eaLnBrk="1" hangingPunct="1">
              <a:buNone/>
            </a:pPr>
            <a:endParaRPr lang="en-US" sz="2400" dirty="0" smtClean="0"/>
          </a:p>
        </p:txBody>
      </p:sp>
      <p:sp>
        <p:nvSpPr>
          <p:cNvPr id="7174" name="Slide Number Placeholder 5"/>
          <p:cNvSpPr>
            <a:spLocks noGrp="1"/>
          </p:cNvSpPr>
          <p:nvPr>
            <p:ph type="sldNum" sz="quarter" idx="12"/>
          </p:nvPr>
        </p:nvSpPr>
        <p:spPr>
          <a:noFill/>
        </p:spPr>
        <p:txBody>
          <a:bodyPr/>
          <a:lstStyle/>
          <a:p>
            <a:fld id="{CF0999D1-64BB-4828-8497-96EA6F585CE9}" type="slidenum">
              <a:rPr lang="en-US" smtClean="0"/>
              <a:pPr/>
              <a:t>9</a:t>
            </a:fld>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2398</TotalTime>
  <Words>1756</Words>
  <Application>Microsoft Office PowerPoint</Application>
  <PresentationFormat>On-screen Show (4:3)</PresentationFormat>
  <Paragraphs>307</Paragraphs>
  <Slides>31</Slides>
  <Notes>15</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Aspect</vt:lpstr>
      <vt:lpstr>FASAB Update:  The Reporting Model and More</vt:lpstr>
      <vt:lpstr>  Disclaimer</vt:lpstr>
      <vt:lpstr>OVERVIEW</vt:lpstr>
      <vt:lpstr>Federal Reporting Entity Proposal</vt:lpstr>
      <vt:lpstr>PowerPoint Presentation</vt:lpstr>
      <vt:lpstr>PowerPoint Presentation</vt:lpstr>
      <vt:lpstr>Federal Reporting Entity (CONT.)  – Proposal –</vt:lpstr>
      <vt:lpstr>Current Projects</vt:lpstr>
      <vt:lpstr>Reporting Model</vt:lpstr>
      <vt:lpstr>Reporting Model (cont) -NAPA Results-</vt:lpstr>
      <vt:lpstr>Reporting Model (cont) -NAPA Results-</vt:lpstr>
      <vt:lpstr>PowerPoint Presentation</vt:lpstr>
      <vt:lpstr>PowerPoint Presentation</vt:lpstr>
      <vt:lpstr>Reporting Model (cont.)  – Next Steps –</vt:lpstr>
      <vt:lpstr>Reporting Model</vt:lpstr>
      <vt:lpstr>Leases</vt:lpstr>
      <vt:lpstr>Leases (cont.)</vt:lpstr>
      <vt:lpstr>Leases (cont.)</vt:lpstr>
      <vt:lpstr>Leases</vt:lpstr>
      <vt:lpstr>Public-Private Partnerships</vt:lpstr>
      <vt:lpstr>Public-Private Partnerships</vt:lpstr>
      <vt:lpstr>Public-Private Partnerships</vt:lpstr>
      <vt:lpstr>Public-Private Partnerships</vt:lpstr>
      <vt:lpstr>RISK ASSUMED</vt:lpstr>
      <vt:lpstr>         RISK ASSUMED (cont.)  - Three Phases - </vt:lpstr>
      <vt:lpstr>RISK ASSUMED (cont.) - Insurance &amp; Non-Loan Guarantee Phase -</vt:lpstr>
      <vt:lpstr>RISK ASSUMED (cont.) - Insurance &amp; Non-Loan Guarantee Phase -</vt:lpstr>
      <vt:lpstr>Risk Assumed</vt:lpstr>
      <vt:lpstr>Potential Projects</vt:lpstr>
      <vt:lpstr>  Questions?    Thank you and make sure to comment on our ED’s!!!  Happy Holidays!!!</vt:lpstr>
      <vt:lpstr>Contact and Website Information</vt:lpstr>
    </vt:vector>
  </TitlesOfParts>
  <Company>GAO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Baltimore Chapter of the Association of Government Accountants</dc:title>
  <dc:creator>Wendy Payne</dc:creator>
  <cp:lastModifiedBy>Wendy Payne</cp:lastModifiedBy>
  <cp:revision>274</cp:revision>
  <dcterms:created xsi:type="dcterms:W3CDTF">2014-01-08T21:02:55Z</dcterms:created>
  <dcterms:modified xsi:type="dcterms:W3CDTF">2016-04-13T18:50:41Z</dcterms:modified>
</cp:coreProperties>
</file>